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notesSlides/notesSlide27.xml" ContentType="application/vnd.openxmlformats-officedocument.presentationml.notesSlide+xml"/>
  <Override PartName="/ppt/tags/tag22.xml" ContentType="application/vnd.openxmlformats-officedocument.presentationml.tags+xml"/>
  <Override PartName="/ppt/notesSlides/notesSlide28.xml" ContentType="application/vnd.openxmlformats-officedocument.presentationml.notesSlide+xml"/>
  <Override PartName="/ppt/tags/tag23.xml" ContentType="application/vnd.openxmlformats-officedocument.presentationml.tags+xml"/>
  <Override PartName="/ppt/notesSlides/notesSlide29.xml" ContentType="application/vnd.openxmlformats-officedocument.presentationml.notesSlide+xml"/>
  <Override PartName="/ppt/tags/tag24.xml" ContentType="application/vnd.openxmlformats-officedocument.presentationml.tags+xml"/>
  <Override PartName="/ppt/notesSlides/notesSlide30.xml" ContentType="application/vnd.openxmlformats-officedocument.presentationml.notesSlide+xml"/>
  <Override PartName="/ppt/tags/tag25.xml" ContentType="application/vnd.openxmlformats-officedocument.presentationml.tags+xml"/>
  <Override PartName="/ppt/notesSlides/notesSlide3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32.xml" ContentType="application/vnd.openxmlformats-officedocument.presentationml.notesSlide+xml"/>
  <Override PartName="/ppt/tags/tag28.xml" ContentType="application/vnd.openxmlformats-officedocument.presentationml.tags+xml"/>
  <Override PartName="/ppt/notesSlides/notesSlide33.xml" ContentType="application/vnd.openxmlformats-officedocument.presentationml.notesSlide+xml"/>
  <Override PartName="/ppt/tags/tag29.xml" ContentType="application/vnd.openxmlformats-officedocument.presentationml.tags+xml"/>
  <Override PartName="/ppt/notesSlides/notesSlide34.xml" ContentType="application/vnd.openxmlformats-officedocument.presentationml.notesSlide+xml"/>
  <Override PartName="/ppt/tags/tag3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2.xml" ContentType="application/vnd.openxmlformats-officedocument.presentationml.tags+xml"/>
  <Override PartName="/ppt/notesSlides/notesSlide40.xml" ContentType="application/vnd.openxmlformats-officedocument.presentationml.notesSlide+xml"/>
  <Override PartName="/ppt/tags/tag33.xml" ContentType="application/vnd.openxmlformats-officedocument.presentationml.tags+xml"/>
  <Override PartName="/ppt/notesSlides/notesSlide41.xml" ContentType="application/vnd.openxmlformats-officedocument.presentationml.notesSlide+xml"/>
  <Override PartName="/ppt/tags/tag34.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35.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36.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9"/>
  </p:notesMasterIdLst>
  <p:handoutMasterIdLst>
    <p:handoutMasterId r:id="rId100"/>
  </p:handoutMasterIdLst>
  <p:sldIdLst>
    <p:sldId id="258" r:id="rId2"/>
    <p:sldId id="267" r:id="rId3"/>
    <p:sldId id="485" r:id="rId4"/>
    <p:sldId id="486" r:id="rId5"/>
    <p:sldId id="487" r:id="rId6"/>
    <p:sldId id="488" r:id="rId7"/>
    <p:sldId id="489" r:id="rId8"/>
    <p:sldId id="490" r:id="rId9"/>
    <p:sldId id="491" r:id="rId10"/>
    <p:sldId id="493" r:id="rId11"/>
    <p:sldId id="494" r:id="rId12"/>
    <p:sldId id="560" r:id="rId13"/>
    <p:sldId id="495" r:id="rId14"/>
    <p:sldId id="498" r:id="rId15"/>
    <p:sldId id="499" r:id="rId16"/>
    <p:sldId id="502" r:id="rId17"/>
    <p:sldId id="596" r:id="rId18"/>
    <p:sldId id="595" r:id="rId19"/>
    <p:sldId id="323" r:id="rId20"/>
    <p:sldId id="510" r:id="rId21"/>
    <p:sldId id="578" r:id="rId22"/>
    <p:sldId id="579" r:id="rId23"/>
    <p:sldId id="521" r:id="rId24"/>
    <p:sldId id="522" r:id="rId25"/>
    <p:sldId id="523" r:id="rId26"/>
    <p:sldId id="524" r:id="rId27"/>
    <p:sldId id="525" r:id="rId28"/>
    <p:sldId id="526" r:id="rId29"/>
    <p:sldId id="556" r:id="rId30"/>
    <p:sldId id="531" r:id="rId31"/>
    <p:sldId id="532" r:id="rId32"/>
    <p:sldId id="533" r:id="rId33"/>
    <p:sldId id="534" r:id="rId34"/>
    <p:sldId id="536" r:id="rId35"/>
    <p:sldId id="537" r:id="rId36"/>
    <p:sldId id="538" r:id="rId37"/>
    <p:sldId id="539" r:id="rId38"/>
    <p:sldId id="540" r:id="rId39"/>
    <p:sldId id="562" r:id="rId40"/>
    <p:sldId id="541" r:id="rId41"/>
    <p:sldId id="542" r:id="rId42"/>
    <p:sldId id="543" r:id="rId43"/>
    <p:sldId id="544" r:id="rId44"/>
    <p:sldId id="545" r:id="rId45"/>
    <p:sldId id="546" r:id="rId46"/>
    <p:sldId id="547" r:id="rId47"/>
    <p:sldId id="548" r:id="rId48"/>
    <p:sldId id="549" r:id="rId49"/>
    <p:sldId id="550" r:id="rId50"/>
    <p:sldId id="551" r:id="rId51"/>
    <p:sldId id="552" r:id="rId52"/>
    <p:sldId id="553" r:id="rId53"/>
    <p:sldId id="554" r:id="rId54"/>
    <p:sldId id="555" r:id="rId55"/>
    <p:sldId id="563" r:id="rId56"/>
    <p:sldId id="594" r:id="rId57"/>
    <p:sldId id="589" r:id="rId58"/>
    <p:sldId id="591" r:id="rId59"/>
    <p:sldId id="598" r:id="rId60"/>
    <p:sldId id="593" r:id="rId61"/>
    <p:sldId id="262" r:id="rId62"/>
    <p:sldId id="586" r:id="rId63"/>
    <p:sldId id="588" r:id="rId64"/>
    <p:sldId id="259" r:id="rId65"/>
    <p:sldId id="263" r:id="rId66"/>
    <p:sldId id="587" r:id="rId67"/>
    <p:sldId id="597" r:id="rId68"/>
    <p:sldId id="567" r:id="rId69"/>
    <p:sldId id="472" r:id="rId70"/>
    <p:sldId id="473" r:id="rId71"/>
    <p:sldId id="474" r:id="rId72"/>
    <p:sldId id="475" r:id="rId73"/>
    <p:sldId id="476" r:id="rId74"/>
    <p:sldId id="477" r:id="rId75"/>
    <p:sldId id="478" r:id="rId76"/>
    <p:sldId id="568" r:id="rId77"/>
    <p:sldId id="335" r:id="rId78"/>
    <p:sldId id="336" r:id="rId79"/>
    <p:sldId id="337" r:id="rId80"/>
    <p:sldId id="338" r:id="rId81"/>
    <p:sldId id="339" r:id="rId82"/>
    <p:sldId id="340" r:id="rId83"/>
    <p:sldId id="341" r:id="rId84"/>
    <p:sldId id="342" r:id="rId85"/>
    <p:sldId id="343" r:id="rId86"/>
    <p:sldId id="344" r:id="rId87"/>
    <p:sldId id="569" r:id="rId88"/>
    <p:sldId id="570" r:id="rId89"/>
    <p:sldId id="571" r:id="rId90"/>
    <p:sldId id="572" r:id="rId91"/>
    <p:sldId id="573" r:id="rId92"/>
    <p:sldId id="574" r:id="rId93"/>
    <p:sldId id="575" r:id="rId94"/>
    <p:sldId id="351" r:id="rId95"/>
    <p:sldId id="352" r:id="rId96"/>
    <p:sldId id="566" r:id="rId97"/>
    <p:sldId id="599" r:id="rId9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170"/>
    <p:restoredTop sz="91701"/>
  </p:normalViewPr>
  <p:slideViewPr>
    <p:cSldViewPr snapToGrid="0" snapToObjects="1">
      <p:cViewPr>
        <p:scale>
          <a:sx n="105" d="100"/>
          <a:sy n="105" d="100"/>
        </p:scale>
        <p:origin x="1128" y="44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694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5010" y="0"/>
            <a:ext cx="2971800" cy="457200"/>
          </a:xfrm>
          <a:prstGeom prst="rect">
            <a:avLst/>
          </a:prstGeom>
        </p:spPr>
        <p:txBody>
          <a:bodyPr vert="horz" lIns="91440" tIns="45720" rIns="91440" bIns="45720" rtlCol="0"/>
          <a:lstStyle>
            <a:lvl1pPr algn="r">
              <a:defRPr sz="1200"/>
            </a:lvl1pPr>
          </a:lstStyle>
          <a:p>
            <a:fld id="{4A6FD649-AF49-2A4A-91D8-72AFEFD54B14}" type="datetime1">
              <a:rPr lang="en-GB" smtClean="0"/>
              <a:t>19/02/2021</a:t>
            </a:fld>
            <a:endParaRPr lang="en-US"/>
          </a:p>
        </p:txBody>
      </p:sp>
      <p:sp>
        <p:nvSpPr>
          <p:cNvPr id="4" name="Footer Placeholder 3"/>
          <p:cNvSpPr>
            <a:spLocks noGrp="1"/>
          </p:cNvSpPr>
          <p:nvPr>
            <p:ph type="ftr" sz="quarter" idx="2"/>
          </p:nvPr>
        </p:nvSpPr>
        <p:spPr>
          <a:xfrm>
            <a:off x="0" y="8684684"/>
            <a:ext cx="2971800" cy="457200"/>
          </a:xfrm>
          <a:prstGeom prst="rect">
            <a:avLst/>
          </a:prstGeom>
        </p:spPr>
        <p:txBody>
          <a:bodyPr vert="horz" lIns="91440" tIns="45720" rIns="91440" bIns="45720" rtlCol="0" anchor="b"/>
          <a:lstStyle>
            <a:lvl1pPr algn="l">
              <a:defRPr sz="1200"/>
            </a:lvl1pPr>
          </a:lstStyle>
          <a:p>
            <a:r>
              <a:rPr lang="en-US"/>
              <a:t>Topic 6</a:t>
            </a:r>
          </a:p>
        </p:txBody>
      </p:sp>
      <p:sp>
        <p:nvSpPr>
          <p:cNvPr id="5" name="Slide Number Placeholder 4"/>
          <p:cNvSpPr>
            <a:spLocks noGrp="1"/>
          </p:cNvSpPr>
          <p:nvPr>
            <p:ph type="sldNum" sz="quarter" idx="3"/>
          </p:nvPr>
        </p:nvSpPr>
        <p:spPr>
          <a:xfrm>
            <a:off x="3885010" y="8684684"/>
            <a:ext cx="2971800" cy="457200"/>
          </a:xfrm>
          <a:prstGeom prst="rect">
            <a:avLst/>
          </a:prstGeom>
        </p:spPr>
        <p:txBody>
          <a:bodyPr vert="horz" lIns="91440" tIns="45720" rIns="91440" bIns="45720" rtlCol="0" anchor="b"/>
          <a:lstStyle>
            <a:lvl1pPr algn="r">
              <a:defRPr sz="1200"/>
            </a:lvl1pPr>
          </a:lstStyle>
          <a:p>
            <a:fld id="{7DCECEBF-AC4B-0D49-A9DE-AE5445FAE1CA}" type="slidenum">
              <a:rPr lang="en-US" smtClean="0"/>
              <a:t>‹#›</a:t>
            </a:fld>
            <a:endParaRPr lang="en-US"/>
          </a:p>
        </p:txBody>
      </p:sp>
    </p:spTree>
    <p:extLst>
      <p:ext uri="{BB962C8B-B14F-4D97-AF65-F5344CB8AC3E}">
        <p14:creationId xmlns:p14="http://schemas.microsoft.com/office/powerpoint/2010/main" val="409169839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380557-DB40-1346-998E-B87360C10554}" type="datetime1">
              <a:rPr lang="en-GB" smtClean="0"/>
              <a:t>19/02/2021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Topic 6</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8CBA52-DC4E-F943-BEC7-7E908FFAD05F}" type="slidenum">
              <a:rPr lang="en-US" smtClean="0"/>
              <a:t>‹#›</a:t>
            </a:fld>
            <a:endParaRPr lang="en-US"/>
          </a:p>
        </p:txBody>
      </p:sp>
    </p:spTree>
    <p:extLst>
      <p:ext uri="{BB962C8B-B14F-4D97-AF65-F5344CB8AC3E}">
        <p14:creationId xmlns:p14="http://schemas.microsoft.com/office/powerpoint/2010/main" val="3028015843"/>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a:rPr>
              <a:t>Applications need their own protocols.</a:t>
            </a:r>
          </a:p>
          <a:p>
            <a:r>
              <a:rPr lang="en-US" sz="1200" dirty="0">
                <a:latin typeface="Calibri"/>
              </a:rPr>
              <a:t>These applications are part network protocol (in the sense that they exchange messages with their peers on other machines) and part traditional application program (in the sense that they interact with the windowing system, the file system, and ultimately, the user). </a:t>
            </a:r>
          </a:p>
          <a:p>
            <a:r>
              <a:rPr lang="en-US" sz="1200" dirty="0">
                <a:latin typeface="Calibri"/>
              </a:rPr>
              <a:t>This topic explores some of the most popular network applications available today.</a:t>
            </a:r>
          </a:p>
        </p:txBody>
      </p:sp>
      <p:sp>
        <p:nvSpPr>
          <p:cNvPr id="4" name="Slide Number Placeholder 3"/>
          <p:cNvSpPr>
            <a:spLocks noGrp="1"/>
          </p:cNvSpPr>
          <p:nvPr>
            <p:ph type="sldNum" sz="quarter" idx="10"/>
          </p:nvPr>
        </p:nvSpPr>
        <p:spPr/>
        <p:txBody>
          <a:bodyPr/>
          <a:lstStyle/>
          <a:p>
            <a:fld id="{768CBA52-DC4E-F943-BEC7-7E908FFAD05F}" type="slidenum">
              <a:rPr lang="en-US" smtClean="0"/>
              <a:t>1</a:t>
            </a:fld>
            <a:endParaRPr lang="en-US"/>
          </a:p>
        </p:txBody>
      </p:sp>
      <p:sp>
        <p:nvSpPr>
          <p:cNvPr id="5" name="Footer Placeholder 4"/>
          <p:cNvSpPr>
            <a:spLocks noGrp="1"/>
          </p:cNvSpPr>
          <p:nvPr>
            <p:ph type="ftr" sz="quarter" idx="11"/>
          </p:nvPr>
        </p:nvSpPr>
        <p:spPr/>
        <p:txBody>
          <a:bodyPr/>
          <a:lstStyle/>
          <a:p>
            <a:r>
              <a:rPr lang="en-US"/>
              <a:t>Topic 6</a:t>
            </a:r>
          </a:p>
        </p:txBody>
      </p:sp>
    </p:spTree>
    <p:extLst>
      <p:ext uri="{BB962C8B-B14F-4D97-AF65-F5344CB8AC3E}">
        <p14:creationId xmlns:p14="http://schemas.microsoft.com/office/powerpoint/2010/main" val="4021155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85D36895-F93F-9D4B-ABEC-596D79CD530A}" type="slidenum">
              <a:rPr lang="en-US" sz="1300" b="0">
                <a:latin typeface="Times New Roman" charset="0"/>
                <a:cs typeface="Calibri"/>
              </a:rPr>
              <a:pPr eaLnBrk="1" hangingPunct="1"/>
              <a:t>11</a:t>
            </a:fld>
            <a:endParaRPr lang="en-US" sz="1300" b="0" dirty="0">
              <a:latin typeface="Times New Roman" charset="0"/>
              <a:cs typeface="Calibri"/>
            </a:endParaRPr>
          </a:p>
        </p:txBody>
      </p:sp>
      <p:sp>
        <p:nvSpPr>
          <p:cNvPr id="83971" name="Rectangle 2"/>
          <p:cNvSpPr>
            <a:spLocks noGrp="1" noRot="1" noChangeAspect="1" noChangeArrowheads="1"/>
          </p:cNvSpPr>
          <p:nvPr>
            <p:ph type="sldImg"/>
          </p:nvPr>
        </p:nvSpPr>
        <p:spPr>
          <a:solidFill>
            <a:srgbClr val="FFFFFF"/>
          </a:solidFill>
          <a:ln/>
        </p:spPr>
      </p:sp>
      <p:sp>
        <p:nvSpPr>
          <p:cNvPr id="83972"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r>
              <a:rPr lang="en-US" dirty="0">
                <a:ea typeface="ＭＳ Ｐゴシック" charset="0"/>
                <a:cs typeface="ＭＳ Ｐゴシック" charset="0"/>
              </a:rPr>
              <a:t>FIX THIS – expanded example? and better differentiation between this </a:t>
            </a:r>
            <a:r>
              <a:rPr lang="en-US">
                <a:ea typeface="ＭＳ Ｐゴシック" charset="0"/>
                <a:cs typeface="ＭＳ Ｐゴシック" charset="0"/>
              </a:rPr>
              <a:t>and recursive</a:t>
            </a:r>
            <a:endParaRPr lang="en-US" dirty="0">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668921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D64D573E-B065-F64F-88D8-A30DCBC1013D}" type="slidenum">
              <a:rPr lang="en-US" sz="1300" b="0">
                <a:latin typeface="Times New Roman" charset="0"/>
                <a:cs typeface="Calibri"/>
              </a:rPr>
              <a:pPr eaLnBrk="1" hangingPunct="1"/>
              <a:t>13</a:t>
            </a:fld>
            <a:endParaRPr lang="en-US" sz="1300" b="0" dirty="0">
              <a:latin typeface="Times New Roman" charset="0"/>
              <a:cs typeface="Calibri"/>
            </a:endParaRPr>
          </a:p>
        </p:txBody>
      </p:sp>
      <p:sp>
        <p:nvSpPr>
          <p:cNvPr id="86019" name="Rectangle 2"/>
          <p:cNvSpPr>
            <a:spLocks noGrp="1" noRot="1" noChangeAspect="1" noChangeArrowheads="1"/>
          </p:cNvSpPr>
          <p:nvPr>
            <p:ph type="sldImg"/>
          </p:nvPr>
        </p:nvSpPr>
        <p:spPr>
          <a:solidFill>
            <a:srgbClr val="FFFFFF"/>
          </a:solidFill>
          <a:ln/>
        </p:spPr>
      </p:sp>
      <p:sp>
        <p:nvSpPr>
          <p:cNvPr id="8602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r>
              <a:rPr lang="en-US" dirty="0">
                <a:ea typeface="ＭＳ Ｐゴシック" charset="0"/>
                <a:cs typeface="ＭＳ Ｐゴシック" charset="0"/>
              </a:rPr>
              <a:t>Most common case: this mixed usage: host to local: recursive; local: iterative</a:t>
            </a: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482186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5E7A2AF4-21A1-4549-972D-2D4D3C966DCF}" type="slidenum">
              <a:rPr lang="en-US" sz="1300" b="0">
                <a:latin typeface="Times New Roman" charset="0"/>
                <a:cs typeface="Calibri"/>
              </a:rPr>
              <a:pPr eaLnBrk="1" hangingPunct="1"/>
              <a:t>14</a:t>
            </a:fld>
            <a:endParaRPr lang="en-US" sz="1300" b="0" dirty="0">
              <a:latin typeface="Times New Roman" charset="0"/>
              <a:cs typeface="Calibri"/>
            </a:endParaRPr>
          </a:p>
        </p:txBody>
      </p:sp>
      <p:sp>
        <p:nvSpPr>
          <p:cNvPr id="92163" name="Rectangle 2"/>
          <p:cNvSpPr>
            <a:spLocks noGrp="1" noRot="1" noChangeAspect="1" noChangeArrowheads="1"/>
          </p:cNvSpPr>
          <p:nvPr>
            <p:ph type="sldImg"/>
          </p:nvPr>
        </p:nvSpPr>
        <p:spPr>
          <a:solidFill>
            <a:srgbClr val="FFFFFF"/>
          </a:solidFill>
          <a:ln/>
        </p:spPr>
      </p:sp>
      <p:sp>
        <p:nvSpPr>
          <p:cNvPr id="9216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r>
              <a:rPr lang="en-US">
                <a:ea typeface="ＭＳ Ｐゴシック" charset="0"/>
                <a:cs typeface="ＭＳ Ｐゴシック" charset="0"/>
              </a:rPr>
              <a:t>2019-2-25</a:t>
            </a: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66028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F244B183-CBA1-BA47-8281-488AF6A9CE4D}" type="slidenum">
              <a:rPr lang="en-US" sz="1300" b="0">
                <a:latin typeface="Times New Roman" charset="0"/>
                <a:cs typeface="Calibri"/>
              </a:rPr>
              <a:pPr eaLnBrk="1" hangingPunct="1"/>
              <a:t>15</a:t>
            </a:fld>
            <a:endParaRPr lang="en-US" sz="1300" b="0" dirty="0">
              <a:latin typeface="Times New Roman" charset="0"/>
              <a:cs typeface="Calibri"/>
            </a:endParaRPr>
          </a:p>
        </p:txBody>
      </p:sp>
      <p:sp>
        <p:nvSpPr>
          <p:cNvPr id="94211" name="Rectangle 2"/>
          <p:cNvSpPr>
            <a:spLocks noGrp="1" noRot="1" noChangeAspect="1" noChangeArrowheads="1"/>
          </p:cNvSpPr>
          <p:nvPr>
            <p:ph type="sldImg"/>
          </p:nvPr>
        </p:nvSpPr>
        <p:spPr>
          <a:solidFill>
            <a:srgbClr val="FFFFFF"/>
          </a:solidFill>
          <a:ln/>
        </p:spPr>
      </p:sp>
      <p:sp>
        <p:nvSpPr>
          <p:cNvPr id="94212"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2964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8E6DECEB-02F6-8C41-99F5-759492C41FD1}" type="slidenum">
              <a:rPr lang="en-US" sz="1300" b="0">
                <a:latin typeface="Times New Roman" charset="0"/>
                <a:cs typeface="Calibri"/>
              </a:rPr>
              <a:pPr eaLnBrk="1" hangingPunct="1"/>
              <a:t>16</a:t>
            </a:fld>
            <a:endParaRPr lang="en-US" sz="1300" b="0" dirty="0">
              <a:latin typeface="Times New Roman" charset="0"/>
              <a:cs typeface="Calibri"/>
            </a:endParaRPr>
          </a:p>
        </p:txBody>
      </p:sp>
      <p:sp>
        <p:nvSpPr>
          <p:cNvPr id="100355" name="Rectangle 2"/>
          <p:cNvSpPr>
            <a:spLocks noGrp="1" noRot="1" noChangeAspect="1" noChangeArrowheads="1"/>
          </p:cNvSpPr>
          <p:nvPr>
            <p:ph type="sldImg"/>
          </p:nvPr>
        </p:nvSpPr>
        <p:spPr>
          <a:solidFill>
            <a:srgbClr val="FFFFFF"/>
          </a:solidFill>
          <a:ln/>
        </p:spPr>
      </p:sp>
      <p:sp>
        <p:nvSpPr>
          <p:cNvPr id="10035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006301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Topic 6</a:t>
            </a:r>
          </a:p>
        </p:txBody>
      </p:sp>
      <p:sp>
        <p:nvSpPr>
          <p:cNvPr id="5" name="Slide Number Placeholder 4"/>
          <p:cNvSpPr>
            <a:spLocks noGrp="1"/>
          </p:cNvSpPr>
          <p:nvPr>
            <p:ph type="sldNum" sz="quarter" idx="5"/>
          </p:nvPr>
        </p:nvSpPr>
        <p:spPr/>
        <p:txBody>
          <a:bodyPr/>
          <a:lstStyle/>
          <a:p>
            <a:fld id="{768CBA52-DC4E-F943-BEC7-7E908FFAD05F}" type="slidenum">
              <a:rPr lang="en-US" smtClean="0"/>
              <a:t>18</a:t>
            </a:fld>
            <a:endParaRPr lang="en-US"/>
          </a:p>
        </p:txBody>
      </p:sp>
    </p:spTree>
    <p:extLst>
      <p:ext uri="{BB962C8B-B14F-4D97-AF65-F5344CB8AC3E}">
        <p14:creationId xmlns:p14="http://schemas.microsoft.com/office/powerpoint/2010/main" val="693355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2020-3-9</a:t>
            </a:r>
          </a:p>
        </p:txBody>
      </p:sp>
      <p:sp>
        <p:nvSpPr>
          <p:cNvPr id="4" name="Footer Placeholder 3"/>
          <p:cNvSpPr>
            <a:spLocks noGrp="1"/>
          </p:cNvSpPr>
          <p:nvPr>
            <p:ph type="ftr" sz="quarter" idx="10"/>
          </p:nvPr>
        </p:nvSpPr>
        <p:spPr/>
        <p:txBody>
          <a:bodyPr/>
          <a:lstStyle/>
          <a:p>
            <a:r>
              <a:rPr lang="en-US"/>
              <a:t>Topic 6</a:t>
            </a:r>
          </a:p>
        </p:txBody>
      </p:sp>
      <p:sp>
        <p:nvSpPr>
          <p:cNvPr id="5" name="Slide Number Placeholder 4"/>
          <p:cNvSpPr>
            <a:spLocks noGrp="1"/>
          </p:cNvSpPr>
          <p:nvPr>
            <p:ph type="sldNum" sz="quarter" idx="11"/>
          </p:nvPr>
        </p:nvSpPr>
        <p:spPr/>
        <p:txBody>
          <a:bodyPr/>
          <a:lstStyle/>
          <a:p>
            <a:fld id="{768CBA52-DC4E-F943-BEC7-7E908FFAD05F}" type="slidenum">
              <a:rPr lang="en-US" smtClean="0"/>
              <a:t>20</a:t>
            </a:fld>
            <a:endParaRPr lang="en-US"/>
          </a:p>
        </p:txBody>
      </p:sp>
    </p:spTree>
    <p:extLst>
      <p:ext uri="{BB962C8B-B14F-4D97-AF65-F5344CB8AC3E}">
        <p14:creationId xmlns:p14="http://schemas.microsoft.com/office/powerpoint/2010/main" val="347879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16-Feb-2015</a:t>
            </a:r>
          </a:p>
        </p:txBody>
      </p:sp>
      <p:sp>
        <p:nvSpPr>
          <p:cNvPr id="4" name="Footer Placeholder 3"/>
          <p:cNvSpPr>
            <a:spLocks noGrp="1"/>
          </p:cNvSpPr>
          <p:nvPr>
            <p:ph type="ftr" sz="quarter" idx="10"/>
          </p:nvPr>
        </p:nvSpPr>
        <p:spPr/>
        <p:txBody>
          <a:bodyPr/>
          <a:lstStyle/>
          <a:p>
            <a:r>
              <a:rPr lang="en-US"/>
              <a:t>Topic 6</a:t>
            </a:r>
          </a:p>
        </p:txBody>
      </p:sp>
      <p:sp>
        <p:nvSpPr>
          <p:cNvPr id="5" name="Slide Number Placeholder 4"/>
          <p:cNvSpPr>
            <a:spLocks noGrp="1"/>
          </p:cNvSpPr>
          <p:nvPr>
            <p:ph type="sldNum" sz="quarter" idx="11"/>
          </p:nvPr>
        </p:nvSpPr>
        <p:spPr/>
        <p:txBody>
          <a:bodyPr/>
          <a:lstStyle/>
          <a:p>
            <a:fld id="{768CBA52-DC4E-F943-BEC7-7E908FFAD05F}" type="slidenum">
              <a:rPr lang="en-US" smtClean="0"/>
              <a:t>23</a:t>
            </a:fld>
            <a:endParaRPr lang="en-US"/>
          </a:p>
        </p:txBody>
      </p:sp>
    </p:spTree>
    <p:extLst>
      <p:ext uri="{BB962C8B-B14F-4D97-AF65-F5344CB8AC3E}">
        <p14:creationId xmlns:p14="http://schemas.microsoft.com/office/powerpoint/2010/main" val="2685183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A6F33496-7387-534C-BBBA-05DE0EA6CD13}" type="slidenum">
              <a:rPr lang="en-US" sz="1300" b="0">
                <a:latin typeface="Times New Roman" charset="0"/>
                <a:cs typeface="Calibri"/>
              </a:rPr>
              <a:pPr eaLnBrk="1" hangingPunct="1"/>
              <a:t>24</a:t>
            </a:fld>
            <a:endParaRPr lang="en-US" sz="1300" b="0" dirty="0">
              <a:latin typeface="Times New Roman" charset="0"/>
              <a:cs typeface="Calibri"/>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776747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4EF34FCE-8377-C544-BBA4-2B5662EEC5D7}" type="slidenum">
              <a:rPr lang="en-US" sz="1300" b="0">
                <a:latin typeface="Times New Roman" charset="0"/>
                <a:cs typeface="Calibri"/>
              </a:rPr>
              <a:pPr eaLnBrk="1" hangingPunct="1"/>
              <a:t>25</a:t>
            </a:fld>
            <a:endParaRPr lang="en-US" sz="1300" b="0" dirty="0">
              <a:latin typeface="Times New Roman" charset="0"/>
              <a:cs typeface="Calibri"/>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Each object is uniquely identified.  How?</a:t>
            </a:r>
          </a:p>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239369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F2A1D53B-0B65-174C-A832-8F76934966BD}" type="slidenum">
              <a:rPr lang="en-US" sz="1300" b="0">
                <a:latin typeface="Times New Roman" charset="0"/>
                <a:cs typeface="Calibri"/>
              </a:rPr>
              <a:pPr eaLnBrk="1" hangingPunct="1"/>
              <a:t>3</a:t>
            </a:fld>
            <a:endParaRPr lang="en-US" sz="1300" b="0" dirty="0">
              <a:latin typeface="Times New Roman" charset="0"/>
              <a:cs typeface="Calibri"/>
            </a:endParaRPr>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294670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0609F867-9013-3B45-ABDA-3BDB8C9B34E7}" type="slidenum">
              <a:rPr lang="en-US" sz="1300" b="0">
                <a:latin typeface="Times New Roman" charset="0"/>
                <a:cs typeface="Calibri"/>
              </a:rPr>
              <a:pPr eaLnBrk="1" hangingPunct="1"/>
              <a:t>26</a:t>
            </a:fld>
            <a:endParaRPr lang="en-US" sz="1300" b="0" dirty="0">
              <a:latin typeface="Times New Roman" charset="0"/>
              <a:cs typeface="Calibri"/>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701815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D5E34C96-5F6F-F44B-9A6B-C6DCD7C0B348}" type="slidenum">
              <a:rPr lang="en-US" sz="1300" b="0">
                <a:latin typeface="Times New Roman" charset="0"/>
                <a:cs typeface="Calibri"/>
              </a:rPr>
              <a:pPr eaLnBrk="1" hangingPunct="1"/>
              <a:t>27</a:t>
            </a:fld>
            <a:endParaRPr lang="en-US" sz="1300" b="0" dirty="0">
              <a:latin typeface="Times New Roman" charset="0"/>
              <a:cs typeface="Calibri"/>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436532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 this</a:t>
            </a:r>
          </a:p>
          <a:p>
            <a:r>
              <a:rPr lang="en-US" dirty="0"/>
              <a:t>Draw!!!</a:t>
            </a:r>
          </a:p>
        </p:txBody>
      </p:sp>
      <p:sp>
        <p:nvSpPr>
          <p:cNvPr id="4" name="Slide Number Placeholder 3"/>
          <p:cNvSpPr>
            <a:spLocks noGrp="1"/>
          </p:cNvSpPr>
          <p:nvPr>
            <p:ph type="sldNum" sz="quarter" idx="10"/>
          </p:nvPr>
        </p:nvSpPr>
        <p:spPr/>
        <p:txBody>
          <a:bodyPr/>
          <a:lstStyle/>
          <a:p>
            <a:pPr>
              <a:defRPr/>
            </a:pPr>
            <a:fld id="{973AB7D2-44D9-C341-97F4-AF3A6AE0BBCF}" type="slidenum">
              <a:rPr lang="en-US" smtClean="0"/>
              <a:pPr>
                <a:defRPr/>
              </a:pPr>
              <a:t>28</a:t>
            </a:fld>
            <a:endParaRPr lang="en-US"/>
          </a:p>
        </p:txBody>
      </p:sp>
      <p:sp>
        <p:nvSpPr>
          <p:cNvPr id="5" name="Footer Placeholder 4"/>
          <p:cNvSpPr>
            <a:spLocks noGrp="1"/>
          </p:cNvSpPr>
          <p:nvPr>
            <p:ph type="ftr" sz="quarter" idx="11"/>
          </p:nvPr>
        </p:nvSpPr>
        <p:spPr/>
        <p:txBody>
          <a:bodyPr/>
          <a:lstStyle/>
          <a:p>
            <a:r>
              <a:rPr lang="en-US"/>
              <a:t>Topic 6</a:t>
            </a:r>
          </a:p>
        </p:txBody>
      </p:sp>
    </p:spTree>
    <p:extLst>
      <p:ext uri="{BB962C8B-B14F-4D97-AF65-F5344CB8AC3E}">
        <p14:creationId xmlns:p14="http://schemas.microsoft.com/office/powerpoint/2010/main" val="2143979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184D1D5B-0021-F849-8058-30944C7DE58C}" type="slidenum">
              <a:rPr lang="en-US" sz="1300" b="0">
                <a:latin typeface="Times New Roman" charset="0"/>
                <a:cs typeface="Calibri"/>
              </a:rPr>
              <a:pPr eaLnBrk="1" hangingPunct="1"/>
              <a:t>30</a:t>
            </a:fld>
            <a:endParaRPr lang="en-US" sz="1300" b="0" dirty="0">
              <a:latin typeface="Times New Roman" charset="0"/>
              <a:cs typeface="Calibri"/>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975199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0444F90A-85B0-E645-AA4D-9AF7F4A64B15}" type="slidenum">
              <a:rPr lang="en-US" sz="1300" b="0">
                <a:latin typeface="Times New Roman" charset="0"/>
                <a:cs typeface="Calibri"/>
              </a:rPr>
              <a:pPr eaLnBrk="1" hangingPunct="1"/>
              <a:t>31</a:t>
            </a:fld>
            <a:endParaRPr lang="en-US" sz="1300" b="0" dirty="0">
              <a:latin typeface="Times New Roman" charset="0"/>
              <a:cs typeface="Calibri"/>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Pause for a second--- stateless…!</a:t>
            </a: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581323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DF7FD136-E245-E349-86E6-FB48F06477F1}" type="slidenum">
              <a:rPr lang="en-US" sz="1300" b="0">
                <a:latin typeface="Times New Roman" charset="0"/>
                <a:cs typeface="Calibri"/>
              </a:rPr>
              <a:pPr eaLnBrk="1" hangingPunct="1"/>
              <a:t>32</a:t>
            </a:fld>
            <a:endParaRPr lang="en-US" sz="1300" b="0" dirty="0">
              <a:latin typeface="Times New Roman" charset="0"/>
              <a:cs typeface="Calibri"/>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Fate sharing</a:t>
            </a: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402298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B0E47807-187F-3B45-86B4-420F6EFD93CE}" type="slidenum">
              <a:rPr lang="en-US" sz="1300" b="0">
                <a:latin typeface="Times New Roman" charset="0"/>
                <a:cs typeface="Calibri"/>
              </a:rPr>
              <a:pPr eaLnBrk="1" hangingPunct="1"/>
              <a:t>33</a:t>
            </a:fld>
            <a:endParaRPr lang="en-US" sz="1300" b="0" dirty="0">
              <a:latin typeface="Times New Roman" charset="0"/>
              <a:cs typeface="Calibri"/>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Creates a notion of a </a:t>
            </a:r>
            <a:r>
              <a:rPr lang="ja-JP" altLang="en-US">
                <a:ea typeface="ＭＳ Ｐゴシック" charset="0"/>
                <a:cs typeface="ＭＳ Ｐゴシック" charset="0"/>
              </a:rPr>
              <a:t>“</a:t>
            </a:r>
            <a:r>
              <a:rPr lang="en-US">
                <a:ea typeface="ＭＳ Ｐゴシック" charset="0"/>
                <a:cs typeface="ＭＳ Ｐゴシック" charset="0"/>
              </a:rPr>
              <a:t>SESSION</a:t>
            </a:r>
            <a:r>
              <a:rPr lang="ja-JP" altLang="en-US">
                <a:ea typeface="ＭＳ Ｐゴシック" charset="0"/>
                <a:cs typeface="ＭＳ Ｐゴシック" charset="0"/>
              </a:rPr>
              <a:t>”</a:t>
            </a:r>
            <a:r>
              <a:rPr lang="en-US">
                <a:ea typeface="ＭＳ Ｐゴシック" charset="0"/>
                <a:cs typeface="ＭＳ Ｐゴシック" charset="0"/>
              </a:rPr>
              <a:t> for the user</a:t>
            </a:r>
          </a:p>
          <a:p>
            <a:r>
              <a:rPr lang="en-US">
                <a:ea typeface="ＭＳ Ｐゴシック" charset="0"/>
                <a:cs typeface="ＭＳ Ｐゴシック" charset="0"/>
              </a:rPr>
              <a:t>Customize the user experience</a:t>
            </a:r>
          </a:p>
          <a:p>
            <a:r>
              <a:rPr lang="en-US">
                <a:ea typeface="ＭＳ Ｐゴシック" charset="0"/>
                <a:cs typeface="ＭＳ Ｐゴシック" charset="0"/>
              </a:rPr>
              <a:t>Statefulness comes from the client side</a:t>
            </a: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951347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0C9032E1-727F-D74C-82D6-F670C2A88101}" type="slidenum">
              <a:rPr lang="en-US" sz="1300" b="0">
                <a:latin typeface="Times New Roman" charset="0"/>
                <a:cs typeface="Calibri"/>
              </a:rPr>
              <a:pPr eaLnBrk="1" hangingPunct="1"/>
              <a:t>34</a:t>
            </a:fld>
            <a:endParaRPr lang="en-US" sz="1300" b="0" dirty="0">
              <a:latin typeface="Times New Roman" charset="0"/>
              <a:cs typeface="Calibri"/>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2073331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29480E89-5731-9F45-9F77-9E2588BC9592}" type="slidenum">
              <a:rPr lang="en-US" sz="1300" b="0">
                <a:latin typeface="Times New Roman" charset="0"/>
                <a:cs typeface="Calibri"/>
              </a:rPr>
              <a:pPr eaLnBrk="1" hangingPunct="1"/>
              <a:t>35</a:t>
            </a:fld>
            <a:endParaRPr lang="en-US" sz="1300" b="0" dirty="0">
              <a:latin typeface="Times New Roman" charset="0"/>
              <a:cs typeface="Calibri"/>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No timer, no resend</a:t>
            </a:r>
          </a:p>
          <a:p>
            <a:r>
              <a:rPr lang="en-US">
                <a:ea typeface="ＭＳ Ｐゴシック" charset="0"/>
                <a:cs typeface="ＭＳ Ｐゴシック" charset="0"/>
              </a:rPr>
              <a:t>NOT concurrent!</a:t>
            </a: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411351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28CE848B-58D8-454C-AC3F-DF7FFFD5126C}" type="slidenum">
              <a:rPr lang="en-US" sz="1300" b="0">
                <a:latin typeface="Times New Roman" charset="0"/>
                <a:cs typeface="Calibri"/>
              </a:rPr>
              <a:pPr eaLnBrk="1" hangingPunct="1"/>
              <a:t>36</a:t>
            </a:fld>
            <a:endParaRPr lang="en-US" sz="1300" b="0" dirty="0">
              <a:latin typeface="Times New Roman" charset="0"/>
              <a:cs typeface="Calibri"/>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630266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have one without the other…</a:t>
            </a:r>
          </a:p>
        </p:txBody>
      </p:sp>
      <p:sp>
        <p:nvSpPr>
          <p:cNvPr id="4" name="Slide Number Placeholder 3"/>
          <p:cNvSpPr>
            <a:spLocks noGrp="1"/>
          </p:cNvSpPr>
          <p:nvPr>
            <p:ph type="sldNum" sz="quarter" idx="10"/>
          </p:nvPr>
        </p:nvSpPr>
        <p:spPr/>
        <p:txBody>
          <a:bodyPr/>
          <a:lstStyle/>
          <a:p>
            <a:pPr>
              <a:defRPr/>
            </a:pPr>
            <a:fld id="{973AB7D2-44D9-C341-97F4-AF3A6AE0BBCF}" type="slidenum">
              <a:rPr lang="en-US" smtClean="0"/>
              <a:pPr>
                <a:defRPr/>
              </a:pPr>
              <a:t>4</a:t>
            </a:fld>
            <a:endParaRPr lang="en-US"/>
          </a:p>
        </p:txBody>
      </p:sp>
      <p:sp>
        <p:nvSpPr>
          <p:cNvPr id="5" name="Footer Placeholder 4"/>
          <p:cNvSpPr>
            <a:spLocks noGrp="1"/>
          </p:cNvSpPr>
          <p:nvPr>
            <p:ph type="ftr" sz="quarter" idx="11"/>
          </p:nvPr>
        </p:nvSpPr>
        <p:spPr/>
        <p:txBody>
          <a:bodyPr/>
          <a:lstStyle/>
          <a:p>
            <a:r>
              <a:rPr lang="en-US"/>
              <a:t>Topic 6</a:t>
            </a:r>
          </a:p>
        </p:txBody>
      </p:sp>
    </p:spTree>
    <p:extLst>
      <p:ext uri="{BB962C8B-B14F-4D97-AF65-F5344CB8AC3E}">
        <p14:creationId xmlns:p14="http://schemas.microsoft.com/office/powerpoint/2010/main" val="33798998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DCE5DE39-4B8A-3F4F-BCC2-428F9AD8A8BF}" type="slidenum">
              <a:rPr lang="en-US" sz="1300" b="0">
                <a:latin typeface="Times New Roman" charset="0"/>
                <a:cs typeface="Calibri"/>
              </a:rPr>
              <a:pPr eaLnBrk="1" hangingPunct="1"/>
              <a:t>37</a:t>
            </a:fld>
            <a:endParaRPr lang="en-US" sz="1300" b="0" dirty="0">
              <a:latin typeface="Times New Roman" charset="0"/>
              <a:cs typeface="Calibri"/>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HTTP/1.1 allows multiple HTTP requests to be written out to a socket together without waiting for the corresponding responses. The requestor then waits for the responses to arrive in the order in which they were requested. The act of pipelining the requests can result in a dramatic improvement in page loading times, especially over high latency connections.</a:t>
            </a: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50608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got here 8/Mar/2013</a:t>
            </a:r>
          </a:p>
        </p:txBody>
      </p:sp>
      <p:sp>
        <p:nvSpPr>
          <p:cNvPr id="4" name="Footer Placeholder 3"/>
          <p:cNvSpPr>
            <a:spLocks noGrp="1"/>
          </p:cNvSpPr>
          <p:nvPr>
            <p:ph type="ftr" sz="quarter" idx="10"/>
          </p:nvPr>
        </p:nvSpPr>
        <p:spPr/>
        <p:txBody>
          <a:bodyPr/>
          <a:lstStyle/>
          <a:p>
            <a:r>
              <a:rPr lang="en-US"/>
              <a:t>Topic 6</a:t>
            </a:r>
          </a:p>
        </p:txBody>
      </p:sp>
      <p:sp>
        <p:nvSpPr>
          <p:cNvPr id="5" name="Slide Number Placeholder 4"/>
          <p:cNvSpPr>
            <a:spLocks noGrp="1"/>
          </p:cNvSpPr>
          <p:nvPr>
            <p:ph type="sldNum" sz="quarter" idx="11"/>
          </p:nvPr>
        </p:nvSpPr>
        <p:spPr/>
        <p:txBody>
          <a:bodyPr/>
          <a:lstStyle/>
          <a:p>
            <a:fld id="{768CBA52-DC4E-F943-BEC7-7E908FFAD05F}" type="slidenum">
              <a:rPr lang="en-US" smtClean="0"/>
              <a:t>38</a:t>
            </a:fld>
            <a:endParaRPr lang="en-US"/>
          </a:p>
        </p:txBody>
      </p:sp>
    </p:spTree>
    <p:extLst>
      <p:ext uri="{BB962C8B-B14F-4D97-AF65-F5344CB8AC3E}">
        <p14:creationId xmlns:p14="http://schemas.microsoft.com/office/powerpoint/2010/main" val="4120440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13611391-0E53-F44F-97D5-1FA35B5ADDB0}" type="slidenum">
              <a:rPr lang="en-US" sz="1300" b="0">
                <a:latin typeface="Times New Roman" charset="0"/>
                <a:cs typeface="Calibri"/>
              </a:rPr>
              <a:pPr eaLnBrk="1" hangingPunct="1"/>
              <a:t>42</a:t>
            </a:fld>
            <a:endParaRPr lang="en-US" sz="1300" b="0" dirty="0">
              <a:latin typeface="Times New Roman" charset="0"/>
              <a:cs typeface="Calibri"/>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171618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5C60594E-3CE8-5144-9B3A-05CCC8CB5253}" type="slidenum">
              <a:rPr lang="en-US" sz="1300" b="0">
                <a:latin typeface="Times New Roman" charset="0"/>
                <a:cs typeface="Calibri"/>
              </a:rPr>
              <a:pPr eaLnBrk="1" hangingPunct="1"/>
              <a:t>43</a:t>
            </a:fld>
            <a:endParaRPr lang="en-US" sz="1300" b="0" dirty="0">
              <a:latin typeface="Times New Roman" charset="0"/>
              <a:cs typeface="Calibri"/>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121141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0CF58A2C-2859-EA44-BBA5-B84B36C85D47}" type="slidenum">
              <a:rPr lang="en-US" sz="1300" b="0">
                <a:latin typeface="Times New Roman" charset="0"/>
                <a:cs typeface="Calibri"/>
              </a:rPr>
              <a:pPr eaLnBrk="1" hangingPunct="1"/>
              <a:t>44</a:t>
            </a:fld>
            <a:endParaRPr lang="en-US" sz="1300" b="0" dirty="0">
              <a:latin typeface="Times New Roman" charset="0"/>
              <a:cs typeface="Calibri"/>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ＭＳ Ｐゴシック" charset="0"/>
                <a:cs typeface="ＭＳ Ｐゴシック" charset="0"/>
              </a:rPr>
              <a:t>2020-3-10</a:t>
            </a: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0069322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47ABAF59-D556-6549-9623-E005C88EA513}" type="slidenum">
              <a:rPr lang="en-US" sz="1300" b="0">
                <a:latin typeface="Times New Roman" charset="0"/>
                <a:cs typeface="Calibri"/>
              </a:rPr>
              <a:pPr eaLnBrk="1" hangingPunct="1"/>
              <a:t>45</a:t>
            </a:fld>
            <a:endParaRPr lang="en-US" sz="1300" b="0" dirty="0">
              <a:latin typeface="Times New Roman" charset="0"/>
              <a:cs typeface="Calibri"/>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3396916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6162A239-1F53-814D-8DE5-719741BDD7A3}" type="slidenum">
              <a:rPr lang="en-US" sz="1300" b="0">
                <a:latin typeface="Times New Roman" charset="0"/>
                <a:cs typeface="Calibri"/>
              </a:rPr>
              <a:pPr eaLnBrk="1" hangingPunct="1"/>
              <a:t>46</a:t>
            </a:fld>
            <a:endParaRPr lang="en-US" sz="1300" b="0" dirty="0">
              <a:latin typeface="Times New Roman" charset="0"/>
              <a:cs typeface="Calibri"/>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978166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ECB84EFB-17E4-BE40-9DFD-E80728166CB6}" type="slidenum">
              <a:rPr lang="en-US" sz="1300" b="0">
                <a:latin typeface="Times New Roman" charset="0"/>
                <a:cs typeface="Calibri"/>
              </a:rPr>
              <a:pPr eaLnBrk="1" hangingPunct="1"/>
              <a:t>47</a:t>
            </a:fld>
            <a:endParaRPr lang="en-US" sz="1300" b="0" dirty="0">
              <a:latin typeface="Times New Roman" charset="0"/>
              <a:cs typeface="Calibri"/>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842496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584DEE0E-DCEC-294B-B147-4E333692DB29}" type="slidenum">
              <a:rPr lang="en-US" sz="1300" b="0">
                <a:latin typeface="Times New Roman" charset="0"/>
                <a:cs typeface="Calibri"/>
              </a:rPr>
              <a:pPr eaLnBrk="1" hangingPunct="1"/>
              <a:t>48</a:t>
            </a:fld>
            <a:endParaRPr lang="en-US" sz="1300" b="0" dirty="0">
              <a:latin typeface="Times New Roman" charset="0"/>
              <a:cs typeface="Calibri"/>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Transcoding = change compression rate per user</a:t>
            </a:r>
            <a:r>
              <a:rPr lang="ja-JP" altLang="en-US">
                <a:ea typeface="ＭＳ Ｐゴシック" charset="0"/>
                <a:cs typeface="ＭＳ Ｐゴシック" charset="0"/>
              </a:rPr>
              <a:t>’</a:t>
            </a:r>
            <a:r>
              <a:rPr lang="en-US">
                <a:ea typeface="ＭＳ Ｐゴシック" charset="0"/>
                <a:cs typeface="ＭＳ Ｐゴシック" charset="0"/>
              </a:rPr>
              <a:t>s bandwidth</a:t>
            </a: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360285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8FC598EC-92F8-F048-A256-C51717FA6BD7}" type="slidenum">
              <a:rPr lang="en-US" sz="1300" b="0">
                <a:latin typeface="Times New Roman" charset="0"/>
                <a:cs typeface="Calibri"/>
              </a:rPr>
              <a:pPr eaLnBrk="1" hangingPunct="1"/>
              <a:t>49</a:t>
            </a:fld>
            <a:endParaRPr lang="en-US" sz="1300" b="0" dirty="0">
              <a:latin typeface="Times New Roman" charset="0"/>
              <a:cs typeface="Calibri"/>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556636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B4C77BAE-B1F9-894F-A30D-94797C2329C5}" type="slidenum">
              <a:rPr lang="en-US" sz="1300" b="0">
                <a:latin typeface="Times New Roman" charset="0"/>
                <a:cs typeface="Calibri"/>
              </a:rPr>
              <a:pPr eaLnBrk="1" hangingPunct="1"/>
              <a:t>5</a:t>
            </a:fld>
            <a:endParaRPr lang="en-US" sz="1300" b="0" dirty="0">
              <a:latin typeface="Times New Roman" charset="0"/>
              <a:cs typeface="Calibri"/>
            </a:endParaRPr>
          </a:p>
        </p:txBody>
      </p:sp>
      <p:sp>
        <p:nvSpPr>
          <p:cNvPr id="68611" name="Rectangle 2"/>
          <p:cNvSpPr>
            <a:spLocks noGrp="1" noRot="1" noChangeAspect="1" noChangeArrowheads="1" noTextEdit="1"/>
          </p:cNvSpPr>
          <p:nvPr>
            <p:ph type="sldImg"/>
          </p:nvPr>
        </p:nvSpPr>
        <p:spPr>
          <a:xfrm>
            <a:off x="1136650" y="674688"/>
            <a:ext cx="4586288" cy="3440112"/>
          </a:xfrm>
          <a:solidFill>
            <a:srgbClr val="FFFFFF"/>
          </a:solidFill>
          <a:ln/>
        </p:spPr>
      </p:sp>
      <p:sp>
        <p:nvSpPr>
          <p:cNvPr id="68612" name="Rectangle 3"/>
          <p:cNvSpPr>
            <a:spLocks noGrp="1" noChangeArrowheads="1"/>
          </p:cNvSpPr>
          <p:nvPr>
            <p:ph type="body" idx="1"/>
          </p:nvPr>
        </p:nvSpPr>
        <p:spPr>
          <a:xfrm>
            <a:off x="884040" y="4346727"/>
            <a:ext cx="5089922" cy="4127500"/>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fr-FR">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000030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5B9B1B1A-83D3-8947-B466-86D27A30A08C}" type="slidenum">
              <a:rPr lang="en-US" sz="1300" b="0">
                <a:latin typeface="Times New Roman" charset="0"/>
                <a:cs typeface="Calibri"/>
              </a:rPr>
              <a:pPr eaLnBrk="1" hangingPunct="1"/>
              <a:t>50</a:t>
            </a:fld>
            <a:endParaRPr lang="en-US" sz="1300" b="0" dirty="0">
              <a:latin typeface="Times New Roman" charset="0"/>
              <a:cs typeface="Calibri"/>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ＭＳ Ｐゴシック" charset="0"/>
                <a:cs typeface="ＭＳ Ｐゴシック" charset="0"/>
              </a:rPr>
              <a:t>18-feb-2014</a:t>
            </a: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7383886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93F1C61E-27A0-764F-A732-4C881121A866}" type="slidenum">
              <a:rPr lang="en-US" sz="1300" b="0">
                <a:latin typeface="Times New Roman" charset="0"/>
                <a:cs typeface="Calibri"/>
              </a:rPr>
              <a:pPr eaLnBrk="1" hangingPunct="1"/>
              <a:t>51</a:t>
            </a:fld>
            <a:endParaRPr lang="en-US" sz="1300" b="0" dirty="0">
              <a:latin typeface="Times New Roman" charset="0"/>
              <a:cs typeface="Calibri"/>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583258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A0422504-4A77-2049-B60C-437847CE5B7C}" type="slidenum">
              <a:rPr lang="en-US" sz="1300" b="0">
                <a:latin typeface="Times New Roman" charset="0"/>
                <a:cs typeface="Calibri"/>
              </a:rPr>
              <a:pPr eaLnBrk="1" hangingPunct="1"/>
              <a:t>52</a:t>
            </a:fld>
            <a:endParaRPr lang="en-US" sz="1300" b="0" dirty="0">
              <a:latin typeface="Times New Roman" charset="0"/>
              <a:cs typeface="Calibri"/>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708782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0708FCA0-4D69-D149-A008-F68A63856D42}" type="slidenum">
              <a:rPr lang="en-US" sz="1300" b="0">
                <a:latin typeface="Times New Roman" charset="0"/>
                <a:cs typeface="Calibri"/>
              </a:rPr>
              <a:pPr eaLnBrk="1" hangingPunct="1"/>
              <a:t>53</a:t>
            </a:fld>
            <a:endParaRPr lang="en-US" sz="1300" b="0" dirty="0">
              <a:latin typeface="Times New Roman" charset="0"/>
              <a:cs typeface="Calibri"/>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206699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35D32CDD-0DEE-524D-94FF-8E08912F5B36}" type="slidenum">
              <a:rPr lang="en-US" sz="1300" b="0">
                <a:latin typeface="Times New Roman" charset="0"/>
                <a:cs typeface="Calibri"/>
              </a:rPr>
              <a:pPr eaLnBrk="1" hangingPunct="1"/>
              <a:t>54</a:t>
            </a:fld>
            <a:endParaRPr lang="en-US" sz="1300" b="0" dirty="0">
              <a:latin typeface="Times New Roman" charset="0"/>
              <a:cs typeface="Calibri"/>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671359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CACHING</a:t>
            </a:r>
          </a:p>
          <a:p>
            <a:endParaRPr lang="en-US" dirty="0"/>
          </a:p>
          <a:p>
            <a:endParaRPr lang="en-US" dirty="0"/>
          </a:p>
        </p:txBody>
      </p:sp>
      <p:sp>
        <p:nvSpPr>
          <p:cNvPr id="4" name="Footer Placeholder 3"/>
          <p:cNvSpPr>
            <a:spLocks noGrp="1"/>
          </p:cNvSpPr>
          <p:nvPr>
            <p:ph type="ftr" sz="quarter" idx="10"/>
          </p:nvPr>
        </p:nvSpPr>
        <p:spPr/>
        <p:txBody>
          <a:bodyPr/>
          <a:lstStyle/>
          <a:p>
            <a:r>
              <a:rPr lang="en-US"/>
              <a:t>Topic 6</a:t>
            </a:r>
          </a:p>
        </p:txBody>
      </p:sp>
      <p:sp>
        <p:nvSpPr>
          <p:cNvPr id="5" name="Slide Number Placeholder 4"/>
          <p:cNvSpPr>
            <a:spLocks noGrp="1"/>
          </p:cNvSpPr>
          <p:nvPr>
            <p:ph type="sldNum" sz="quarter" idx="11"/>
          </p:nvPr>
        </p:nvSpPr>
        <p:spPr/>
        <p:txBody>
          <a:bodyPr/>
          <a:lstStyle/>
          <a:p>
            <a:fld id="{768CBA52-DC4E-F943-BEC7-7E908FFAD05F}" type="slidenum">
              <a:rPr lang="en-US" smtClean="0"/>
              <a:t>55</a:t>
            </a:fld>
            <a:endParaRPr lang="en-US"/>
          </a:p>
        </p:txBody>
      </p:sp>
    </p:spTree>
    <p:extLst>
      <p:ext uri="{BB962C8B-B14F-4D97-AF65-F5344CB8AC3E}">
        <p14:creationId xmlns:p14="http://schemas.microsoft.com/office/powerpoint/2010/main" val="29899890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endParaRPr lang="en-US" sz="1200">
              <a:latin typeface="Times New Roman" charset="0"/>
            </a:endParaRPr>
          </a:p>
        </p:txBody>
      </p:sp>
      <p:sp>
        <p:nvSpPr>
          <p:cNvPr id="152579"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fld id="{ECE565F8-5CCE-7B44-BE40-C2F144C2183D}" type="datetime1">
              <a:rPr lang="en-GB" sz="1200" smtClean="0">
                <a:latin typeface="Times New Roman" charset="0"/>
              </a:rPr>
              <a:t>19/02/2021</a:t>
            </a:fld>
            <a:endParaRPr lang="en-US" sz="1200">
              <a:latin typeface="Times New Roman" charset="0"/>
            </a:endParaRPr>
          </a:p>
        </p:txBody>
      </p:sp>
      <p:sp>
        <p:nvSpPr>
          <p:cNvPr id="152580" name="Rectangle 6"/>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r>
              <a:rPr lang="en-US" sz="1200">
                <a:latin typeface="Times New Roman" charset="0"/>
              </a:rPr>
              <a:t>Topic 6</a:t>
            </a:r>
          </a:p>
        </p:txBody>
      </p:sp>
      <p:sp>
        <p:nvSpPr>
          <p:cNvPr id="1525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fld id="{C01D5745-AC59-314D-A4A5-B729FCD4482E}" type="slidenum">
              <a:rPr lang="en-US" sz="1200">
                <a:latin typeface="Times New Roman" charset="0"/>
              </a:rPr>
              <a:pPr/>
              <a:t>69</a:t>
            </a:fld>
            <a:endParaRPr lang="en-US" sz="1200">
              <a:latin typeface="Times New Roman" charset="0"/>
            </a:endParaRPr>
          </a:p>
        </p:txBody>
      </p:sp>
      <p:sp>
        <p:nvSpPr>
          <p:cNvPr id="152582" name="Rectangle 2"/>
          <p:cNvSpPr>
            <a:spLocks noGrp="1" noRot="1" noChangeAspect="1" noChangeArrowheads="1" noTextEdit="1"/>
          </p:cNvSpPr>
          <p:nvPr>
            <p:ph type="sldImg"/>
          </p:nvPr>
        </p:nvSpPr>
        <p:spPr>
          <a:ln/>
        </p:spPr>
      </p:sp>
      <p:sp>
        <p:nvSpPr>
          <p:cNvPr id="1525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AU">
              <a:latin typeface="Times New Roman" charset="0"/>
            </a:endParaRPr>
          </a:p>
        </p:txBody>
      </p:sp>
    </p:spTree>
    <p:extLst>
      <p:ext uri="{BB962C8B-B14F-4D97-AF65-F5344CB8AC3E}">
        <p14:creationId xmlns:p14="http://schemas.microsoft.com/office/powerpoint/2010/main" val="840559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endParaRPr lang="en-US" sz="1200">
              <a:latin typeface="Times New Roman" charset="0"/>
            </a:endParaRPr>
          </a:p>
        </p:txBody>
      </p:sp>
      <p:sp>
        <p:nvSpPr>
          <p:cNvPr id="151555"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fld id="{73B8AE3A-5EE1-2A44-9915-D9BEF71C43EE}" type="datetime1">
              <a:rPr lang="en-GB" sz="1200" smtClean="0">
                <a:latin typeface="Times New Roman" charset="0"/>
              </a:rPr>
              <a:t>19/02/2021</a:t>
            </a:fld>
            <a:endParaRPr lang="en-US" sz="1200">
              <a:latin typeface="Times New Roman" charset="0"/>
            </a:endParaRPr>
          </a:p>
        </p:txBody>
      </p:sp>
      <p:sp>
        <p:nvSpPr>
          <p:cNvPr id="151556" name="Rectangle 6"/>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r>
              <a:rPr lang="en-US" sz="1200">
                <a:latin typeface="Times New Roman" charset="0"/>
              </a:rPr>
              <a:t>Topic 6</a:t>
            </a:r>
          </a:p>
        </p:txBody>
      </p:sp>
      <p:sp>
        <p:nvSpPr>
          <p:cNvPr id="1515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fld id="{FEF1EAB7-6708-4948-95FB-0CBDED97AF7B}" type="slidenum">
              <a:rPr lang="en-US" sz="1200">
                <a:latin typeface="Times New Roman" charset="0"/>
              </a:rPr>
              <a:pPr/>
              <a:t>70</a:t>
            </a:fld>
            <a:endParaRPr lang="en-US" sz="1200">
              <a:latin typeface="Times New Roman" charset="0"/>
            </a:endParaRPr>
          </a:p>
        </p:txBody>
      </p:sp>
      <p:sp>
        <p:nvSpPr>
          <p:cNvPr id="151558" name="Rectangle 2"/>
          <p:cNvSpPr>
            <a:spLocks noGrp="1" noRot="1" noChangeAspect="1" noChangeArrowheads="1" noTextEdit="1"/>
          </p:cNvSpPr>
          <p:nvPr>
            <p:ph type="sldImg"/>
          </p:nvPr>
        </p:nvSpPr>
        <p:spPr>
          <a:ln/>
        </p:spPr>
      </p:sp>
      <p:sp>
        <p:nvSpPr>
          <p:cNvPr id="15155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AU">
              <a:latin typeface="Times New Roman" charset="0"/>
            </a:endParaRPr>
          </a:p>
        </p:txBody>
      </p:sp>
    </p:spTree>
    <p:extLst>
      <p:ext uri="{BB962C8B-B14F-4D97-AF65-F5344CB8AC3E}">
        <p14:creationId xmlns:p14="http://schemas.microsoft.com/office/powerpoint/2010/main" val="11370781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endParaRPr lang="en-US" sz="1200">
              <a:latin typeface="Times New Roman" charset="0"/>
            </a:endParaRPr>
          </a:p>
        </p:txBody>
      </p:sp>
      <p:sp>
        <p:nvSpPr>
          <p:cNvPr id="154627"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fld id="{1D35F225-ED32-804A-A86A-64D76624A5D4}" type="datetime1">
              <a:rPr lang="en-GB" sz="1200" smtClean="0">
                <a:latin typeface="Times New Roman" charset="0"/>
              </a:rPr>
              <a:t>19/02/2021</a:t>
            </a:fld>
            <a:endParaRPr lang="en-US" sz="1200">
              <a:latin typeface="Times New Roman" charset="0"/>
            </a:endParaRPr>
          </a:p>
        </p:txBody>
      </p:sp>
      <p:sp>
        <p:nvSpPr>
          <p:cNvPr id="154628" name="Rectangle 6"/>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r>
              <a:rPr lang="en-US" sz="1200">
                <a:latin typeface="Times New Roman" charset="0"/>
              </a:rPr>
              <a:t>Topic 6</a:t>
            </a:r>
          </a:p>
        </p:txBody>
      </p:sp>
      <p:sp>
        <p:nvSpPr>
          <p:cNvPr id="1546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fld id="{6ECCB40A-5659-A243-AEF1-E0341715591C}" type="slidenum">
              <a:rPr lang="en-US" sz="1200">
                <a:latin typeface="Times New Roman" charset="0"/>
              </a:rPr>
              <a:pPr/>
              <a:t>71</a:t>
            </a:fld>
            <a:endParaRPr lang="en-US" sz="1200">
              <a:latin typeface="Times New Roman" charset="0"/>
            </a:endParaRPr>
          </a:p>
        </p:txBody>
      </p:sp>
      <p:sp>
        <p:nvSpPr>
          <p:cNvPr id="154630" name="Rectangle 2"/>
          <p:cNvSpPr>
            <a:spLocks noGrp="1" noRot="1" noChangeAspect="1" noChangeArrowheads="1" noTextEdit="1"/>
          </p:cNvSpPr>
          <p:nvPr>
            <p:ph type="sldImg"/>
          </p:nvPr>
        </p:nvSpPr>
        <p:spPr>
          <a:ln/>
        </p:spPr>
      </p:sp>
      <p:sp>
        <p:nvSpPr>
          <p:cNvPr id="1546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AU">
              <a:latin typeface="Times New Roman" charset="0"/>
            </a:endParaRPr>
          </a:p>
        </p:txBody>
      </p:sp>
    </p:spTree>
    <p:extLst>
      <p:ext uri="{BB962C8B-B14F-4D97-AF65-F5344CB8AC3E}">
        <p14:creationId xmlns:p14="http://schemas.microsoft.com/office/powerpoint/2010/main" val="415441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endParaRPr lang="en-US" sz="1200">
              <a:latin typeface="Times New Roman" charset="0"/>
            </a:endParaRPr>
          </a:p>
        </p:txBody>
      </p:sp>
      <p:sp>
        <p:nvSpPr>
          <p:cNvPr id="15360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fld id="{985C23D6-F8C7-9B4E-B145-F423232B732C}" type="datetime1">
              <a:rPr lang="en-GB" sz="1200" smtClean="0">
                <a:latin typeface="Times New Roman" charset="0"/>
              </a:rPr>
              <a:t>19/02/2021</a:t>
            </a:fld>
            <a:endParaRPr lang="en-US" sz="1200">
              <a:latin typeface="Times New Roman" charset="0"/>
            </a:endParaRPr>
          </a:p>
        </p:txBody>
      </p:sp>
      <p:sp>
        <p:nvSpPr>
          <p:cNvPr id="153604" name="Rectangle 6"/>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r>
              <a:rPr lang="en-US" sz="1200">
                <a:latin typeface="Times New Roman" charset="0"/>
              </a:rPr>
              <a:t>Topic 6</a:t>
            </a:r>
          </a:p>
        </p:txBody>
      </p:sp>
      <p:sp>
        <p:nvSpPr>
          <p:cNvPr id="1536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fld id="{8F7EDE3B-4D36-CE46-BDA4-9A1B7A31786F}" type="slidenum">
              <a:rPr lang="en-US" sz="1200">
                <a:latin typeface="Times New Roman" charset="0"/>
              </a:rPr>
              <a:pPr/>
              <a:t>72</a:t>
            </a:fld>
            <a:endParaRPr lang="en-US" sz="1200">
              <a:latin typeface="Times New Roman" charset="0"/>
            </a:endParaRPr>
          </a:p>
        </p:txBody>
      </p:sp>
      <p:sp>
        <p:nvSpPr>
          <p:cNvPr id="153606" name="Rectangle 2"/>
          <p:cNvSpPr>
            <a:spLocks noGrp="1" noRot="1" noChangeAspect="1" noChangeArrowheads="1" noTextEdit="1"/>
          </p:cNvSpPr>
          <p:nvPr>
            <p:ph type="sldImg"/>
          </p:nvPr>
        </p:nvSpPr>
        <p:spPr>
          <a:ln/>
        </p:spPr>
      </p:sp>
      <p:sp>
        <p:nvSpPr>
          <p:cNvPr id="15360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AU">
              <a:latin typeface="Times New Roman" charset="0"/>
            </a:endParaRPr>
          </a:p>
        </p:txBody>
      </p:sp>
    </p:spTree>
    <p:extLst>
      <p:ext uri="{BB962C8B-B14F-4D97-AF65-F5344CB8AC3E}">
        <p14:creationId xmlns:p14="http://schemas.microsoft.com/office/powerpoint/2010/main" val="863954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22826C6A-9541-7045-AAF8-F76FE900ED35}" type="slidenum">
              <a:rPr lang="en-US" sz="1300" b="0">
                <a:latin typeface="Times New Roman" charset="0"/>
                <a:cs typeface="Calibri"/>
              </a:rPr>
              <a:pPr eaLnBrk="1" hangingPunct="1"/>
              <a:t>6</a:t>
            </a:fld>
            <a:endParaRPr lang="en-US" sz="1300" b="0" dirty="0">
              <a:latin typeface="Times New Roman" charset="0"/>
              <a:cs typeface="Calibri"/>
            </a:endParaRPr>
          </a:p>
        </p:txBody>
      </p:sp>
      <p:sp>
        <p:nvSpPr>
          <p:cNvPr id="70659" name="Rectangle 2"/>
          <p:cNvSpPr>
            <a:spLocks noGrp="1" noRot="1" noChangeAspect="1" noChangeArrowheads="1" noTextEdit="1"/>
          </p:cNvSpPr>
          <p:nvPr>
            <p:ph type="sldImg"/>
          </p:nvPr>
        </p:nvSpPr>
        <p:spPr>
          <a:xfrm>
            <a:off x="1136650" y="674688"/>
            <a:ext cx="4586288" cy="3440112"/>
          </a:xfrm>
          <a:solidFill>
            <a:srgbClr val="FFFFFF"/>
          </a:solidFill>
          <a:ln/>
        </p:spPr>
      </p:sp>
      <p:sp>
        <p:nvSpPr>
          <p:cNvPr id="70660" name="Rectangle 3"/>
          <p:cNvSpPr>
            <a:spLocks noGrp="1" noChangeArrowheads="1"/>
          </p:cNvSpPr>
          <p:nvPr>
            <p:ph type="body" idx="1"/>
          </p:nvPr>
        </p:nvSpPr>
        <p:spPr>
          <a:xfrm>
            <a:off x="884040" y="4346727"/>
            <a:ext cx="5089922" cy="4127500"/>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fr-FR">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4198057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endParaRPr lang="en-US" sz="1200">
              <a:latin typeface="Times New Roman" charset="0"/>
            </a:endParaRPr>
          </a:p>
        </p:txBody>
      </p:sp>
      <p:sp>
        <p:nvSpPr>
          <p:cNvPr id="157699"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fld id="{7B0F90C9-DC2D-7E40-9500-7ADC6C94DEE3}" type="datetime1">
              <a:rPr lang="en-GB" sz="1200" smtClean="0">
                <a:latin typeface="Times New Roman" charset="0"/>
              </a:rPr>
              <a:t>19/02/2021</a:t>
            </a:fld>
            <a:endParaRPr lang="en-US" sz="1200">
              <a:latin typeface="Times New Roman" charset="0"/>
            </a:endParaRPr>
          </a:p>
        </p:txBody>
      </p:sp>
      <p:sp>
        <p:nvSpPr>
          <p:cNvPr id="157700" name="Rectangle 6"/>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r>
              <a:rPr lang="en-US" sz="1200">
                <a:latin typeface="Times New Roman" charset="0"/>
              </a:rPr>
              <a:t>Topic 6</a:t>
            </a:r>
          </a:p>
        </p:txBody>
      </p:sp>
      <p:sp>
        <p:nvSpPr>
          <p:cNvPr id="1577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fld id="{BC3BC0D5-D4E8-BB48-8857-CB9AFDAE9037}" type="slidenum">
              <a:rPr lang="en-US" sz="1200">
                <a:latin typeface="Times New Roman" charset="0"/>
              </a:rPr>
              <a:pPr/>
              <a:t>73</a:t>
            </a:fld>
            <a:endParaRPr lang="en-US" sz="1200">
              <a:latin typeface="Times New Roman" charset="0"/>
            </a:endParaRPr>
          </a:p>
        </p:txBody>
      </p:sp>
      <p:sp>
        <p:nvSpPr>
          <p:cNvPr id="157702" name="Rectangle 2"/>
          <p:cNvSpPr>
            <a:spLocks noGrp="1" noRot="1" noChangeAspect="1" noChangeArrowheads="1" noTextEdit="1"/>
          </p:cNvSpPr>
          <p:nvPr>
            <p:ph type="sldImg"/>
          </p:nvPr>
        </p:nvSpPr>
        <p:spPr>
          <a:ln/>
        </p:spPr>
      </p:sp>
      <p:sp>
        <p:nvSpPr>
          <p:cNvPr id="15770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AU">
              <a:latin typeface="Times New Roman" charset="0"/>
            </a:endParaRPr>
          </a:p>
        </p:txBody>
      </p:sp>
    </p:spTree>
    <p:extLst>
      <p:ext uri="{BB962C8B-B14F-4D97-AF65-F5344CB8AC3E}">
        <p14:creationId xmlns:p14="http://schemas.microsoft.com/office/powerpoint/2010/main" val="1341890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endParaRPr lang="en-US" sz="1200">
              <a:latin typeface="Times New Roman" charset="0"/>
            </a:endParaRPr>
          </a:p>
        </p:txBody>
      </p:sp>
      <p:sp>
        <p:nvSpPr>
          <p:cNvPr id="15872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fld id="{853A9AB7-B21A-4244-9671-BED60AE1A81F}" type="datetime1">
              <a:rPr lang="en-GB" sz="1200" smtClean="0">
                <a:latin typeface="Times New Roman" charset="0"/>
              </a:rPr>
              <a:t>19/02/2021</a:t>
            </a:fld>
            <a:endParaRPr lang="en-US" sz="1200">
              <a:latin typeface="Times New Roman" charset="0"/>
            </a:endParaRPr>
          </a:p>
        </p:txBody>
      </p:sp>
      <p:sp>
        <p:nvSpPr>
          <p:cNvPr id="158724" name="Rectangle 6"/>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r>
              <a:rPr lang="en-US" sz="1200">
                <a:latin typeface="Times New Roman" charset="0"/>
              </a:rPr>
              <a:t>Topic 6</a:t>
            </a:r>
          </a:p>
        </p:txBody>
      </p:sp>
      <p:sp>
        <p:nvSpPr>
          <p:cNvPr id="1587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fld id="{C975AA45-4F42-2042-A486-0F44EC1D96EB}" type="slidenum">
              <a:rPr lang="en-US" sz="1200">
                <a:latin typeface="Times New Roman" charset="0"/>
              </a:rPr>
              <a:pPr/>
              <a:t>74</a:t>
            </a:fld>
            <a:endParaRPr lang="en-US" sz="1200">
              <a:latin typeface="Times New Roman" charset="0"/>
            </a:endParaRPr>
          </a:p>
        </p:txBody>
      </p:sp>
      <p:sp>
        <p:nvSpPr>
          <p:cNvPr id="158726" name="Rectangle 2"/>
          <p:cNvSpPr>
            <a:spLocks noGrp="1" noRot="1" noChangeAspect="1" noChangeArrowheads="1" noTextEdit="1"/>
          </p:cNvSpPr>
          <p:nvPr>
            <p:ph type="sldImg"/>
          </p:nvPr>
        </p:nvSpPr>
        <p:spPr>
          <a:ln/>
        </p:spPr>
      </p:sp>
      <p:sp>
        <p:nvSpPr>
          <p:cNvPr id="15872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AU">
              <a:latin typeface="Times New Roman" charset="0"/>
            </a:endParaRPr>
          </a:p>
        </p:txBody>
      </p:sp>
    </p:spTree>
    <p:extLst>
      <p:ext uri="{BB962C8B-B14F-4D97-AF65-F5344CB8AC3E}">
        <p14:creationId xmlns:p14="http://schemas.microsoft.com/office/powerpoint/2010/main" val="2766415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endParaRPr lang="en-US" sz="1200">
              <a:latin typeface="Times New Roman" charset="0"/>
            </a:endParaRPr>
          </a:p>
        </p:txBody>
      </p:sp>
      <p:sp>
        <p:nvSpPr>
          <p:cNvPr id="159747"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fld id="{DE1FD188-9865-5844-B8F3-C4628E292CFF}" type="datetime1">
              <a:rPr lang="en-GB" sz="1200" smtClean="0">
                <a:latin typeface="Times New Roman" charset="0"/>
              </a:rPr>
              <a:t>19/02/2021</a:t>
            </a:fld>
            <a:endParaRPr lang="en-US" sz="1200">
              <a:latin typeface="Times New Roman" charset="0"/>
            </a:endParaRPr>
          </a:p>
        </p:txBody>
      </p:sp>
      <p:sp>
        <p:nvSpPr>
          <p:cNvPr id="159748" name="Rectangle 6"/>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r>
              <a:rPr lang="en-US" sz="1200">
                <a:latin typeface="Times New Roman" charset="0"/>
              </a:rPr>
              <a:t>Topic 6</a:t>
            </a:r>
          </a:p>
        </p:txBody>
      </p:sp>
      <p:sp>
        <p:nvSpPr>
          <p:cNvPr id="1597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2442" eaLnBrk="0" hangingPunct="0">
              <a:defRPr sz="3000">
                <a:solidFill>
                  <a:schemeClr val="tx1"/>
                </a:solidFill>
                <a:latin typeface="Arial Black" charset="0"/>
                <a:ea typeface="ＭＳ Ｐゴシック" charset="0"/>
              </a:defRPr>
            </a:lvl1pPr>
            <a:lvl2pPr marL="685817" indent="-263776" defTabSz="892442" eaLnBrk="0" hangingPunct="0">
              <a:defRPr sz="3000">
                <a:solidFill>
                  <a:schemeClr val="tx1"/>
                </a:solidFill>
                <a:latin typeface="Arial Black" charset="0"/>
                <a:ea typeface="ＭＳ Ｐゴシック" charset="0"/>
              </a:defRPr>
            </a:lvl2pPr>
            <a:lvl3pPr marL="1055103" indent="-211021" defTabSz="892442" eaLnBrk="0" hangingPunct="0">
              <a:defRPr sz="3000">
                <a:solidFill>
                  <a:schemeClr val="tx1"/>
                </a:solidFill>
                <a:latin typeface="Arial Black" charset="0"/>
                <a:ea typeface="ＭＳ Ｐゴシック" charset="0"/>
              </a:defRPr>
            </a:lvl3pPr>
            <a:lvl4pPr marL="1477145" indent="-211021" defTabSz="892442" eaLnBrk="0" hangingPunct="0">
              <a:defRPr sz="3000">
                <a:solidFill>
                  <a:schemeClr val="tx1"/>
                </a:solidFill>
                <a:latin typeface="Arial Black" charset="0"/>
                <a:ea typeface="ＭＳ Ｐゴシック" charset="0"/>
              </a:defRPr>
            </a:lvl4pPr>
            <a:lvl5pPr marL="1899186" indent="-211021" defTabSz="892442" eaLnBrk="0" hangingPunct="0">
              <a:defRPr sz="3000">
                <a:solidFill>
                  <a:schemeClr val="tx1"/>
                </a:solidFill>
                <a:latin typeface="Arial Black" charset="0"/>
                <a:ea typeface="ＭＳ Ｐゴシック" charset="0"/>
              </a:defRPr>
            </a:lvl5pPr>
            <a:lvl6pPr marL="2321227"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6pPr>
            <a:lvl7pPr marL="2743269"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7pPr>
            <a:lvl8pPr marL="3165310"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8pPr>
            <a:lvl9pPr marL="3587351" indent="-211021" defTabSz="892442" eaLnBrk="0" fontAlgn="base" hangingPunct="0">
              <a:spcBef>
                <a:spcPct val="20000"/>
              </a:spcBef>
              <a:spcAft>
                <a:spcPct val="0"/>
              </a:spcAft>
              <a:buClr>
                <a:schemeClr val="tx1"/>
              </a:buClr>
              <a:buSzPct val="60000"/>
              <a:buFont typeface="Wingdings" charset="0"/>
              <a:defRPr sz="3000">
                <a:solidFill>
                  <a:schemeClr val="tx1"/>
                </a:solidFill>
                <a:latin typeface="Arial Black" charset="0"/>
                <a:ea typeface="ＭＳ Ｐゴシック" charset="0"/>
              </a:defRPr>
            </a:lvl9pPr>
          </a:lstStyle>
          <a:p>
            <a:fld id="{40B89791-386C-494C-9B80-A301D7CDCFA0}" type="slidenum">
              <a:rPr lang="en-US" sz="1200">
                <a:latin typeface="Times New Roman" charset="0"/>
              </a:rPr>
              <a:pPr/>
              <a:t>75</a:t>
            </a:fld>
            <a:endParaRPr lang="en-US" sz="1200">
              <a:latin typeface="Times New Roman" charset="0"/>
            </a:endParaRPr>
          </a:p>
        </p:txBody>
      </p:sp>
      <p:sp>
        <p:nvSpPr>
          <p:cNvPr id="159750" name="Rectangle 2"/>
          <p:cNvSpPr>
            <a:spLocks noGrp="1" noRot="1" noChangeAspect="1" noChangeArrowheads="1" noTextEdit="1"/>
          </p:cNvSpPr>
          <p:nvPr>
            <p:ph type="sldImg"/>
          </p:nvPr>
        </p:nvSpPr>
        <p:spPr>
          <a:ln/>
        </p:spPr>
      </p:sp>
      <p:sp>
        <p:nvSpPr>
          <p:cNvPr id="15975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AU">
              <a:latin typeface="Times New Roman" charset="0"/>
            </a:endParaRPr>
          </a:p>
        </p:txBody>
      </p:sp>
    </p:spTree>
    <p:extLst>
      <p:ext uri="{BB962C8B-B14F-4D97-AF65-F5344CB8AC3E}">
        <p14:creationId xmlns:p14="http://schemas.microsoft.com/office/powerpoint/2010/main" val="2124687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Topic 6</a:t>
            </a:r>
          </a:p>
        </p:txBody>
      </p:sp>
      <p:sp>
        <p:nvSpPr>
          <p:cNvPr id="5" name="Slide Number Placeholder 4"/>
          <p:cNvSpPr>
            <a:spLocks noGrp="1"/>
          </p:cNvSpPr>
          <p:nvPr>
            <p:ph type="sldNum" sz="quarter" idx="11"/>
          </p:nvPr>
        </p:nvSpPr>
        <p:spPr/>
        <p:txBody>
          <a:bodyPr/>
          <a:lstStyle/>
          <a:p>
            <a:fld id="{768CBA52-DC4E-F943-BEC7-7E908FFAD05F}" type="slidenum">
              <a:rPr lang="en-US" smtClean="0"/>
              <a:t>76</a:t>
            </a:fld>
            <a:endParaRPr lang="en-US"/>
          </a:p>
        </p:txBody>
      </p:sp>
    </p:spTree>
    <p:extLst>
      <p:ext uri="{BB962C8B-B14F-4D97-AF65-F5344CB8AC3E}">
        <p14:creationId xmlns:p14="http://schemas.microsoft.com/office/powerpoint/2010/main" val="9746223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Times New Roman" charset="0"/>
                <a:ea typeface="ＭＳ Ｐゴシック" charset="0"/>
                <a:cs typeface="ＭＳ Ｐゴシック" charset="0"/>
              </a:rPr>
              <a:t>Skype hybrid, </a:t>
            </a:r>
            <a:r>
              <a:rPr lang="en-US" dirty="0" err="1">
                <a:latin typeface="Times New Roman" charset="0"/>
                <a:ea typeface="ＭＳ Ｐゴシック" charset="0"/>
                <a:cs typeface="ＭＳ Ｐゴシック" charset="0"/>
              </a:rPr>
              <a:t>Bittorrent</a:t>
            </a:r>
            <a:r>
              <a:rPr lang="en-US" dirty="0">
                <a:latin typeface="Times New Roman" charset="0"/>
                <a:ea typeface="ＭＳ Ｐゴシック" charset="0"/>
                <a:cs typeface="ＭＳ Ｐゴシック" charset="0"/>
              </a:rPr>
              <a:t> - pure</a:t>
            </a:r>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85">
              <a:defRPr sz="2300">
                <a:solidFill>
                  <a:schemeClr val="tx1"/>
                </a:solidFill>
                <a:latin typeface="Comic Sans MS" charset="0"/>
                <a:ea typeface="ＭＳ Ｐゴシック" charset="0"/>
                <a:cs typeface="ＭＳ Ｐゴシック" charset="0"/>
              </a:defRPr>
            </a:lvl1pPr>
            <a:lvl2pPr marL="35879619" indent="-35447153" defTabSz="914485">
              <a:defRPr sz="2300">
                <a:solidFill>
                  <a:schemeClr val="tx1"/>
                </a:solidFill>
                <a:latin typeface="Comic Sans MS" charset="0"/>
                <a:ea typeface="ＭＳ Ｐゴシック" charset="0"/>
              </a:defRPr>
            </a:lvl2pPr>
            <a:lvl3pPr>
              <a:defRPr sz="2300">
                <a:solidFill>
                  <a:schemeClr val="tx1"/>
                </a:solidFill>
                <a:latin typeface="Comic Sans MS" charset="0"/>
                <a:ea typeface="ＭＳ Ｐゴシック" charset="0"/>
              </a:defRPr>
            </a:lvl3pPr>
            <a:lvl4pPr>
              <a:defRPr sz="2300">
                <a:solidFill>
                  <a:schemeClr val="tx1"/>
                </a:solidFill>
                <a:latin typeface="Comic Sans MS" charset="0"/>
                <a:ea typeface="ＭＳ Ｐゴシック" charset="0"/>
              </a:defRPr>
            </a:lvl4pPr>
            <a:lvl5pPr>
              <a:defRPr sz="2300">
                <a:solidFill>
                  <a:schemeClr val="tx1"/>
                </a:solidFill>
                <a:latin typeface="Comic Sans MS" charset="0"/>
                <a:ea typeface="ＭＳ Ｐゴシック" charset="0"/>
              </a:defRPr>
            </a:lvl5pPr>
            <a:lvl6pPr marL="432465" eaLnBrk="0" fontAlgn="base" hangingPunct="0">
              <a:spcBef>
                <a:spcPct val="20000"/>
              </a:spcBef>
              <a:spcAft>
                <a:spcPct val="0"/>
              </a:spcAft>
              <a:defRPr sz="2300">
                <a:solidFill>
                  <a:schemeClr val="tx1"/>
                </a:solidFill>
                <a:latin typeface="Comic Sans MS" charset="0"/>
                <a:ea typeface="ＭＳ Ｐゴシック" charset="0"/>
              </a:defRPr>
            </a:lvl6pPr>
            <a:lvl7pPr marL="864931" eaLnBrk="0" fontAlgn="base" hangingPunct="0">
              <a:spcBef>
                <a:spcPct val="20000"/>
              </a:spcBef>
              <a:spcAft>
                <a:spcPct val="0"/>
              </a:spcAft>
              <a:defRPr sz="2300">
                <a:solidFill>
                  <a:schemeClr val="tx1"/>
                </a:solidFill>
                <a:latin typeface="Comic Sans MS" charset="0"/>
                <a:ea typeface="ＭＳ Ｐゴシック" charset="0"/>
              </a:defRPr>
            </a:lvl7pPr>
            <a:lvl8pPr marL="1297396" eaLnBrk="0" fontAlgn="base" hangingPunct="0">
              <a:spcBef>
                <a:spcPct val="20000"/>
              </a:spcBef>
              <a:spcAft>
                <a:spcPct val="0"/>
              </a:spcAft>
              <a:defRPr sz="2300">
                <a:solidFill>
                  <a:schemeClr val="tx1"/>
                </a:solidFill>
                <a:latin typeface="Comic Sans MS" charset="0"/>
                <a:ea typeface="ＭＳ Ｐゴシック" charset="0"/>
              </a:defRPr>
            </a:lvl8pPr>
            <a:lvl9pPr marL="1729862" eaLnBrk="0" fontAlgn="base" hangingPunct="0">
              <a:spcBef>
                <a:spcPct val="20000"/>
              </a:spcBef>
              <a:spcAft>
                <a:spcPct val="0"/>
              </a:spcAft>
              <a:defRPr sz="2300">
                <a:solidFill>
                  <a:schemeClr val="tx1"/>
                </a:solidFill>
                <a:latin typeface="Comic Sans MS" charset="0"/>
                <a:ea typeface="ＭＳ Ｐゴシック" charset="0"/>
              </a:defRPr>
            </a:lvl9pPr>
          </a:lstStyle>
          <a:p>
            <a:fld id="{76B99B91-C736-CA4C-81B2-FE925B08A253}" type="slidenum">
              <a:rPr lang="en-US" sz="1200">
                <a:latin typeface="Times New Roman" charset="0"/>
              </a:rPr>
              <a:pPr/>
              <a:t>77</a:t>
            </a:fld>
            <a:endParaRPr lang="en-US" sz="1200">
              <a:latin typeface="Times New Roman"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676329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25-frb-2015</a:t>
            </a:r>
          </a:p>
        </p:txBody>
      </p:sp>
      <p:sp>
        <p:nvSpPr>
          <p:cNvPr id="4" name="Footer Placeholder 3"/>
          <p:cNvSpPr>
            <a:spLocks noGrp="1"/>
          </p:cNvSpPr>
          <p:nvPr>
            <p:ph type="ftr" sz="quarter" idx="10"/>
          </p:nvPr>
        </p:nvSpPr>
        <p:spPr/>
        <p:txBody>
          <a:bodyPr/>
          <a:lstStyle/>
          <a:p>
            <a:r>
              <a:rPr lang="en-US"/>
              <a:t>Topic 6</a:t>
            </a:r>
          </a:p>
        </p:txBody>
      </p:sp>
      <p:sp>
        <p:nvSpPr>
          <p:cNvPr id="5" name="Slide Number Placeholder 4"/>
          <p:cNvSpPr>
            <a:spLocks noGrp="1"/>
          </p:cNvSpPr>
          <p:nvPr>
            <p:ph type="sldNum" sz="quarter" idx="11"/>
          </p:nvPr>
        </p:nvSpPr>
        <p:spPr/>
        <p:txBody>
          <a:bodyPr/>
          <a:lstStyle/>
          <a:p>
            <a:fld id="{768CBA52-DC4E-F943-BEC7-7E908FFAD05F}" type="slidenum">
              <a:rPr lang="en-US" smtClean="0"/>
              <a:t>81</a:t>
            </a:fld>
            <a:endParaRPr lang="en-US"/>
          </a:p>
        </p:txBody>
      </p:sp>
    </p:spTree>
    <p:extLst>
      <p:ext uri="{BB962C8B-B14F-4D97-AF65-F5344CB8AC3E}">
        <p14:creationId xmlns:p14="http://schemas.microsoft.com/office/powerpoint/2010/main" val="2368169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GOT HERE 6/Feb/2011</a:t>
            </a:r>
          </a:p>
        </p:txBody>
      </p:sp>
      <p:sp>
        <p:nvSpPr>
          <p:cNvPr id="4" name="Slide Number Placeholder 3"/>
          <p:cNvSpPr>
            <a:spLocks noGrp="1"/>
          </p:cNvSpPr>
          <p:nvPr>
            <p:ph type="sldNum" sz="quarter" idx="10"/>
          </p:nvPr>
        </p:nvSpPr>
        <p:spPr/>
        <p:txBody>
          <a:bodyPr/>
          <a:lstStyle/>
          <a:p>
            <a:fld id="{768CBA52-DC4E-F943-BEC7-7E908FFAD05F}" type="slidenum">
              <a:rPr lang="en-US" smtClean="0"/>
              <a:t>85</a:t>
            </a:fld>
            <a:endParaRPr lang="en-US"/>
          </a:p>
        </p:txBody>
      </p:sp>
      <p:sp>
        <p:nvSpPr>
          <p:cNvPr id="5" name="Footer Placeholder 4"/>
          <p:cNvSpPr>
            <a:spLocks noGrp="1"/>
          </p:cNvSpPr>
          <p:nvPr>
            <p:ph type="ftr" sz="quarter" idx="11"/>
          </p:nvPr>
        </p:nvSpPr>
        <p:spPr/>
        <p:txBody>
          <a:bodyPr/>
          <a:lstStyle/>
          <a:p>
            <a:r>
              <a:rPr lang="en-US"/>
              <a:t>Topic 6</a:t>
            </a:r>
          </a:p>
        </p:txBody>
      </p:sp>
    </p:spTree>
    <p:extLst>
      <p:ext uri="{BB962C8B-B14F-4D97-AF65-F5344CB8AC3E}">
        <p14:creationId xmlns:p14="http://schemas.microsoft.com/office/powerpoint/2010/main" val="16493077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p:cNvSpPr>
          <p:nvPr>
            <p:ph type="sldImg"/>
          </p:nvPr>
        </p:nvSpPr>
        <p:spPr>
          <a:ln/>
        </p:spPr>
      </p:sp>
      <p:sp>
        <p:nvSpPr>
          <p:cNvPr id="11059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z="2300" b="1">
                <a:latin typeface="Times New Roman" charset="0"/>
                <a:ea typeface="ＭＳ Ｐゴシック" charset="0"/>
                <a:cs typeface="ＭＳ Ｐゴシック" charset="0"/>
              </a:rPr>
              <a:t>SKIP ME 85-91</a:t>
            </a:r>
          </a:p>
        </p:txBody>
      </p:sp>
      <p:sp>
        <p:nvSpPr>
          <p:cNvPr id="11059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85">
              <a:defRPr sz="2300">
                <a:solidFill>
                  <a:schemeClr val="tx1"/>
                </a:solidFill>
                <a:latin typeface="Comic Sans MS" charset="0"/>
                <a:ea typeface="ＭＳ Ｐゴシック" charset="0"/>
                <a:cs typeface="ＭＳ Ｐゴシック" charset="0"/>
              </a:defRPr>
            </a:lvl1pPr>
            <a:lvl2pPr marL="35879619" indent="-35447153" defTabSz="914485">
              <a:defRPr sz="2300">
                <a:solidFill>
                  <a:schemeClr val="tx1"/>
                </a:solidFill>
                <a:latin typeface="Comic Sans MS" charset="0"/>
                <a:ea typeface="ＭＳ Ｐゴシック" charset="0"/>
              </a:defRPr>
            </a:lvl2pPr>
            <a:lvl3pPr>
              <a:defRPr sz="2300">
                <a:solidFill>
                  <a:schemeClr val="tx1"/>
                </a:solidFill>
                <a:latin typeface="Comic Sans MS" charset="0"/>
                <a:ea typeface="ＭＳ Ｐゴシック" charset="0"/>
              </a:defRPr>
            </a:lvl3pPr>
            <a:lvl4pPr>
              <a:defRPr sz="2300">
                <a:solidFill>
                  <a:schemeClr val="tx1"/>
                </a:solidFill>
                <a:latin typeface="Comic Sans MS" charset="0"/>
                <a:ea typeface="ＭＳ Ｐゴシック" charset="0"/>
              </a:defRPr>
            </a:lvl4pPr>
            <a:lvl5pPr>
              <a:defRPr sz="2300">
                <a:solidFill>
                  <a:schemeClr val="tx1"/>
                </a:solidFill>
                <a:latin typeface="Comic Sans MS" charset="0"/>
                <a:ea typeface="ＭＳ Ｐゴシック" charset="0"/>
              </a:defRPr>
            </a:lvl5pPr>
            <a:lvl6pPr marL="432465" eaLnBrk="0" fontAlgn="base" hangingPunct="0">
              <a:spcBef>
                <a:spcPct val="20000"/>
              </a:spcBef>
              <a:spcAft>
                <a:spcPct val="0"/>
              </a:spcAft>
              <a:defRPr sz="2300">
                <a:solidFill>
                  <a:schemeClr val="tx1"/>
                </a:solidFill>
                <a:latin typeface="Comic Sans MS" charset="0"/>
                <a:ea typeface="ＭＳ Ｐゴシック" charset="0"/>
              </a:defRPr>
            </a:lvl6pPr>
            <a:lvl7pPr marL="864931" eaLnBrk="0" fontAlgn="base" hangingPunct="0">
              <a:spcBef>
                <a:spcPct val="20000"/>
              </a:spcBef>
              <a:spcAft>
                <a:spcPct val="0"/>
              </a:spcAft>
              <a:defRPr sz="2300">
                <a:solidFill>
                  <a:schemeClr val="tx1"/>
                </a:solidFill>
                <a:latin typeface="Comic Sans MS" charset="0"/>
                <a:ea typeface="ＭＳ Ｐゴシック" charset="0"/>
              </a:defRPr>
            </a:lvl7pPr>
            <a:lvl8pPr marL="1297396" eaLnBrk="0" fontAlgn="base" hangingPunct="0">
              <a:spcBef>
                <a:spcPct val="20000"/>
              </a:spcBef>
              <a:spcAft>
                <a:spcPct val="0"/>
              </a:spcAft>
              <a:defRPr sz="2300">
                <a:solidFill>
                  <a:schemeClr val="tx1"/>
                </a:solidFill>
                <a:latin typeface="Comic Sans MS" charset="0"/>
                <a:ea typeface="ＭＳ Ｐゴシック" charset="0"/>
              </a:defRPr>
            </a:lvl8pPr>
            <a:lvl9pPr marL="1729862" eaLnBrk="0" fontAlgn="base" hangingPunct="0">
              <a:spcBef>
                <a:spcPct val="20000"/>
              </a:spcBef>
              <a:spcAft>
                <a:spcPct val="0"/>
              </a:spcAft>
              <a:defRPr sz="2300">
                <a:solidFill>
                  <a:schemeClr val="tx1"/>
                </a:solidFill>
                <a:latin typeface="Comic Sans MS" charset="0"/>
                <a:ea typeface="ＭＳ Ｐゴシック" charset="0"/>
              </a:defRPr>
            </a:lvl9pPr>
          </a:lstStyle>
          <a:p>
            <a:fld id="{99D4D065-D6DA-4C41-A163-C175656086F9}" type="slidenum">
              <a:rPr lang="en-US" sz="1200">
                <a:latin typeface="Times New Roman" charset="0"/>
              </a:rPr>
              <a:pPr/>
              <a:t>86</a:t>
            </a:fld>
            <a:endParaRPr lang="en-US" sz="1200">
              <a:latin typeface="Times New Roman"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3155155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p:cNvSpPr>
          <p:nvPr>
            <p:ph type="sldImg"/>
          </p:nvPr>
        </p:nvSpPr>
        <p:spPr>
          <a:ln/>
        </p:spPr>
      </p:sp>
      <p:sp>
        <p:nvSpPr>
          <p:cNvPr id="11059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z="2300" b="1">
                <a:latin typeface="Times New Roman" charset="0"/>
                <a:ea typeface="ＭＳ Ｐゴシック" charset="0"/>
                <a:cs typeface="ＭＳ Ｐゴシック" charset="0"/>
              </a:rPr>
              <a:t>SKIP ME 85-91</a:t>
            </a:r>
          </a:p>
        </p:txBody>
      </p:sp>
      <p:sp>
        <p:nvSpPr>
          <p:cNvPr id="11059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85">
              <a:defRPr sz="2300">
                <a:solidFill>
                  <a:schemeClr val="tx1"/>
                </a:solidFill>
                <a:latin typeface="Comic Sans MS" charset="0"/>
                <a:ea typeface="ＭＳ Ｐゴシック" charset="0"/>
                <a:cs typeface="ＭＳ Ｐゴシック" charset="0"/>
              </a:defRPr>
            </a:lvl1pPr>
            <a:lvl2pPr marL="35879619" indent="-35447153" defTabSz="914485">
              <a:defRPr sz="2300">
                <a:solidFill>
                  <a:schemeClr val="tx1"/>
                </a:solidFill>
                <a:latin typeface="Comic Sans MS" charset="0"/>
                <a:ea typeface="ＭＳ Ｐゴシック" charset="0"/>
              </a:defRPr>
            </a:lvl2pPr>
            <a:lvl3pPr>
              <a:defRPr sz="2300">
                <a:solidFill>
                  <a:schemeClr val="tx1"/>
                </a:solidFill>
                <a:latin typeface="Comic Sans MS" charset="0"/>
                <a:ea typeface="ＭＳ Ｐゴシック" charset="0"/>
              </a:defRPr>
            </a:lvl3pPr>
            <a:lvl4pPr>
              <a:defRPr sz="2300">
                <a:solidFill>
                  <a:schemeClr val="tx1"/>
                </a:solidFill>
                <a:latin typeface="Comic Sans MS" charset="0"/>
                <a:ea typeface="ＭＳ Ｐゴシック" charset="0"/>
              </a:defRPr>
            </a:lvl4pPr>
            <a:lvl5pPr>
              <a:defRPr sz="2300">
                <a:solidFill>
                  <a:schemeClr val="tx1"/>
                </a:solidFill>
                <a:latin typeface="Comic Sans MS" charset="0"/>
                <a:ea typeface="ＭＳ Ｐゴシック" charset="0"/>
              </a:defRPr>
            </a:lvl5pPr>
            <a:lvl6pPr marL="432465" eaLnBrk="0" fontAlgn="base" hangingPunct="0">
              <a:spcBef>
                <a:spcPct val="20000"/>
              </a:spcBef>
              <a:spcAft>
                <a:spcPct val="0"/>
              </a:spcAft>
              <a:defRPr sz="2300">
                <a:solidFill>
                  <a:schemeClr val="tx1"/>
                </a:solidFill>
                <a:latin typeface="Comic Sans MS" charset="0"/>
                <a:ea typeface="ＭＳ Ｐゴシック" charset="0"/>
              </a:defRPr>
            </a:lvl6pPr>
            <a:lvl7pPr marL="864931" eaLnBrk="0" fontAlgn="base" hangingPunct="0">
              <a:spcBef>
                <a:spcPct val="20000"/>
              </a:spcBef>
              <a:spcAft>
                <a:spcPct val="0"/>
              </a:spcAft>
              <a:defRPr sz="2300">
                <a:solidFill>
                  <a:schemeClr val="tx1"/>
                </a:solidFill>
                <a:latin typeface="Comic Sans MS" charset="0"/>
                <a:ea typeface="ＭＳ Ｐゴシック" charset="0"/>
              </a:defRPr>
            </a:lvl7pPr>
            <a:lvl8pPr marL="1297396" eaLnBrk="0" fontAlgn="base" hangingPunct="0">
              <a:spcBef>
                <a:spcPct val="20000"/>
              </a:spcBef>
              <a:spcAft>
                <a:spcPct val="0"/>
              </a:spcAft>
              <a:defRPr sz="2300">
                <a:solidFill>
                  <a:schemeClr val="tx1"/>
                </a:solidFill>
                <a:latin typeface="Comic Sans MS" charset="0"/>
                <a:ea typeface="ＭＳ Ｐゴシック" charset="0"/>
              </a:defRPr>
            </a:lvl8pPr>
            <a:lvl9pPr marL="1729862" eaLnBrk="0" fontAlgn="base" hangingPunct="0">
              <a:spcBef>
                <a:spcPct val="20000"/>
              </a:spcBef>
              <a:spcAft>
                <a:spcPct val="0"/>
              </a:spcAft>
              <a:defRPr sz="2300">
                <a:solidFill>
                  <a:schemeClr val="tx1"/>
                </a:solidFill>
                <a:latin typeface="Comic Sans MS" charset="0"/>
                <a:ea typeface="ＭＳ Ｐゴシック" charset="0"/>
              </a:defRPr>
            </a:lvl9pPr>
          </a:lstStyle>
          <a:p>
            <a:fld id="{99D4D065-D6DA-4C41-A163-C175656086F9}" type="slidenum">
              <a:rPr lang="en-US" sz="1200">
                <a:latin typeface="Times New Roman" charset="0"/>
              </a:rPr>
              <a:pPr/>
              <a:t>87</a:t>
            </a:fld>
            <a:endParaRPr lang="en-US" sz="1200">
              <a:latin typeface="Times New Roman"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5252660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Calibri"/>
            </a:endParaRPr>
          </a:p>
        </p:txBody>
      </p:sp>
      <p:sp>
        <p:nvSpPr>
          <p:cNvPr id="4" name="Slide Number Placeholder 3"/>
          <p:cNvSpPr>
            <a:spLocks noGrp="1"/>
          </p:cNvSpPr>
          <p:nvPr>
            <p:ph type="sldNum" sz="quarter" idx="10"/>
          </p:nvPr>
        </p:nvSpPr>
        <p:spPr/>
        <p:txBody>
          <a:bodyPr/>
          <a:lstStyle/>
          <a:p>
            <a:fld id="{768CBA52-DC4E-F943-BEC7-7E908FFAD05F}" type="slidenum">
              <a:rPr lang="en-US" smtClean="0"/>
              <a:t>96</a:t>
            </a:fld>
            <a:endParaRPr lang="en-US"/>
          </a:p>
        </p:txBody>
      </p:sp>
      <p:sp>
        <p:nvSpPr>
          <p:cNvPr id="5" name="Footer Placeholder 4"/>
          <p:cNvSpPr>
            <a:spLocks noGrp="1"/>
          </p:cNvSpPr>
          <p:nvPr>
            <p:ph type="ftr" sz="quarter" idx="11"/>
          </p:nvPr>
        </p:nvSpPr>
        <p:spPr/>
        <p:txBody>
          <a:bodyPr/>
          <a:lstStyle/>
          <a:p>
            <a:r>
              <a:rPr lang="en-US"/>
              <a:t>Topic 6</a:t>
            </a:r>
          </a:p>
        </p:txBody>
      </p:sp>
    </p:spTree>
    <p:extLst>
      <p:ext uri="{BB962C8B-B14F-4D97-AF65-F5344CB8AC3E}">
        <p14:creationId xmlns:p14="http://schemas.microsoft.com/office/powerpoint/2010/main" val="4021155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97F5172E-D380-4348-84B1-443CFC9E7DD9}" type="slidenum">
              <a:rPr lang="en-US" sz="1300" b="0">
                <a:latin typeface="Times New Roman" charset="0"/>
                <a:cs typeface="Calibri"/>
              </a:rPr>
              <a:pPr eaLnBrk="1" hangingPunct="1"/>
              <a:t>7</a:t>
            </a:fld>
            <a:endParaRPr lang="en-US" sz="1300" b="0" dirty="0">
              <a:latin typeface="Times New Roman" charset="0"/>
              <a:cs typeface="Calibri"/>
            </a:endParaRPr>
          </a:p>
        </p:txBody>
      </p:sp>
      <p:sp>
        <p:nvSpPr>
          <p:cNvPr id="72707" name="Rectangle 2"/>
          <p:cNvSpPr>
            <a:spLocks noGrp="1" noRot="1" noChangeAspect="1" noChangeArrowheads="1"/>
          </p:cNvSpPr>
          <p:nvPr>
            <p:ph type="sldImg"/>
          </p:nvPr>
        </p:nvSpPr>
        <p:spPr>
          <a:solidFill>
            <a:srgbClr val="FFFFFF"/>
          </a:solidFill>
          <a:ln/>
        </p:spPr>
      </p:sp>
      <p:sp>
        <p:nvSpPr>
          <p:cNvPr id="727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983782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8CA0CCB1-5C77-7B45-BE5D-9DEF4DCAA666}" type="slidenum">
              <a:rPr lang="en-US" sz="1300" b="0">
                <a:latin typeface="Times New Roman" charset="0"/>
                <a:cs typeface="Calibri"/>
              </a:rPr>
              <a:pPr eaLnBrk="1" hangingPunct="1"/>
              <a:t>8</a:t>
            </a:fld>
            <a:endParaRPr lang="en-US" sz="1300" b="0" dirty="0">
              <a:latin typeface="Times New Roman" charset="0"/>
              <a:cs typeface="Calibri"/>
            </a:endParaRPr>
          </a:p>
        </p:txBody>
      </p:sp>
      <p:sp>
        <p:nvSpPr>
          <p:cNvPr id="74755" name="Rectangle 2"/>
          <p:cNvSpPr>
            <a:spLocks noGrp="1" noRot="1" noChangeAspect="1" noChangeArrowheads="1"/>
          </p:cNvSpPr>
          <p:nvPr>
            <p:ph type="sldImg"/>
          </p:nvPr>
        </p:nvSpPr>
        <p:spPr>
          <a:solidFill>
            <a:srgbClr val="FFFFFF"/>
          </a:solidFill>
          <a:ln/>
        </p:spPr>
      </p:sp>
      <p:sp>
        <p:nvSpPr>
          <p:cNvPr id="7475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756589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3684E57D-3A96-1C4C-8E68-144AF146A09E}" type="slidenum">
              <a:rPr lang="en-US" sz="1300" b="0">
                <a:latin typeface="Times New Roman" charset="0"/>
                <a:cs typeface="Calibri"/>
              </a:rPr>
              <a:pPr eaLnBrk="1" hangingPunct="1"/>
              <a:t>9</a:t>
            </a:fld>
            <a:endParaRPr lang="en-US" sz="1300" b="0" dirty="0">
              <a:latin typeface="Times New Roman" charset="0"/>
              <a:cs typeface="Calibri"/>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534384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0"/>
                <a:cs typeface="Arial" charset="0"/>
              </a:defRPr>
            </a:lvl1pPr>
            <a:lvl2pPr marL="37931725" indent="-37474525" defTabSz="957263"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7F9CFF8F-FEAD-5F40-A538-3E6432ED87D2}" type="slidenum">
              <a:rPr lang="en-US" sz="1300" b="0">
                <a:latin typeface="Times New Roman" charset="0"/>
                <a:cs typeface="Calibri"/>
              </a:rPr>
              <a:pPr eaLnBrk="1" hangingPunct="1"/>
              <a:t>10</a:t>
            </a:fld>
            <a:endParaRPr lang="en-US" sz="1300" b="0" dirty="0">
              <a:latin typeface="Times New Roman" charset="0"/>
              <a:cs typeface="Calibri"/>
            </a:endParaRPr>
          </a:p>
        </p:txBody>
      </p:sp>
      <p:sp>
        <p:nvSpPr>
          <p:cNvPr id="81923" name="Rectangle 2"/>
          <p:cNvSpPr>
            <a:spLocks noGrp="1" noRot="1" noChangeAspect="1" noChangeArrowheads="1"/>
          </p:cNvSpPr>
          <p:nvPr>
            <p:ph type="sldImg"/>
          </p:nvPr>
        </p:nvSpPr>
        <p:spPr>
          <a:solidFill>
            <a:srgbClr val="FFFFFF"/>
          </a:solidFill>
          <a:ln/>
        </p:spPr>
      </p:sp>
      <p:sp>
        <p:nvSpPr>
          <p:cNvPr id="8192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r>
              <a:rPr lang="en-US" dirty="0">
                <a:ea typeface="ＭＳ Ｐゴシック" charset="0"/>
                <a:cs typeface="ＭＳ Ｐゴシック" charset="0"/>
              </a:rPr>
              <a:t>6/Mar/2013</a:t>
            </a:r>
          </a:p>
        </p:txBody>
      </p:sp>
      <p:sp>
        <p:nvSpPr>
          <p:cNvPr id="2" name="Footer Placeholder 1"/>
          <p:cNvSpPr>
            <a:spLocks noGrp="1"/>
          </p:cNvSpPr>
          <p:nvPr>
            <p:ph type="ftr" sz="quarter" idx="10"/>
          </p:nvPr>
        </p:nvSpPr>
        <p:spPr/>
        <p:txBody>
          <a:bodyPr/>
          <a:lstStyle/>
          <a:p>
            <a:r>
              <a:rPr lang="en-US"/>
              <a:t>Topic 6</a:t>
            </a:r>
          </a:p>
        </p:txBody>
      </p:sp>
    </p:spTree>
    <p:extLst>
      <p:ext uri="{BB962C8B-B14F-4D97-AF65-F5344CB8AC3E}">
        <p14:creationId xmlns:p14="http://schemas.microsoft.com/office/powerpoint/2010/main" val="1408355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EF2E49DB-BC78-4B4C-A2CF-B6D9727151B7}" type="datetime1">
              <a:rPr lang="en-GB" smtClean="0"/>
              <a:t>19/02/2021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58DB0-5299-B449-B005-2F11F39528E5}" type="slidenum">
              <a:rPr lang="en-US" smtClean="0"/>
              <a:t>‹#›</a:t>
            </a:fld>
            <a:endParaRPr lang="en-US"/>
          </a:p>
        </p:txBody>
      </p:sp>
    </p:spTree>
    <p:extLst>
      <p:ext uri="{BB962C8B-B14F-4D97-AF65-F5344CB8AC3E}">
        <p14:creationId xmlns:p14="http://schemas.microsoft.com/office/powerpoint/2010/main" val="3931870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FF23777-DD54-7248-84CC-EBEBE3E39EB1}" type="datetime1">
              <a:rPr lang="en-GB" smtClean="0"/>
              <a:t>19/02/2021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58DB0-5299-B449-B005-2F11F39528E5}" type="slidenum">
              <a:rPr lang="en-US" smtClean="0"/>
              <a:t>‹#›</a:t>
            </a:fld>
            <a:endParaRPr lang="en-US"/>
          </a:p>
        </p:txBody>
      </p:sp>
    </p:spTree>
    <p:extLst>
      <p:ext uri="{BB962C8B-B14F-4D97-AF65-F5344CB8AC3E}">
        <p14:creationId xmlns:p14="http://schemas.microsoft.com/office/powerpoint/2010/main" val="1529111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89F48A2-D0E2-504B-AF23-771F2903313F}" type="datetime1">
              <a:rPr lang="en-GB" smtClean="0"/>
              <a:t>19/02/2021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58DB0-5299-B449-B005-2F11F39528E5}" type="slidenum">
              <a:rPr lang="en-US" smtClean="0"/>
              <a:t>‹#›</a:t>
            </a:fld>
            <a:endParaRPr lang="en-US"/>
          </a:p>
        </p:txBody>
      </p:sp>
    </p:spTree>
    <p:extLst>
      <p:ext uri="{BB962C8B-B14F-4D97-AF65-F5344CB8AC3E}">
        <p14:creationId xmlns:p14="http://schemas.microsoft.com/office/powerpoint/2010/main" val="1680060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28E56D2E-F11B-FC42-9216-03804C282068}" type="datetime1">
              <a:rPr lang="en-GB" smtClean="0"/>
              <a:t>19/02/2021</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dirty="0">
              <a:latin typeface="Times New Roman" charset="0"/>
            </a:endParaRPr>
          </a:p>
        </p:txBody>
      </p:sp>
      <p:sp>
        <p:nvSpPr>
          <p:cNvPr id="7" name="Rectangle 6"/>
          <p:cNvSpPr>
            <a:spLocks noGrp="1" noChangeArrowheads="1"/>
          </p:cNvSpPr>
          <p:nvPr>
            <p:ph type="sldNum" sz="quarter" idx="12"/>
          </p:nvPr>
        </p:nvSpPr>
        <p:spPr>
          <a:ln/>
        </p:spPr>
        <p:txBody>
          <a:bodyPr/>
          <a:lstStyle>
            <a:lvl1pPr>
              <a:defRPr/>
            </a:lvl1pPr>
          </a:lstStyle>
          <a:p>
            <a:fld id="{91EF0990-077C-E648-8D81-BEC55BC1140F}" type="slidenum">
              <a:rPr lang="en-US"/>
              <a:pPr/>
              <a:t>‹#›</a:t>
            </a:fld>
            <a:endParaRPr lang="en-US"/>
          </a:p>
        </p:txBody>
      </p:sp>
    </p:spTree>
    <p:extLst>
      <p:ext uri="{BB962C8B-B14F-4D97-AF65-F5344CB8AC3E}">
        <p14:creationId xmlns:p14="http://schemas.microsoft.com/office/powerpoint/2010/main" val="4702917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1AB3E55B-8594-8B4F-B456-C90B9E96BC1B}" type="datetime1">
              <a:rPr lang="en-GB" smtClean="0"/>
              <a:t>19/02/2021</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dirty="0">
              <a:latin typeface="Times New Roman" charset="0"/>
            </a:endParaRPr>
          </a:p>
        </p:txBody>
      </p:sp>
      <p:sp>
        <p:nvSpPr>
          <p:cNvPr id="7" name="Rectangle 6"/>
          <p:cNvSpPr>
            <a:spLocks noGrp="1" noChangeArrowheads="1"/>
          </p:cNvSpPr>
          <p:nvPr>
            <p:ph type="sldNum" sz="quarter" idx="12"/>
          </p:nvPr>
        </p:nvSpPr>
        <p:spPr>
          <a:ln/>
        </p:spPr>
        <p:txBody>
          <a:bodyPr/>
          <a:lstStyle>
            <a:lvl1pPr>
              <a:defRPr/>
            </a:lvl1pPr>
          </a:lstStyle>
          <a:p>
            <a:fld id="{91C00DEE-6566-F04A-877F-9160B19555AE}" type="slidenum">
              <a:rPr lang="en-US"/>
              <a:pPr/>
              <a:t>‹#›</a:t>
            </a:fld>
            <a:endParaRPr lang="en-US"/>
          </a:p>
        </p:txBody>
      </p:sp>
    </p:spTree>
    <p:extLst>
      <p:ext uri="{BB962C8B-B14F-4D97-AF65-F5344CB8AC3E}">
        <p14:creationId xmlns:p14="http://schemas.microsoft.com/office/powerpoint/2010/main" val="222124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F99C38F-8511-5F4F-BDE7-43293257E6E4}" type="datetime1">
              <a:rPr lang="en-GB" smtClean="0"/>
              <a:t>19/02/2021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58DB0-5299-B449-B005-2F11F39528E5}" type="slidenum">
              <a:rPr lang="en-US" smtClean="0"/>
              <a:t>‹#›</a:t>
            </a:fld>
            <a:endParaRPr lang="en-US"/>
          </a:p>
        </p:txBody>
      </p:sp>
    </p:spTree>
    <p:extLst>
      <p:ext uri="{BB962C8B-B14F-4D97-AF65-F5344CB8AC3E}">
        <p14:creationId xmlns:p14="http://schemas.microsoft.com/office/powerpoint/2010/main" val="1405062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E98BCBA-7120-F245-86E8-B288E1AC6A03}" type="datetime1">
              <a:rPr lang="en-GB" smtClean="0"/>
              <a:t>19/02/2021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58DB0-5299-B449-B005-2F11F39528E5}" type="slidenum">
              <a:rPr lang="en-US" smtClean="0"/>
              <a:t>‹#›</a:t>
            </a:fld>
            <a:endParaRPr lang="en-US"/>
          </a:p>
        </p:txBody>
      </p:sp>
    </p:spTree>
    <p:extLst>
      <p:ext uri="{BB962C8B-B14F-4D97-AF65-F5344CB8AC3E}">
        <p14:creationId xmlns:p14="http://schemas.microsoft.com/office/powerpoint/2010/main" val="238580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6BA38D6E-63D6-E04C-9DA5-58CEFE171263}" type="datetime1">
              <a:rPr lang="en-GB" smtClean="0"/>
              <a:t>19/02/2021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258DB0-5299-B449-B005-2F11F39528E5}" type="slidenum">
              <a:rPr lang="en-US" smtClean="0"/>
              <a:t>‹#›</a:t>
            </a:fld>
            <a:endParaRPr lang="en-US"/>
          </a:p>
        </p:txBody>
      </p:sp>
    </p:spTree>
    <p:extLst>
      <p:ext uri="{BB962C8B-B14F-4D97-AF65-F5344CB8AC3E}">
        <p14:creationId xmlns:p14="http://schemas.microsoft.com/office/powerpoint/2010/main" val="2019158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EAB8F20D-FE15-BA4D-998B-FF61032DD2BE}" type="datetime1">
              <a:rPr lang="en-GB" smtClean="0"/>
              <a:t>19/02/2021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258DB0-5299-B449-B005-2F11F39528E5}" type="slidenum">
              <a:rPr lang="en-US" smtClean="0"/>
              <a:t>‹#›</a:t>
            </a:fld>
            <a:endParaRPr lang="en-US"/>
          </a:p>
        </p:txBody>
      </p:sp>
    </p:spTree>
    <p:extLst>
      <p:ext uri="{BB962C8B-B14F-4D97-AF65-F5344CB8AC3E}">
        <p14:creationId xmlns:p14="http://schemas.microsoft.com/office/powerpoint/2010/main" val="679872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3D49B9CB-B9ED-E646-BB78-AB39586CD81E}" type="datetime1">
              <a:rPr lang="en-GB" smtClean="0"/>
              <a:t>19/02/2021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258DB0-5299-B449-B005-2F11F39528E5}" type="slidenum">
              <a:rPr lang="en-US" smtClean="0"/>
              <a:t>‹#›</a:t>
            </a:fld>
            <a:endParaRPr lang="en-US"/>
          </a:p>
        </p:txBody>
      </p:sp>
    </p:spTree>
    <p:extLst>
      <p:ext uri="{BB962C8B-B14F-4D97-AF65-F5344CB8AC3E}">
        <p14:creationId xmlns:p14="http://schemas.microsoft.com/office/powerpoint/2010/main" val="1164653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021E74-5E41-B544-911E-951311D90164}" type="datetime1">
              <a:rPr lang="en-GB" smtClean="0"/>
              <a:t>19/02/2021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258DB0-5299-B449-B005-2F11F39528E5}" type="slidenum">
              <a:rPr lang="en-US" smtClean="0"/>
              <a:t>‹#›</a:t>
            </a:fld>
            <a:endParaRPr lang="en-US"/>
          </a:p>
        </p:txBody>
      </p:sp>
    </p:spTree>
    <p:extLst>
      <p:ext uri="{BB962C8B-B14F-4D97-AF65-F5344CB8AC3E}">
        <p14:creationId xmlns:p14="http://schemas.microsoft.com/office/powerpoint/2010/main" val="980569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53D027F-3F0F-C644-99ED-A211BB4B0453}" type="datetime1">
              <a:rPr lang="en-GB" smtClean="0"/>
              <a:t>19/02/2021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258DB0-5299-B449-B005-2F11F39528E5}" type="slidenum">
              <a:rPr lang="en-US" smtClean="0"/>
              <a:t>‹#›</a:t>
            </a:fld>
            <a:endParaRPr lang="en-US"/>
          </a:p>
        </p:txBody>
      </p:sp>
    </p:spTree>
    <p:extLst>
      <p:ext uri="{BB962C8B-B14F-4D97-AF65-F5344CB8AC3E}">
        <p14:creationId xmlns:p14="http://schemas.microsoft.com/office/powerpoint/2010/main" val="1753199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52E7822-A401-A34E-AC55-457036AB3BC4}" type="datetime1">
              <a:rPr lang="en-GB" smtClean="0"/>
              <a:t>19/02/2021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258DB0-5299-B449-B005-2F11F39528E5}" type="slidenum">
              <a:rPr lang="en-US" smtClean="0"/>
              <a:t>‹#›</a:t>
            </a:fld>
            <a:endParaRPr lang="en-US"/>
          </a:p>
        </p:txBody>
      </p:sp>
    </p:spTree>
    <p:extLst>
      <p:ext uri="{BB962C8B-B14F-4D97-AF65-F5344CB8AC3E}">
        <p14:creationId xmlns:p14="http://schemas.microsoft.com/office/powerpoint/2010/main" val="3983655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6EDCDF-E9A9-A74A-97B8-54042229A351}" type="datetime1">
              <a:rPr lang="en-GB" smtClean="0"/>
              <a:t>19/02/2021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8DB0-5299-B449-B005-2F11F39528E5}" type="slidenum">
              <a:rPr lang="en-US" smtClean="0"/>
              <a:t>‹#›</a:t>
            </a:fld>
            <a:endParaRPr lang="en-US"/>
          </a:p>
        </p:txBody>
      </p:sp>
    </p:spTree>
    <p:extLst>
      <p:ext uri="{BB962C8B-B14F-4D97-AF65-F5344CB8AC3E}">
        <p14:creationId xmlns:p14="http://schemas.microsoft.com/office/powerpoint/2010/main" val="2328578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oleObject" Target="../embeddings/oleObject15.bin"/><Relationship Id="rId2" Type="http://schemas.openxmlformats.org/officeDocument/2006/relationships/tags" Target="../tags/tag7.xml"/><Relationship Id="rId1" Type="http://schemas.openxmlformats.org/officeDocument/2006/relationships/vmlDrawing" Target="../drawings/vmlDrawing2.vml"/><Relationship Id="rId6" Type="http://schemas.openxmlformats.org/officeDocument/2006/relationships/image" Target="../media/image9.emf"/><Relationship Id="rId5" Type="http://schemas.openxmlformats.org/officeDocument/2006/relationships/oleObject" Target="../embeddings/oleObject14.bin"/><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oleObject" Target="../embeddings/oleObject17.bin"/><Relationship Id="rId4" Type="http://schemas.openxmlformats.org/officeDocument/2006/relationships/image" Target="../media/image3.w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oleObject" Target="../embeddings/oleObject19.bin"/><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18.bin"/><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hyperlink" Target="https://www.caida.org/publications/presentations/2008/wide_castro_root_servers/wide_castro_root_servers.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caida.org/publications/presentations/2008/wide_castro_root_servers/wide_castro_root_servers.pdf"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jpeg"/></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3.wmf"/><Relationship Id="rId18" Type="http://schemas.openxmlformats.org/officeDocument/2006/relationships/oleObject" Target="../embeddings/oleObject10.bin"/><Relationship Id="rId3" Type="http://schemas.openxmlformats.org/officeDocument/2006/relationships/slideLayout" Target="../slideLayouts/slideLayout12.xml"/><Relationship Id="rId21" Type="http://schemas.openxmlformats.org/officeDocument/2006/relationships/oleObject" Target="../embeddings/oleObject13.bin"/><Relationship Id="rId7" Type="http://schemas.openxmlformats.org/officeDocument/2006/relationships/image" Target="../media/image1.wmf"/><Relationship Id="rId12" Type="http://schemas.openxmlformats.org/officeDocument/2006/relationships/oleObject" Target="../embeddings/oleObject5.bin"/><Relationship Id="rId17" Type="http://schemas.openxmlformats.org/officeDocument/2006/relationships/oleObject" Target="../embeddings/oleObject9.bin"/><Relationship Id="rId2" Type="http://schemas.openxmlformats.org/officeDocument/2006/relationships/tags" Target="../tags/tag1.xml"/><Relationship Id="rId16" Type="http://schemas.openxmlformats.org/officeDocument/2006/relationships/oleObject" Target="../embeddings/oleObject8.bin"/><Relationship Id="rId20" Type="http://schemas.openxmlformats.org/officeDocument/2006/relationships/oleObject" Target="../embeddings/oleObject12.bin"/><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oleObject" Target="../embeddings/oleObject4.bin"/><Relationship Id="rId5" Type="http://schemas.openxmlformats.org/officeDocument/2006/relationships/image" Target="../media/image5.png"/><Relationship Id="rId15" Type="http://schemas.openxmlformats.org/officeDocument/2006/relationships/oleObject" Target="../embeddings/oleObject7.bin"/><Relationship Id="rId10" Type="http://schemas.openxmlformats.org/officeDocument/2006/relationships/oleObject" Target="../embeddings/oleObject3.bin"/><Relationship Id="rId19" Type="http://schemas.openxmlformats.org/officeDocument/2006/relationships/oleObject" Target="../embeddings/oleObject11.bin"/><Relationship Id="rId4" Type="http://schemas.openxmlformats.org/officeDocument/2006/relationships/image" Target="../media/image4.wmf"/><Relationship Id="rId9" Type="http://schemas.openxmlformats.org/officeDocument/2006/relationships/image" Target="../media/image2.wmf"/><Relationship Id="rId14" Type="http://schemas.openxmlformats.org/officeDocument/2006/relationships/oleObject" Target="../embeddings/oleObject6.bin"/><Relationship Id="rId22"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20.emf"/><Relationship Id="rId4" Type="http://schemas.openxmlformats.org/officeDocument/2006/relationships/image" Target="../media/image19.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3.emf"/><Relationship Id="rId4" Type="http://schemas.openxmlformats.org/officeDocument/2006/relationships/oleObject" Target="../embeddings/oleObject20.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3.emf"/><Relationship Id="rId4" Type="http://schemas.openxmlformats.org/officeDocument/2006/relationships/oleObject" Target="../embeddings/oleObject21.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3.emf"/><Relationship Id="rId4" Type="http://schemas.openxmlformats.org/officeDocument/2006/relationships/oleObject" Target="../embeddings/oleObject22.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3.emf"/><Relationship Id="rId4" Type="http://schemas.openxmlformats.org/officeDocument/2006/relationships/oleObject" Target="../embeddings/oleObject23.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5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40.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3.wmf"/><Relationship Id="rId18" Type="http://schemas.openxmlformats.org/officeDocument/2006/relationships/oleObject" Target="../embeddings/oleObject33.bin"/><Relationship Id="rId3" Type="http://schemas.openxmlformats.org/officeDocument/2006/relationships/notesSlide" Target="../notesSlides/notesSlide54.xml"/><Relationship Id="rId21" Type="http://schemas.openxmlformats.org/officeDocument/2006/relationships/oleObject" Target="../embeddings/oleObject36.bin"/><Relationship Id="rId7" Type="http://schemas.openxmlformats.org/officeDocument/2006/relationships/image" Target="../media/image1.wmf"/><Relationship Id="rId12" Type="http://schemas.openxmlformats.org/officeDocument/2006/relationships/oleObject" Target="../embeddings/oleObject28.bin"/><Relationship Id="rId17" Type="http://schemas.openxmlformats.org/officeDocument/2006/relationships/oleObject" Target="../embeddings/oleObject32.bin"/><Relationship Id="rId2" Type="http://schemas.openxmlformats.org/officeDocument/2006/relationships/slideLayout" Target="../slideLayouts/slideLayout13.xml"/><Relationship Id="rId16" Type="http://schemas.openxmlformats.org/officeDocument/2006/relationships/oleObject" Target="../embeddings/oleObject31.bin"/><Relationship Id="rId20" Type="http://schemas.openxmlformats.org/officeDocument/2006/relationships/oleObject" Target="../embeddings/oleObject35.bin"/><Relationship Id="rId1" Type="http://schemas.openxmlformats.org/officeDocument/2006/relationships/vmlDrawing" Target="../drawings/vmlDrawing9.vml"/><Relationship Id="rId6" Type="http://schemas.openxmlformats.org/officeDocument/2006/relationships/oleObject" Target="../embeddings/oleObject24.bin"/><Relationship Id="rId11" Type="http://schemas.openxmlformats.org/officeDocument/2006/relationships/oleObject" Target="../embeddings/oleObject27.bin"/><Relationship Id="rId5" Type="http://schemas.openxmlformats.org/officeDocument/2006/relationships/image" Target="../media/image5.png"/><Relationship Id="rId15" Type="http://schemas.openxmlformats.org/officeDocument/2006/relationships/oleObject" Target="../embeddings/oleObject30.bin"/><Relationship Id="rId10" Type="http://schemas.openxmlformats.org/officeDocument/2006/relationships/oleObject" Target="../embeddings/oleObject26.bin"/><Relationship Id="rId19" Type="http://schemas.openxmlformats.org/officeDocument/2006/relationships/oleObject" Target="../embeddings/oleObject34.bin"/><Relationship Id="rId4" Type="http://schemas.openxmlformats.org/officeDocument/2006/relationships/image" Target="../media/image4.wmf"/><Relationship Id="rId9" Type="http://schemas.openxmlformats.org/officeDocument/2006/relationships/image" Target="../media/image2.wmf"/><Relationship Id="rId14" Type="http://schemas.openxmlformats.org/officeDocument/2006/relationships/oleObject" Target="../embeddings/oleObject29.bin"/><Relationship Id="rId22"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9.bin"/><Relationship Id="rId5" Type="http://schemas.openxmlformats.org/officeDocument/2006/relationships/oleObject" Target="../embeddings/oleObject38.bin"/><Relationship Id="rId4" Type="http://schemas.openxmlformats.org/officeDocument/2006/relationships/image" Target="../media/image3.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image" Target="../media/image3.wm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45.bin"/><Relationship Id="rId5" Type="http://schemas.openxmlformats.org/officeDocument/2006/relationships/oleObject" Target="../embeddings/oleObject44.bin"/><Relationship Id="rId4" Type="http://schemas.openxmlformats.org/officeDocument/2006/relationships/image" Target="../media/image3.wmf"/></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vmlDrawing" Target="../drawings/vmlDrawing13.vml"/><Relationship Id="rId5" Type="http://schemas.openxmlformats.org/officeDocument/2006/relationships/image" Target="../media/image41.emf"/><Relationship Id="rId4" Type="http://schemas.openxmlformats.org/officeDocument/2006/relationships/oleObject" Target="../embeddings/oleObject46.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42.png"/><Relationship Id="rId3" Type="http://schemas.openxmlformats.org/officeDocument/2006/relationships/oleObject" Target="../embeddings/oleObject47.bin"/><Relationship Id="rId7" Type="http://schemas.openxmlformats.org/officeDocument/2006/relationships/oleObject" Target="../embeddings/oleObject50.bin"/><Relationship Id="rId12"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49.bin"/><Relationship Id="rId11" Type="http://schemas.openxmlformats.org/officeDocument/2006/relationships/oleObject" Target="../embeddings/oleObject54.bin"/><Relationship Id="rId5" Type="http://schemas.openxmlformats.org/officeDocument/2006/relationships/oleObject" Target="../embeddings/oleObject48.bin"/><Relationship Id="rId10" Type="http://schemas.openxmlformats.org/officeDocument/2006/relationships/oleObject" Target="../embeddings/oleObject53.bin"/><Relationship Id="rId4" Type="http://schemas.openxmlformats.org/officeDocument/2006/relationships/image" Target="../media/image3.wmf"/><Relationship Id="rId9" Type="http://schemas.openxmlformats.org/officeDocument/2006/relationships/oleObject" Target="../embeddings/oleObject52.bin"/></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42.png"/><Relationship Id="rId3" Type="http://schemas.openxmlformats.org/officeDocument/2006/relationships/oleObject" Target="../embeddings/oleObject56.bin"/><Relationship Id="rId7" Type="http://schemas.openxmlformats.org/officeDocument/2006/relationships/oleObject" Target="../embeddings/oleObject59.bin"/><Relationship Id="rId12" Type="http://schemas.openxmlformats.org/officeDocument/2006/relationships/oleObject" Target="../embeddings/oleObject64.bin"/><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oleObject" Target="../embeddings/oleObject58.bin"/><Relationship Id="rId11" Type="http://schemas.openxmlformats.org/officeDocument/2006/relationships/oleObject" Target="../embeddings/oleObject63.bin"/><Relationship Id="rId5" Type="http://schemas.openxmlformats.org/officeDocument/2006/relationships/oleObject" Target="../embeddings/oleObject57.bin"/><Relationship Id="rId10" Type="http://schemas.openxmlformats.org/officeDocument/2006/relationships/oleObject" Target="../embeddings/oleObject62.bin"/><Relationship Id="rId4" Type="http://schemas.openxmlformats.org/officeDocument/2006/relationships/image" Target="../media/image3.wmf"/><Relationship Id="rId9" Type="http://schemas.openxmlformats.org/officeDocument/2006/relationships/oleObject" Target="../embeddings/oleObject61.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68.bin"/><Relationship Id="rId13" Type="http://schemas.openxmlformats.org/officeDocument/2006/relationships/oleObject" Target="../embeddings/oleObject73.bin"/><Relationship Id="rId3" Type="http://schemas.openxmlformats.org/officeDocument/2006/relationships/notesSlide" Target="../notesSlides/notesSlide56.xml"/><Relationship Id="rId7" Type="http://schemas.openxmlformats.org/officeDocument/2006/relationships/oleObject" Target="../embeddings/oleObject67.bin"/><Relationship Id="rId12" Type="http://schemas.openxmlformats.org/officeDocument/2006/relationships/oleObject" Target="../embeddings/oleObject72.bin"/><Relationship Id="rId2" Type="http://schemas.openxmlformats.org/officeDocument/2006/relationships/slideLayout" Target="../slideLayouts/slideLayout6.xml"/><Relationship Id="rId16" Type="http://schemas.openxmlformats.org/officeDocument/2006/relationships/image" Target="../media/image43.png"/><Relationship Id="rId1" Type="http://schemas.openxmlformats.org/officeDocument/2006/relationships/vmlDrawing" Target="../drawings/vmlDrawing16.vml"/><Relationship Id="rId6" Type="http://schemas.openxmlformats.org/officeDocument/2006/relationships/oleObject" Target="../embeddings/oleObject66.bin"/><Relationship Id="rId11" Type="http://schemas.openxmlformats.org/officeDocument/2006/relationships/oleObject" Target="../embeddings/oleObject71.bin"/><Relationship Id="rId5" Type="http://schemas.openxmlformats.org/officeDocument/2006/relationships/image" Target="../media/image3.wmf"/><Relationship Id="rId15" Type="http://schemas.openxmlformats.org/officeDocument/2006/relationships/image" Target="../media/image42.png"/><Relationship Id="rId10" Type="http://schemas.openxmlformats.org/officeDocument/2006/relationships/oleObject" Target="../embeddings/oleObject70.bin"/><Relationship Id="rId4" Type="http://schemas.openxmlformats.org/officeDocument/2006/relationships/oleObject" Target="../embeddings/oleObject65.bin"/><Relationship Id="rId9" Type="http://schemas.openxmlformats.org/officeDocument/2006/relationships/oleObject" Target="../embeddings/oleObject69.bin"/><Relationship Id="rId14" Type="http://schemas.openxmlformats.org/officeDocument/2006/relationships/oleObject" Target="../embeddings/oleObject74.bin"/></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oleObject" Target="../embeddings/oleObject83.bin"/><Relationship Id="rId18" Type="http://schemas.openxmlformats.org/officeDocument/2006/relationships/oleObject" Target="../embeddings/oleObject88.bin"/><Relationship Id="rId3" Type="http://schemas.openxmlformats.org/officeDocument/2006/relationships/image" Target="../media/image44.png"/><Relationship Id="rId21" Type="http://schemas.openxmlformats.org/officeDocument/2006/relationships/oleObject" Target="../embeddings/oleObject91.bin"/><Relationship Id="rId7" Type="http://schemas.openxmlformats.org/officeDocument/2006/relationships/oleObject" Target="../embeddings/oleObject77.bin"/><Relationship Id="rId12" Type="http://schemas.openxmlformats.org/officeDocument/2006/relationships/oleObject" Target="../embeddings/oleObject82.bin"/><Relationship Id="rId17" Type="http://schemas.openxmlformats.org/officeDocument/2006/relationships/oleObject" Target="../embeddings/oleObject87.bin"/><Relationship Id="rId2" Type="http://schemas.openxmlformats.org/officeDocument/2006/relationships/slideLayout" Target="../slideLayouts/slideLayout2.xml"/><Relationship Id="rId16" Type="http://schemas.openxmlformats.org/officeDocument/2006/relationships/oleObject" Target="../embeddings/oleObject86.bin"/><Relationship Id="rId20" Type="http://schemas.openxmlformats.org/officeDocument/2006/relationships/oleObject" Target="../embeddings/oleObject90.bin"/><Relationship Id="rId1" Type="http://schemas.openxmlformats.org/officeDocument/2006/relationships/vmlDrawing" Target="../drawings/vmlDrawing17.vml"/><Relationship Id="rId6" Type="http://schemas.openxmlformats.org/officeDocument/2006/relationships/oleObject" Target="../embeddings/oleObject76.bin"/><Relationship Id="rId11" Type="http://schemas.openxmlformats.org/officeDocument/2006/relationships/oleObject" Target="../embeddings/oleObject81.bin"/><Relationship Id="rId5" Type="http://schemas.openxmlformats.org/officeDocument/2006/relationships/image" Target="../media/image3.wmf"/><Relationship Id="rId15" Type="http://schemas.openxmlformats.org/officeDocument/2006/relationships/oleObject" Target="../embeddings/oleObject85.bin"/><Relationship Id="rId10" Type="http://schemas.openxmlformats.org/officeDocument/2006/relationships/oleObject" Target="../embeddings/oleObject80.bin"/><Relationship Id="rId19" Type="http://schemas.openxmlformats.org/officeDocument/2006/relationships/oleObject" Target="../embeddings/oleObject89.bin"/><Relationship Id="rId4" Type="http://schemas.openxmlformats.org/officeDocument/2006/relationships/oleObject" Target="../embeddings/oleObject75.bin"/><Relationship Id="rId9" Type="http://schemas.openxmlformats.org/officeDocument/2006/relationships/oleObject" Target="../embeddings/oleObject79.bin"/><Relationship Id="rId14" Type="http://schemas.openxmlformats.org/officeDocument/2006/relationships/oleObject" Target="../embeddings/oleObject84.bin"/><Relationship Id="rId22" Type="http://schemas.openxmlformats.org/officeDocument/2006/relationships/oleObject" Target="../embeddings/oleObject92.bin"/></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96.bin"/><Relationship Id="rId13" Type="http://schemas.openxmlformats.org/officeDocument/2006/relationships/oleObject" Target="../embeddings/oleObject101.bin"/><Relationship Id="rId18" Type="http://schemas.openxmlformats.org/officeDocument/2006/relationships/oleObject" Target="../embeddings/oleObject106.bin"/><Relationship Id="rId3" Type="http://schemas.openxmlformats.org/officeDocument/2006/relationships/image" Target="../media/image44.png"/><Relationship Id="rId21" Type="http://schemas.openxmlformats.org/officeDocument/2006/relationships/oleObject" Target="../embeddings/oleObject109.bin"/><Relationship Id="rId7" Type="http://schemas.openxmlformats.org/officeDocument/2006/relationships/oleObject" Target="../embeddings/oleObject95.bin"/><Relationship Id="rId12" Type="http://schemas.openxmlformats.org/officeDocument/2006/relationships/oleObject" Target="../embeddings/oleObject100.bin"/><Relationship Id="rId17" Type="http://schemas.openxmlformats.org/officeDocument/2006/relationships/oleObject" Target="../embeddings/oleObject105.bin"/><Relationship Id="rId2" Type="http://schemas.openxmlformats.org/officeDocument/2006/relationships/slideLayout" Target="../slideLayouts/slideLayout2.xml"/><Relationship Id="rId16" Type="http://schemas.openxmlformats.org/officeDocument/2006/relationships/oleObject" Target="../embeddings/oleObject104.bin"/><Relationship Id="rId20" Type="http://schemas.openxmlformats.org/officeDocument/2006/relationships/oleObject" Target="../embeddings/oleObject108.bin"/><Relationship Id="rId1" Type="http://schemas.openxmlformats.org/officeDocument/2006/relationships/vmlDrawing" Target="../drawings/vmlDrawing18.vml"/><Relationship Id="rId6" Type="http://schemas.openxmlformats.org/officeDocument/2006/relationships/oleObject" Target="../embeddings/oleObject94.bin"/><Relationship Id="rId11" Type="http://schemas.openxmlformats.org/officeDocument/2006/relationships/oleObject" Target="../embeddings/oleObject99.bin"/><Relationship Id="rId5" Type="http://schemas.openxmlformats.org/officeDocument/2006/relationships/image" Target="../media/image3.wmf"/><Relationship Id="rId15" Type="http://schemas.openxmlformats.org/officeDocument/2006/relationships/oleObject" Target="../embeddings/oleObject103.bin"/><Relationship Id="rId10" Type="http://schemas.openxmlformats.org/officeDocument/2006/relationships/oleObject" Target="../embeddings/oleObject98.bin"/><Relationship Id="rId19" Type="http://schemas.openxmlformats.org/officeDocument/2006/relationships/oleObject" Target="../embeddings/oleObject107.bin"/><Relationship Id="rId4" Type="http://schemas.openxmlformats.org/officeDocument/2006/relationships/oleObject" Target="../embeddings/oleObject93.bin"/><Relationship Id="rId9" Type="http://schemas.openxmlformats.org/officeDocument/2006/relationships/oleObject" Target="../embeddings/oleObject97.bin"/><Relationship Id="rId14" Type="http://schemas.openxmlformats.org/officeDocument/2006/relationships/oleObject" Target="../embeddings/oleObject102.bin"/></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Topic 6 – Applications</a:t>
            </a:r>
          </a:p>
        </p:txBody>
      </p:sp>
      <p:sp>
        <p:nvSpPr>
          <p:cNvPr id="3" name="Content Placeholder 2"/>
          <p:cNvSpPr>
            <a:spLocks noGrp="1"/>
          </p:cNvSpPr>
          <p:nvPr>
            <p:ph idx="1"/>
          </p:nvPr>
        </p:nvSpPr>
        <p:spPr>
          <a:xfrm>
            <a:off x="457200" y="1600200"/>
            <a:ext cx="8229600" cy="4928480"/>
          </a:xfrm>
        </p:spPr>
        <p:txBody>
          <a:bodyPr>
            <a:normAutofit fontScale="85000" lnSpcReduction="20000"/>
          </a:bodyPr>
          <a:lstStyle/>
          <a:p>
            <a:pPr marL="0" indent="0">
              <a:buNone/>
            </a:pPr>
            <a:endParaRPr lang="en-US" dirty="0">
              <a:latin typeface="Calibri"/>
            </a:endParaRPr>
          </a:p>
          <a:p>
            <a:r>
              <a:rPr lang="en-US" dirty="0"/>
              <a:t>Infrastructure Services (DNS)</a:t>
            </a:r>
          </a:p>
          <a:p>
            <a:pPr lvl="1"/>
            <a:r>
              <a:rPr lang="en-US" dirty="0"/>
              <a:t>Now with added security…</a:t>
            </a:r>
          </a:p>
          <a:p>
            <a:endParaRPr lang="en-US" dirty="0">
              <a:latin typeface="Calibri"/>
            </a:endParaRPr>
          </a:p>
          <a:p>
            <a:r>
              <a:rPr lang="en-US" dirty="0">
                <a:latin typeface="Calibri"/>
              </a:rPr>
              <a:t>Traditional Applications (web)</a:t>
            </a:r>
          </a:p>
          <a:p>
            <a:pPr lvl="1"/>
            <a:r>
              <a:rPr lang="en-US" dirty="0">
                <a:latin typeface="Calibri"/>
              </a:rPr>
              <a:t>Now with added QUIC</a:t>
            </a:r>
          </a:p>
          <a:p>
            <a:endParaRPr lang="en-US" dirty="0"/>
          </a:p>
          <a:p>
            <a:r>
              <a:rPr lang="en-US" dirty="0"/>
              <a:t>Multimedia Applications (SIP)</a:t>
            </a:r>
          </a:p>
          <a:p>
            <a:pPr lvl="1"/>
            <a:r>
              <a:rPr lang="en-US" dirty="0">
                <a:latin typeface="Calibri"/>
              </a:rPr>
              <a:t>One day (more…)…</a:t>
            </a:r>
          </a:p>
          <a:p>
            <a:endParaRPr lang="en-US" dirty="0">
              <a:latin typeface="Calibri"/>
            </a:endParaRPr>
          </a:p>
          <a:p>
            <a:r>
              <a:rPr lang="en-US" dirty="0">
                <a:latin typeface="Calibri"/>
              </a:rPr>
              <a:t>P2P Networks</a:t>
            </a:r>
          </a:p>
          <a:p>
            <a:pPr lvl="1"/>
            <a:r>
              <a:rPr lang="en-US" dirty="0">
                <a:latin typeface="Calibri"/>
              </a:rPr>
              <a:t>Every device serves</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1828BE7-28D6-6A44-825C-169A4C1A9E19}" type="slidenum">
              <a:rPr lang="en-US" smtClean="0"/>
              <a:t>1</a:t>
            </a:fld>
            <a:endParaRPr lang="en-US"/>
          </a:p>
        </p:txBody>
      </p:sp>
    </p:spTree>
    <p:extLst>
      <p:ext uri="{BB962C8B-B14F-4D97-AF65-F5344CB8AC3E}">
        <p14:creationId xmlns:p14="http://schemas.microsoft.com/office/powerpoint/2010/main" val="1318818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51A65958-511E-D64E-B48B-A035D253EBFE}" type="slidenum">
              <a:rPr lang="en-US" sz="1400" b="0">
                <a:latin typeface="Times New Roman" charset="0"/>
                <a:cs typeface="Calibri"/>
              </a:rPr>
              <a:pPr eaLnBrk="1" hangingPunct="1"/>
              <a:t>10</a:t>
            </a:fld>
            <a:endParaRPr lang="en-US" sz="1400" b="0" dirty="0">
              <a:latin typeface="Times New Roman" charset="0"/>
              <a:cs typeface="Calibri"/>
            </a:endParaRPr>
          </a:p>
        </p:txBody>
      </p:sp>
      <p:sp>
        <p:nvSpPr>
          <p:cNvPr id="80899" name="Rectangle 2"/>
          <p:cNvSpPr>
            <a:spLocks noGrp="1" noChangeArrowheads="1"/>
          </p:cNvSpPr>
          <p:nvPr>
            <p:ph type="title"/>
          </p:nvPr>
        </p:nvSpPr>
        <p:spPr/>
        <p:txBody>
          <a:bodyPr/>
          <a:lstStyle/>
          <a:p>
            <a:r>
              <a:rPr lang="en-US">
                <a:latin typeface="Helvetica" charset="0"/>
                <a:ea typeface="ＭＳ Ｐゴシック" charset="0"/>
                <a:cs typeface="ＭＳ Ｐゴシック" charset="0"/>
              </a:rPr>
              <a:t>Using DNS</a:t>
            </a:r>
          </a:p>
        </p:txBody>
      </p:sp>
      <p:sp>
        <p:nvSpPr>
          <p:cNvPr id="941059" name="Rectangle 3"/>
          <p:cNvSpPr>
            <a:spLocks noGrp="1" noChangeArrowheads="1"/>
          </p:cNvSpPr>
          <p:nvPr>
            <p:ph type="body" idx="1"/>
          </p:nvPr>
        </p:nvSpPr>
        <p:spPr/>
        <p:txBody>
          <a:bodyPr>
            <a:normAutofit fontScale="85000" lnSpcReduction="20000"/>
          </a:bodyPr>
          <a:lstStyle/>
          <a:p>
            <a:r>
              <a:rPr lang="en-US" dirty="0">
                <a:latin typeface="Calibri"/>
                <a:ea typeface="Calibri"/>
                <a:cs typeface="Calibri"/>
              </a:rPr>
              <a:t>Two components</a:t>
            </a:r>
          </a:p>
          <a:p>
            <a:pPr lvl="1"/>
            <a:r>
              <a:rPr lang="en-US" dirty="0">
                <a:latin typeface="Calibri"/>
                <a:ea typeface="Calibri"/>
                <a:cs typeface="Calibri"/>
              </a:rPr>
              <a:t>Local DNS servers</a:t>
            </a:r>
          </a:p>
          <a:p>
            <a:pPr lvl="1"/>
            <a:r>
              <a:rPr lang="en-US" dirty="0">
                <a:latin typeface="Calibri"/>
                <a:ea typeface="Calibri"/>
                <a:cs typeface="Calibri"/>
              </a:rPr>
              <a:t>Resolver software on hosts</a:t>
            </a:r>
          </a:p>
          <a:p>
            <a:pPr lvl="1"/>
            <a:endParaRPr lang="en-US" dirty="0">
              <a:latin typeface="Calibri"/>
              <a:ea typeface="Calibri"/>
              <a:cs typeface="Calibri"/>
            </a:endParaRPr>
          </a:p>
          <a:p>
            <a:r>
              <a:rPr lang="en-US" dirty="0">
                <a:latin typeface="Calibri"/>
                <a:ea typeface="Calibri"/>
                <a:cs typeface="Calibri"/>
              </a:rPr>
              <a:t>Local DNS server (“default name server”)</a:t>
            </a:r>
          </a:p>
          <a:p>
            <a:pPr lvl="1"/>
            <a:r>
              <a:rPr lang="en-US" dirty="0">
                <a:latin typeface="Calibri"/>
                <a:ea typeface="Calibri"/>
                <a:cs typeface="Calibri"/>
              </a:rPr>
              <a:t>Usually near the </a:t>
            </a:r>
            <a:r>
              <a:rPr lang="en-US" dirty="0" err="1">
                <a:latin typeface="Calibri"/>
                <a:ea typeface="Calibri"/>
                <a:cs typeface="Calibri"/>
              </a:rPr>
              <a:t>endhosts</a:t>
            </a:r>
            <a:r>
              <a:rPr lang="en-US" dirty="0">
                <a:latin typeface="Calibri"/>
                <a:ea typeface="Calibri"/>
                <a:cs typeface="Calibri"/>
              </a:rPr>
              <a:t> that use it</a:t>
            </a:r>
          </a:p>
          <a:p>
            <a:pPr lvl="1"/>
            <a:r>
              <a:rPr lang="en-US" dirty="0">
                <a:latin typeface="Calibri"/>
                <a:ea typeface="Calibri"/>
                <a:cs typeface="Calibri"/>
              </a:rPr>
              <a:t>Local hosts configured with local server (e.g., /</a:t>
            </a:r>
            <a:r>
              <a:rPr lang="en-US" dirty="0" err="1">
                <a:latin typeface="Calibri"/>
                <a:ea typeface="Calibri"/>
                <a:cs typeface="Calibri"/>
              </a:rPr>
              <a:t>etc</a:t>
            </a:r>
            <a:r>
              <a:rPr lang="en-US" dirty="0">
                <a:latin typeface="Calibri"/>
                <a:ea typeface="Calibri"/>
                <a:cs typeface="Calibri"/>
              </a:rPr>
              <a:t>/</a:t>
            </a:r>
            <a:r>
              <a:rPr lang="en-US" dirty="0" err="1">
                <a:latin typeface="Calibri"/>
                <a:ea typeface="Calibri"/>
                <a:cs typeface="Calibri"/>
              </a:rPr>
              <a:t>resolv.conf</a:t>
            </a:r>
            <a:r>
              <a:rPr lang="en-US" dirty="0">
                <a:latin typeface="Calibri"/>
                <a:ea typeface="Calibri"/>
                <a:cs typeface="Calibri"/>
              </a:rPr>
              <a:t>) or learn server via DHCP</a:t>
            </a:r>
          </a:p>
          <a:p>
            <a:pPr lvl="1"/>
            <a:endParaRPr lang="en-US" dirty="0">
              <a:latin typeface="Calibri"/>
              <a:ea typeface="Calibri"/>
              <a:cs typeface="Calibri"/>
            </a:endParaRPr>
          </a:p>
          <a:p>
            <a:r>
              <a:rPr lang="en-US" dirty="0">
                <a:latin typeface="Calibri"/>
                <a:ea typeface="Calibri"/>
                <a:cs typeface="Calibri"/>
              </a:rPr>
              <a:t>Client application</a:t>
            </a:r>
          </a:p>
          <a:p>
            <a:pPr lvl="1"/>
            <a:r>
              <a:rPr lang="en-US" dirty="0">
                <a:latin typeface="Calibri"/>
                <a:ea typeface="Calibri"/>
                <a:cs typeface="Calibri"/>
              </a:rPr>
              <a:t>Extract server name (e.g., from the URL)</a:t>
            </a:r>
          </a:p>
          <a:p>
            <a:pPr lvl="1"/>
            <a:r>
              <a:rPr lang="en-US" dirty="0">
                <a:latin typeface="Calibri"/>
                <a:ea typeface="Calibri"/>
                <a:cs typeface="Calibri"/>
              </a:rPr>
              <a:t>Do </a:t>
            </a:r>
            <a:r>
              <a:rPr lang="en-US" dirty="0" err="1">
                <a:latin typeface="Calibri"/>
                <a:ea typeface="Calibri"/>
                <a:cs typeface="Calibri"/>
              </a:rPr>
              <a:t>gethostbyname</a:t>
            </a:r>
            <a:r>
              <a:rPr lang="en-US" dirty="0">
                <a:latin typeface="Calibri"/>
                <a:ea typeface="Calibri"/>
                <a:cs typeface="Calibri"/>
              </a:rPr>
              <a:t>() to trigger resolver code</a:t>
            </a:r>
          </a:p>
          <a:p>
            <a:endParaRPr lang="en-US" dirty="0">
              <a:latin typeface="Calibri"/>
              <a:ea typeface="Calibri"/>
              <a:cs typeface="Calibri"/>
            </a:endParaRPr>
          </a:p>
        </p:txBody>
      </p:sp>
    </p:spTree>
    <p:custDataLst>
      <p:tags r:id="rId1"/>
    </p:custDataLst>
    <p:extLst>
      <p:ext uri="{BB962C8B-B14F-4D97-AF65-F5344CB8AC3E}">
        <p14:creationId xmlns:p14="http://schemas.microsoft.com/office/powerpoint/2010/main" val="305099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10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10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10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4105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105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105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105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4105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4105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105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2"/>
          <p:cNvGrpSpPr>
            <a:grpSpLocks/>
          </p:cNvGrpSpPr>
          <p:nvPr/>
        </p:nvGrpSpPr>
        <p:grpSpPr bwMode="auto">
          <a:xfrm>
            <a:off x="1957388" y="2879322"/>
            <a:ext cx="1876425" cy="615949"/>
            <a:chOff x="2838" y="2132"/>
            <a:chExt cx="1182" cy="388"/>
          </a:xfrm>
        </p:grpSpPr>
        <p:sp>
          <p:nvSpPr>
            <p:cNvPr id="83001" name="Rectangle 23"/>
            <p:cNvSpPr>
              <a:spLocks noChangeArrowheads="1"/>
            </p:cNvSpPr>
            <p:nvPr/>
          </p:nvSpPr>
          <p:spPr bwMode="auto">
            <a:xfrm>
              <a:off x="2838" y="2178"/>
              <a:ext cx="1182" cy="3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83002" name="Text Box 24"/>
            <p:cNvSpPr txBox="1">
              <a:spLocks noChangeArrowheads="1"/>
            </p:cNvSpPr>
            <p:nvPr/>
          </p:nvSpPr>
          <p:spPr bwMode="auto">
            <a:xfrm>
              <a:off x="2867" y="2132"/>
              <a:ext cx="1125" cy="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latin typeface="Calibri"/>
                  <a:cs typeface="Calibri"/>
                </a:rPr>
                <a:t>local DNS server</a:t>
              </a:r>
              <a:endParaRPr lang="en-US" sz="2400" b="0" dirty="0">
                <a:latin typeface="Times New Roman" charset="0"/>
                <a:cs typeface="Calibri"/>
              </a:endParaRPr>
            </a:p>
            <a:p>
              <a:pPr algn="ctr"/>
              <a:r>
                <a:rPr lang="en-US" sz="1600" dirty="0" err="1">
                  <a:cs typeface="Calibri"/>
                </a:rPr>
                <a:t>dns.cam.ac.uk</a:t>
              </a:r>
              <a:endParaRPr lang="en-US" sz="1600" b="0" dirty="0">
                <a:latin typeface="Times New Roman" charset="0"/>
                <a:cs typeface="Calibri"/>
              </a:endParaRPr>
            </a:p>
          </p:txBody>
        </p:sp>
      </p:grpSp>
      <p:sp>
        <p:nvSpPr>
          <p:cNvPr id="82948"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F79F11F2-8807-E547-AE91-247DE2207B5B}" type="slidenum">
              <a:rPr lang="en-US" sz="1400" b="0">
                <a:latin typeface="Times New Roman" charset="0"/>
                <a:cs typeface="Calibri"/>
              </a:rPr>
              <a:pPr eaLnBrk="1" hangingPunct="1"/>
              <a:t>11</a:t>
            </a:fld>
            <a:endParaRPr lang="en-US" sz="1400" b="0" dirty="0">
              <a:latin typeface="Times New Roman" charset="0"/>
              <a:cs typeface="Calibri"/>
            </a:endParaRPr>
          </a:p>
        </p:txBody>
      </p:sp>
      <p:graphicFrame>
        <p:nvGraphicFramePr>
          <p:cNvPr id="82946" name="Object 2"/>
          <p:cNvGraphicFramePr>
            <a:graphicFrameLocks noChangeAspect="1"/>
          </p:cNvGraphicFramePr>
          <p:nvPr/>
        </p:nvGraphicFramePr>
        <p:xfrm>
          <a:off x="3514725" y="5100638"/>
          <a:ext cx="833438" cy="638175"/>
        </p:xfrm>
        <a:graphic>
          <a:graphicData uri="http://schemas.openxmlformats.org/presentationml/2006/ole">
            <mc:AlternateContent xmlns:mc="http://schemas.openxmlformats.org/markup-compatibility/2006">
              <mc:Choice xmlns:v="urn:schemas-microsoft-com:vml" Requires="v">
                <p:oleObj spid="_x0000_s1352" name="Clip" r:id="rId5" imgW="1307948" imgH="1084823" progId="MS_ClipArt_Gallery.2">
                  <p:embed/>
                </p:oleObj>
              </mc:Choice>
              <mc:Fallback>
                <p:oleObj name="Clip" r:id="rId5" imgW="1307948" imgH="1084823"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4725" y="5100638"/>
                        <a:ext cx="833438" cy="6381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2949" name="Text Box 3"/>
          <p:cNvSpPr txBox="1">
            <a:spLocks noChangeArrowheads="1"/>
          </p:cNvSpPr>
          <p:nvPr/>
        </p:nvSpPr>
        <p:spPr bwMode="auto">
          <a:xfrm>
            <a:off x="3002696" y="5678885"/>
            <a:ext cx="1662234"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latin typeface="Calibri"/>
                <a:cs typeface="Calibri"/>
              </a:rPr>
              <a:t>requesting host</a:t>
            </a:r>
            <a:endParaRPr lang="en-US" sz="2400" b="0" dirty="0">
              <a:latin typeface="Times New Roman" charset="0"/>
              <a:cs typeface="Calibri"/>
            </a:endParaRPr>
          </a:p>
          <a:p>
            <a:pPr algn="ctr"/>
            <a:r>
              <a:rPr lang="en-US" sz="1600" dirty="0" err="1">
                <a:cs typeface="Calibri"/>
              </a:rPr>
              <a:t>cl.cam.ac.uk</a:t>
            </a:r>
            <a:endParaRPr lang="en-US" sz="1600" b="0" dirty="0">
              <a:latin typeface="Times New Roman" charset="0"/>
              <a:cs typeface="Calibri"/>
            </a:endParaRPr>
          </a:p>
        </p:txBody>
      </p:sp>
      <p:sp>
        <p:nvSpPr>
          <p:cNvPr id="82950" name="Text Box 4"/>
          <p:cNvSpPr txBox="1">
            <a:spLocks noChangeArrowheads="1"/>
          </p:cNvSpPr>
          <p:nvPr/>
        </p:nvSpPr>
        <p:spPr bwMode="auto">
          <a:xfrm>
            <a:off x="6506047" y="5957888"/>
            <a:ext cx="216758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600" dirty="0" err="1">
                <a:cs typeface="Calibri"/>
              </a:rPr>
              <a:t>www.stanford.edu</a:t>
            </a:r>
            <a:endParaRPr lang="en-US" sz="1600" b="0" dirty="0">
              <a:latin typeface="Times New Roman" charset="0"/>
              <a:cs typeface="Calibri"/>
            </a:endParaRPr>
          </a:p>
        </p:txBody>
      </p:sp>
      <p:graphicFrame>
        <p:nvGraphicFramePr>
          <p:cNvPr id="82947" name="Object 3"/>
          <p:cNvGraphicFramePr>
            <a:graphicFrameLocks noChangeAspect="1"/>
          </p:cNvGraphicFramePr>
          <p:nvPr/>
        </p:nvGraphicFramePr>
        <p:xfrm>
          <a:off x="5638800" y="5900738"/>
          <a:ext cx="833438" cy="638175"/>
        </p:xfrm>
        <a:graphic>
          <a:graphicData uri="http://schemas.openxmlformats.org/presentationml/2006/ole">
            <mc:AlternateContent xmlns:mc="http://schemas.openxmlformats.org/markup-compatibility/2006">
              <mc:Choice xmlns:v="urn:schemas-microsoft-com:vml" Requires="v">
                <p:oleObj spid="_x0000_s1353" name="Clip" r:id="rId7" imgW="1307948" imgH="1084823" progId="MS_ClipArt_Gallery.2">
                  <p:embed/>
                </p:oleObj>
              </mc:Choice>
              <mc:Fallback>
                <p:oleObj name="Clip" r:id="rId7" imgW="1307948" imgH="1084823"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5900738"/>
                        <a:ext cx="833438" cy="6381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2" name="Group 6"/>
          <p:cNvGrpSpPr>
            <a:grpSpLocks/>
          </p:cNvGrpSpPr>
          <p:nvPr/>
        </p:nvGrpSpPr>
        <p:grpSpPr bwMode="auto">
          <a:xfrm>
            <a:off x="3762375" y="3025775"/>
            <a:ext cx="369888" cy="657225"/>
            <a:chOff x="4180" y="783"/>
            <a:chExt cx="150" cy="307"/>
          </a:xfrm>
        </p:grpSpPr>
        <p:sp>
          <p:nvSpPr>
            <p:cNvPr id="83003" name="AutoShape 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83004" name="Rectangle 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83005" name="Rectangle 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83006" name="AutoShape 1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a:p>
          </p:txBody>
        </p:sp>
        <p:sp>
          <p:nvSpPr>
            <p:cNvPr id="83007" name="Line 1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3008" name="Line 1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3009" name="Rectangle 1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83010" name="Rectangle 1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sp>
        <p:nvSpPr>
          <p:cNvPr id="943119" name="Text Box 15"/>
          <p:cNvSpPr txBox="1">
            <a:spLocks noChangeArrowheads="1"/>
          </p:cNvSpPr>
          <p:nvPr/>
        </p:nvSpPr>
        <p:spPr bwMode="auto">
          <a:xfrm>
            <a:off x="4316413" y="1277938"/>
            <a:ext cx="2011362"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latin typeface="Calibri"/>
                <a:cs typeface="Calibri"/>
              </a:rPr>
              <a:t>root DNS server</a:t>
            </a:r>
            <a:endParaRPr lang="en-US" sz="1600" b="0" dirty="0">
              <a:latin typeface="Times New Roman" charset="0"/>
              <a:cs typeface="Calibri"/>
            </a:endParaRPr>
          </a:p>
        </p:txBody>
      </p:sp>
      <p:sp>
        <p:nvSpPr>
          <p:cNvPr id="943120" name="Line 16"/>
          <p:cNvSpPr>
            <a:spLocks noChangeShapeType="1"/>
          </p:cNvSpPr>
          <p:nvPr/>
        </p:nvSpPr>
        <p:spPr bwMode="auto">
          <a:xfrm flipH="1" flipV="1">
            <a:off x="3811588" y="3713163"/>
            <a:ext cx="0" cy="1314450"/>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943121" name="Line 17"/>
          <p:cNvSpPr>
            <a:spLocks noChangeShapeType="1"/>
          </p:cNvSpPr>
          <p:nvPr/>
        </p:nvSpPr>
        <p:spPr bwMode="auto">
          <a:xfrm flipV="1">
            <a:off x="3925888" y="2017713"/>
            <a:ext cx="914400" cy="971550"/>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943122" name="Line 18"/>
          <p:cNvSpPr>
            <a:spLocks noChangeShapeType="1"/>
          </p:cNvSpPr>
          <p:nvPr/>
        </p:nvSpPr>
        <p:spPr bwMode="auto">
          <a:xfrm flipV="1">
            <a:off x="4211638" y="3179763"/>
            <a:ext cx="1485900" cy="9525"/>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943123" name="Line 19"/>
          <p:cNvSpPr>
            <a:spLocks noChangeShapeType="1"/>
          </p:cNvSpPr>
          <p:nvPr/>
        </p:nvSpPr>
        <p:spPr bwMode="auto">
          <a:xfrm flipH="1" flipV="1">
            <a:off x="4211638" y="3351213"/>
            <a:ext cx="1419225" cy="0"/>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943124" name="Line 20"/>
          <p:cNvSpPr>
            <a:spLocks noChangeShapeType="1"/>
          </p:cNvSpPr>
          <p:nvPr/>
        </p:nvSpPr>
        <p:spPr bwMode="auto">
          <a:xfrm flipH="1">
            <a:off x="4135438" y="2246313"/>
            <a:ext cx="733425"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943125" name="Line 21"/>
          <p:cNvSpPr>
            <a:spLocks noChangeShapeType="1"/>
          </p:cNvSpPr>
          <p:nvPr/>
        </p:nvSpPr>
        <p:spPr bwMode="auto">
          <a:xfrm>
            <a:off x="4002088" y="3741738"/>
            <a:ext cx="9525" cy="1323975"/>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943129" name="Text Box 25"/>
          <p:cNvSpPr txBox="1">
            <a:spLocks noChangeArrowheads="1"/>
          </p:cNvSpPr>
          <p:nvPr/>
        </p:nvSpPr>
        <p:spPr bwMode="auto">
          <a:xfrm>
            <a:off x="3522663" y="4568825"/>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solidFill>
                  <a:srgbClr val="FF0000"/>
                </a:solidFill>
                <a:latin typeface="Calibri"/>
                <a:cs typeface="Calibri"/>
              </a:rPr>
              <a:t>1</a:t>
            </a:r>
            <a:endParaRPr lang="en-US" sz="2400" b="0" dirty="0">
              <a:latin typeface="Times New Roman" charset="0"/>
              <a:cs typeface="Calibri"/>
            </a:endParaRPr>
          </a:p>
        </p:txBody>
      </p:sp>
      <p:sp>
        <p:nvSpPr>
          <p:cNvPr id="943130" name="Text Box 26"/>
          <p:cNvSpPr txBox="1">
            <a:spLocks noChangeArrowheads="1"/>
          </p:cNvSpPr>
          <p:nvPr/>
        </p:nvSpPr>
        <p:spPr bwMode="auto">
          <a:xfrm>
            <a:off x="4065588" y="22352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solidFill>
                  <a:srgbClr val="FF0000"/>
                </a:solidFill>
                <a:latin typeface="Calibri"/>
                <a:cs typeface="Calibri"/>
              </a:rPr>
              <a:t>2</a:t>
            </a:r>
            <a:endParaRPr lang="en-US" sz="2400" b="0" dirty="0">
              <a:latin typeface="Times New Roman" charset="0"/>
              <a:cs typeface="Calibri"/>
            </a:endParaRPr>
          </a:p>
        </p:txBody>
      </p:sp>
      <p:sp>
        <p:nvSpPr>
          <p:cNvPr id="943131" name="Text Box 27"/>
          <p:cNvSpPr txBox="1">
            <a:spLocks noChangeArrowheads="1"/>
          </p:cNvSpPr>
          <p:nvPr/>
        </p:nvSpPr>
        <p:spPr bwMode="auto">
          <a:xfrm>
            <a:off x="4503738" y="2473325"/>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solidFill>
                  <a:srgbClr val="FF0000"/>
                </a:solidFill>
                <a:latin typeface="Calibri"/>
                <a:cs typeface="Calibri"/>
              </a:rPr>
              <a:t>3</a:t>
            </a:r>
            <a:endParaRPr lang="en-US" sz="2400" b="0" dirty="0">
              <a:latin typeface="Times New Roman" charset="0"/>
              <a:cs typeface="Calibri"/>
            </a:endParaRPr>
          </a:p>
        </p:txBody>
      </p:sp>
      <p:sp>
        <p:nvSpPr>
          <p:cNvPr id="943132" name="Text Box 28"/>
          <p:cNvSpPr txBox="1">
            <a:spLocks noChangeArrowheads="1"/>
          </p:cNvSpPr>
          <p:nvPr/>
        </p:nvSpPr>
        <p:spPr bwMode="auto">
          <a:xfrm>
            <a:off x="4818063" y="28829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solidFill>
                  <a:srgbClr val="FF0000"/>
                </a:solidFill>
                <a:latin typeface="Calibri"/>
                <a:cs typeface="Calibri"/>
              </a:rPr>
              <a:t>4</a:t>
            </a:r>
            <a:endParaRPr lang="en-US" sz="2400" b="0" dirty="0">
              <a:latin typeface="Times New Roman" charset="0"/>
              <a:cs typeface="Calibri"/>
            </a:endParaRPr>
          </a:p>
        </p:txBody>
      </p:sp>
      <p:sp>
        <p:nvSpPr>
          <p:cNvPr id="943133" name="Text Box 29"/>
          <p:cNvSpPr txBox="1">
            <a:spLocks noChangeArrowheads="1"/>
          </p:cNvSpPr>
          <p:nvPr/>
        </p:nvSpPr>
        <p:spPr bwMode="auto">
          <a:xfrm>
            <a:off x="4848225" y="337026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solidFill>
                  <a:srgbClr val="FF0000"/>
                </a:solidFill>
                <a:latin typeface="Calibri"/>
                <a:cs typeface="Calibri"/>
              </a:rPr>
              <a:t>5</a:t>
            </a:r>
            <a:endParaRPr lang="en-US" sz="2400" b="0" dirty="0">
              <a:latin typeface="Times New Roman" charset="0"/>
              <a:cs typeface="Calibri"/>
            </a:endParaRPr>
          </a:p>
        </p:txBody>
      </p:sp>
      <p:sp>
        <p:nvSpPr>
          <p:cNvPr id="943134" name="Text Box 30"/>
          <p:cNvSpPr txBox="1">
            <a:spLocks noChangeArrowheads="1"/>
          </p:cNvSpPr>
          <p:nvPr/>
        </p:nvSpPr>
        <p:spPr bwMode="auto">
          <a:xfrm>
            <a:off x="5445125" y="4410075"/>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solidFill>
                  <a:srgbClr val="FF0000"/>
                </a:solidFill>
                <a:latin typeface="Calibri"/>
                <a:cs typeface="Calibri"/>
              </a:rPr>
              <a:t>6</a:t>
            </a:r>
            <a:endParaRPr lang="en-US" sz="2400" b="0" dirty="0">
              <a:latin typeface="Times New Roman" charset="0"/>
              <a:cs typeface="Calibri"/>
            </a:endParaRPr>
          </a:p>
        </p:txBody>
      </p:sp>
      <p:grpSp>
        <p:nvGrpSpPr>
          <p:cNvPr id="4" name="Group 31"/>
          <p:cNvGrpSpPr>
            <a:grpSpLocks/>
          </p:cNvGrpSpPr>
          <p:nvPr/>
        </p:nvGrpSpPr>
        <p:grpSpPr bwMode="auto">
          <a:xfrm>
            <a:off x="4876800" y="1606550"/>
            <a:ext cx="369888" cy="657225"/>
            <a:chOff x="4180" y="783"/>
            <a:chExt cx="150" cy="307"/>
          </a:xfrm>
        </p:grpSpPr>
        <p:sp>
          <p:nvSpPr>
            <p:cNvPr id="82993" name="AutoShape 3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82994" name="Rectangle 3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82995" name="Rectangle 3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82996" name="AutoShape 3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a:p>
          </p:txBody>
        </p:sp>
        <p:sp>
          <p:nvSpPr>
            <p:cNvPr id="82997" name="Line 3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2998" name="Line 3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2999" name="Rectangle 3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83000" name="Rectangle 3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grpSp>
        <p:nvGrpSpPr>
          <p:cNvPr id="5" name="Group 40"/>
          <p:cNvGrpSpPr>
            <a:grpSpLocks/>
          </p:cNvGrpSpPr>
          <p:nvPr/>
        </p:nvGrpSpPr>
        <p:grpSpPr bwMode="auto">
          <a:xfrm>
            <a:off x="5705475" y="3035300"/>
            <a:ext cx="369888" cy="657225"/>
            <a:chOff x="4180" y="783"/>
            <a:chExt cx="150" cy="307"/>
          </a:xfrm>
        </p:grpSpPr>
        <p:sp>
          <p:nvSpPr>
            <p:cNvPr id="82985" name="AutoShape 4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82986" name="Rectangle 4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82987" name="Rectangle 4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82988" name="AutoShape 4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a:p>
          </p:txBody>
        </p:sp>
        <p:sp>
          <p:nvSpPr>
            <p:cNvPr id="82989" name="Line 4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2990" name="Line 4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2991" name="Rectangle 4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82992" name="Rectangle 4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grpSp>
        <p:nvGrpSpPr>
          <p:cNvPr id="6" name="Group 49"/>
          <p:cNvGrpSpPr>
            <a:grpSpLocks/>
          </p:cNvGrpSpPr>
          <p:nvPr/>
        </p:nvGrpSpPr>
        <p:grpSpPr bwMode="auto">
          <a:xfrm>
            <a:off x="5686425" y="4654550"/>
            <a:ext cx="369888" cy="657225"/>
            <a:chOff x="4180" y="783"/>
            <a:chExt cx="150" cy="307"/>
          </a:xfrm>
        </p:grpSpPr>
        <p:sp>
          <p:nvSpPr>
            <p:cNvPr id="82977" name="AutoShape 50"/>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82978" name="Rectangle 51"/>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82979" name="Rectangle 5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82980" name="AutoShape 5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a:p>
          </p:txBody>
        </p:sp>
        <p:sp>
          <p:nvSpPr>
            <p:cNvPr id="82981" name="Line 54"/>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2982" name="Line 55"/>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2983" name="Rectangle 5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82984" name="Rectangle 57"/>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sp>
        <p:nvSpPr>
          <p:cNvPr id="943162" name="Text Box 58"/>
          <p:cNvSpPr txBox="1">
            <a:spLocks noChangeArrowheads="1"/>
          </p:cNvSpPr>
          <p:nvPr/>
        </p:nvSpPr>
        <p:spPr bwMode="auto">
          <a:xfrm>
            <a:off x="4959689" y="5226050"/>
            <a:ext cx="2236109"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600" b="0" dirty="0">
                <a:latin typeface="Calibri"/>
                <a:cs typeface="Calibri"/>
              </a:rPr>
              <a:t>authoritative DNS server</a:t>
            </a:r>
            <a:endParaRPr lang="en-US" sz="2400" b="0" dirty="0">
              <a:latin typeface="Times New Roman" charset="0"/>
              <a:cs typeface="Calibri"/>
            </a:endParaRPr>
          </a:p>
          <a:p>
            <a:pPr algn="ctr"/>
            <a:r>
              <a:rPr lang="en-US" sz="1600" dirty="0" err="1">
                <a:cs typeface="Calibri"/>
              </a:rPr>
              <a:t>dns.stanford.edu</a:t>
            </a:r>
            <a:endParaRPr lang="en-US" sz="1600" b="0" dirty="0">
              <a:latin typeface="Times New Roman" charset="0"/>
              <a:cs typeface="Calibri"/>
            </a:endParaRPr>
          </a:p>
        </p:txBody>
      </p:sp>
      <p:sp>
        <p:nvSpPr>
          <p:cNvPr id="943163" name="Text Box 59"/>
          <p:cNvSpPr txBox="1">
            <a:spLocks noChangeArrowheads="1"/>
          </p:cNvSpPr>
          <p:nvPr/>
        </p:nvSpPr>
        <p:spPr bwMode="auto">
          <a:xfrm>
            <a:off x="4818063" y="4440238"/>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solidFill>
                  <a:srgbClr val="FF0000"/>
                </a:solidFill>
                <a:latin typeface="Calibri"/>
                <a:cs typeface="Calibri"/>
              </a:rPr>
              <a:t>7</a:t>
            </a:r>
            <a:endParaRPr lang="en-US" sz="2400" b="0" dirty="0">
              <a:latin typeface="Times New Roman" charset="0"/>
              <a:cs typeface="Calibri"/>
            </a:endParaRPr>
          </a:p>
        </p:txBody>
      </p:sp>
      <p:sp>
        <p:nvSpPr>
          <p:cNvPr id="943164" name="Text Box 60"/>
          <p:cNvSpPr txBox="1">
            <a:spLocks noChangeArrowheads="1"/>
          </p:cNvSpPr>
          <p:nvPr/>
        </p:nvSpPr>
        <p:spPr bwMode="auto">
          <a:xfrm>
            <a:off x="4075113" y="4587875"/>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solidFill>
                  <a:srgbClr val="FF0000"/>
                </a:solidFill>
                <a:latin typeface="Calibri"/>
                <a:cs typeface="Calibri"/>
              </a:rPr>
              <a:t>8</a:t>
            </a:r>
            <a:endParaRPr lang="en-US" sz="2400" b="0" dirty="0">
              <a:latin typeface="Times New Roman" charset="0"/>
              <a:cs typeface="Calibri"/>
            </a:endParaRPr>
          </a:p>
        </p:txBody>
      </p:sp>
      <p:sp>
        <p:nvSpPr>
          <p:cNvPr id="943165" name="Line 61"/>
          <p:cNvSpPr>
            <a:spLocks noChangeShapeType="1"/>
          </p:cNvSpPr>
          <p:nvPr/>
        </p:nvSpPr>
        <p:spPr bwMode="auto">
          <a:xfrm>
            <a:off x="4144963" y="3511550"/>
            <a:ext cx="1493837" cy="1314450"/>
          </a:xfrm>
          <a:prstGeom prst="line">
            <a:avLst/>
          </a:prstGeom>
          <a:noFill/>
          <a:ln w="2540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943166" name="Line 62"/>
          <p:cNvSpPr>
            <a:spLocks noChangeShapeType="1"/>
          </p:cNvSpPr>
          <p:nvPr/>
        </p:nvSpPr>
        <p:spPr bwMode="auto">
          <a:xfrm flipH="1" flipV="1">
            <a:off x="4105275" y="3627438"/>
            <a:ext cx="1493838" cy="1301750"/>
          </a:xfrm>
          <a:prstGeom prst="line">
            <a:avLst/>
          </a:prstGeom>
          <a:noFill/>
          <a:ln w="2540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943167" name="Text Box 63"/>
          <p:cNvSpPr txBox="1">
            <a:spLocks noChangeArrowheads="1"/>
          </p:cNvSpPr>
          <p:nvPr/>
        </p:nvSpPr>
        <p:spPr bwMode="auto">
          <a:xfrm>
            <a:off x="5076825" y="2649538"/>
            <a:ext cx="20113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latin typeface="Calibri"/>
                <a:cs typeface="Calibri"/>
              </a:rPr>
              <a:t>TLD DNS server</a:t>
            </a:r>
            <a:endParaRPr lang="en-US" sz="1600" b="0" dirty="0">
              <a:latin typeface="Times New Roman" charset="0"/>
              <a:cs typeface="Calibri"/>
            </a:endParaRPr>
          </a:p>
        </p:txBody>
      </p:sp>
      <p:sp>
        <p:nvSpPr>
          <p:cNvPr id="82975" name="Rectangle 64"/>
          <p:cNvSpPr>
            <a:spLocks noGrp="1" noChangeArrowheads="1"/>
          </p:cNvSpPr>
          <p:nvPr>
            <p:ph type="title"/>
          </p:nvPr>
        </p:nvSpPr>
        <p:spPr/>
        <p:txBody>
          <a:bodyPr>
            <a:normAutofit fontScale="90000"/>
          </a:bodyPr>
          <a:lstStyle/>
          <a:p>
            <a:r>
              <a:rPr lang="en-US" dirty="0">
                <a:latin typeface="Helvetica" charset="0"/>
                <a:ea typeface="ＭＳ Ｐゴシック" charset="0"/>
                <a:cs typeface="ＭＳ Ｐゴシック" charset="0"/>
              </a:rPr>
              <a:t>How Does Resolution Happen?</a:t>
            </a:r>
            <a:br>
              <a:rPr lang="en-US" dirty="0">
                <a:latin typeface="Helvetica" charset="0"/>
                <a:ea typeface="ＭＳ Ｐゴシック" charset="0"/>
                <a:cs typeface="ＭＳ Ｐゴシック" charset="0"/>
              </a:rPr>
            </a:br>
            <a:r>
              <a:rPr lang="en-US" sz="3100" dirty="0">
                <a:latin typeface="Helvetica" charset="0"/>
                <a:ea typeface="ＭＳ Ｐゴシック" charset="0"/>
                <a:cs typeface="ＭＳ Ｐゴシック" charset="0"/>
              </a:rPr>
              <a:t>(</a:t>
            </a:r>
            <a:r>
              <a:rPr lang="en-US" sz="3100" b="1" dirty="0">
                <a:latin typeface="Helvetica" charset="0"/>
                <a:ea typeface="ＭＳ Ｐゴシック" charset="0"/>
                <a:cs typeface="ＭＳ Ｐゴシック" charset="0"/>
              </a:rPr>
              <a:t>Iterative</a:t>
            </a:r>
            <a:r>
              <a:rPr lang="en-US" sz="3100" dirty="0">
                <a:latin typeface="Helvetica" charset="0"/>
                <a:ea typeface="ＭＳ Ｐゴシック" charset="0"/>
                <a:cs typeface="ＭＳ Ｐゴシック" charset="0"/>
              </a:rPr>
              <a:t> example)</a:t>
            </a:r>
          </a:p>
        </p:txBody>
      </p:sp>
      <p:sp>
        <p:nvSpPr>
          <p:cNvPr id="82976" name="Rectangle 65"/>
          <p:cNvSpPr>
            <a:spLocks noGrp="1" noChangeArrowheads="1"/>
          </p:cNvSpPr>
          <p:nvPr>
            <p:ph type="body" sz="half" idx="1"/>
          </p:nvPr>
        </p:nvSpPr>
        <p:spPr>
          <a:xfrm>
            <a:off x="444500" y="1587500"/>
            <a:ext cx="3565525" cy="1381125"/>
          </a:xfrm>
        </p:spPr>
        <p:txBody>
          <a:bodyPr>
            <a:normAutofit/>
          </a:bodyPr>
          <a:lstStyle/>
          <a:p>
            <a:pPr>
              <a:buFontTx/>
              <a:buNone/>
            </a:pPr>
            <a:r>
              <a:rPr lang="en-US" sz="2400" dirty="0">
                <a:latin typeface="Calibri"/>
                <a:cs typeface="Calibri"/>
              </a:rPr>
              <a:t>Host at </a:t>
            </a:r>
            <a:r>
              <a:rPr lang="en-US" sz="2400" b="1" dirty="0" err="1">
                <a:latin typeface="Courier New" charset="0"/>
                <a:cs typeface="Calibri"/>
              </a:rPr>
              <a:t>cl.cam.ac.uk</a:t>
            </a:r>
            <a:r>
              <a:rPr lang="en-US" sz="2400" dirty="0">
                <a:latin typeface="Calibri"/>
                <a:cs typeface="Calibri"/>
              </a:rPr>
              <a:t> wants IP address for </a:t>
            </a:r>
            <a:r>
              <a:rPr lang="en-US" sz="2400" b="1" dirty="0" err="1">
                <a:latin typeface="Courier New" charset="0"/>
                <a:cs typeface="Calibri"/>
              </a:rPr>
              <a:t>www.stanford.edu</a:t>
            </a:r>
            <a:endParaRPr lang="en-US" sz="2400" dirty="0">
              <a:latin typeface="Calibri"/>
              <a:cs typeface="Calibri"/>
            </a:endParaRPr>
          </a:p>
        </p:txBody>
      </p:sp>
      <p:sp>
        <p:nvSpPr>
          <p:cNvPr id="67" name="Rectangle 69"/>
          <p:cNvSpPr>
            <a:spLocks noChangeArrowheads="1"/>
          </p:cNvSpPr>
          <p:nvPr/>
        </p:nvSpPr>
        <p:spPr bwMode="auto">
          <a:xfrm>
            <a:off x="96839" y="3559736"/>
            <a:ext cx="3162300" cy="2617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r>
              <a:rPr lang="en-US" sz="1600" u="sng" dirty="0">
                <a:solidFill>
                  <a:srgbClr val="FF0000"/>
                </a:solidFill>
                <a:latin typeface="Arial"/>
              </a:rPr>
              <a:t>iterated query:</a:t>
            </a:r>
            <a:endParaRPr lang="en-US" dirty="0">
              <a:solidFill>
                <a:srgbClr val="FF0000"/>
              </a:solidFill>
              <a:latin typeface="Arial"/>
            </a:endParaRPr>
          </a:p>
          <a:p>
            <a:pPr marL="342900" indent="-342900">
              <a:buFont typeface="Arial" panose="020B0604020202020204" pitchFamily="34" charset="0"/>
              <a:buChar char="•"/>
            </a:pPr>
            <a:r>
              <a:rPr lang="en-US" dirty="0">
                <a:latin typeface="Arial"/>
              </a:rPr>
              <a:t>Host enquiry is delegated to local DNS server</a:t>
            </a:r>
          </a:p>
          <a:p>
            <a:pPr marL="342900" indent="-342900">
              <a:buFont typeface="Arial" panose="020B0604020202020204" pitchFamily="34" charset="0"/>
              <a:buChar char="•"/>
            </a:pPr>
            <a:r>
              <a:rPr lang="en-US" dirty="0">
                <a:latin typeface="Arial"/>
              </a:rPr>
              <a:t>Consider</a:t>
            </a:r>
          </a:p>
          <a:p>
            <a:r>
              <a:rPr lang="en-US" dirty="0">
                <a:latin typeface="Arial"/>
              </a:rPr>
              <a:t>	transactions 2 – 7 only</a:t>
            </a:r>
          </a:p>
          <a:p>
            <a:pPr marL="342900" indent="-342900">
              <a:buFont typeface="Arial" panose="020B0604020202020204" pitchFamily="34" charset="0"/>
              <a:buChar char="•"/>
            </a:pPr>
            <a:r>
              <a:rPr lang="en-US" dirty="0">
                <a:latin typeface="Arial"/>
              </a:rPr>
              <a:t>contacted server replies with name of next server to contact</a:t>
            </a:r>
          </a:p>
          <a:p>
            <a:pPr marL="342900" indent="-342900">
              <a:buFont typeface="Arial" panose="020B0604020202020204" pitchFamily="34" charset="0"/>
              <a:buChar char="•"/>
            </a:pPr>
            <a:r>
              <a:rPr lang="ja-JP" altLang="en-US" dirty="0">
                <a:latin typeface="Arial"/>
              </a:rPr>
              <a:t>“</a:t>
            </a:r>
            <a:r>
              <a:rPr lang="en-US" dirty="0">
                <a:latin typeface="Arial"/>
              </a:rPr>
              <a:t>I don</a:t>
            </a:r>
            <a:r>
              <a:rPr lang="ja-JP" altLang="en-US" dirty="0">
                <a:latin typeface="Arial"/>
              </a:rPr>
              <a:t>’</a:t>
            </a:r>
            <a:r>
              <a:rPr lang="en-US" dirty="0">
                <a:latin typeface="Arial"/>
              </a:rPr>
              <a:t>t know this name, but ask this server</a:t>
            </a:r>
            <a:r>
              <a:rPr lang="ja-JP" altLang="en-US" dirty="0">
                <a:latin typeface="Arial"/>
              </a:rPr>
              <a:t>”</a:t>
            </a:r>
            <a:endParaRPr lang="en-GB" altLang="ja-JP" dirty="0">
              <a:latin typeface="Arial"/>
            </a:endParaRPr>
          </a:p>
          <a:p>
            <a:pPr marL="342900" indent="-342900">
              <a:buFont typeface="ZapfDingbats" charset="0"/>
              <a:buChar char="r"/>
            </a:pPr>
            <a:endParaRPr lang="en-US" dirty="0">
              <a:latin typeface="Arial"/>
            </a:endParaRPr>
          </a:p>
        </p:txBody>
      </p:sp>
    </p:spTree>
    <p:custDataLst>
      <p:tags r:id="rId2"/>
    </p:custDataLst>
    <p:extLst>
      <p:ext uri="{BB962C8B-B14F-4D97-AF65-F5344CB8AC3E}">
        <p14:creationId xmlns:p14="http://schemas.microsoft.com/office/powerpoint/2010/main" val="4085995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31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31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431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31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311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431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4313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431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431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4316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431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4313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431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431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43162"/>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431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43163"/>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431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43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3119" grpId="0"/>
      <p:bldP spid="943120" grpId="0" animBg="1"/>
      <p:bldP spid="943121" grpId="0" animBg="1"/>
      <p:bldP spid="943122" grpId="0" animBg="1"/>
      <p:bldP spid="943123" grpId="0" animBg="1"/>
      <p:bldP spid="943124" grpId="0" animBg="1"/>
      <p:bldP spid="943125" grpId="0" animBg="1"/>
      <p:bldP spid="943129" grpId="0"/>
      <p:bldP spid="943130" grpId="0"/>
      <p:bldP spid="943131" grpId="0"/>
      <p:bldP spid="943132" grpId="0"/>
      <p:bldP spid="943133" grpId="0"/>
      <p:bldP spid="943134" grpId="0"/>
      <p:bldP spid="943162" grpId="0"/>
      <p:bldP spid="943163" grpId="0"/>
      <p:bldP spid="943164" grpId="0"/>
      <p:bldP spid="943165" grpId="0" animBg="1"/>
      <p:bldP spid="943166" grpId="0" animBg="1"/>
      <p:bldP spid="94316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fld id="{A704E718-75CE-A443-A56F-EFAA5738076D}" type="slidenum">
              <a:rPr lang="en-US" sz="1400">
                <a:latin typeface="Times New Roman" charset="0"/>
              </a:rPr>
              <a:pPr/>
              <a:t>12</a:t>
            </a:fld>
            <a:endParaRPr lang="en-US" sz="1400">
              <a:latin typeface="Times New Roman" charset="0"/>
            </a:endParaRPr>
          </a:p>
        </p:txBody>
      </p:sp>
      <p:grpSp>
        <p:nvGrpSpPr>
          <p:cNvPr id="18438" name="Group 65"/>
          <p:cNvGrpSpPr>
            <a:grpSpLocks/>
          </p:cNvGrpSpPr>
          <p:nvPr/>
        </p:nvGrpSpPr>
        <p:grpSpPr bwMode="auto">
          <a:xfrm>
            <a:off x="3457575" y="790575"/>
            <a:ext cx="5686425" cy="5513388"/>
            <a:chOff x="1525" y="384"/>
            <a:chExt cx="3582" cy="3473"/>
          </a:xfrm>
        </p:grpSpPr>
        <p:graphicFrame>
          <p:nvGraphicFramePr>
            <p:cNvPr id="18434" name="Object 2"/>
            <p:cNvGraphicFramePr>
              <a:graphicFrameLocks noChangeAspect="1"/>
            </p:cNvGraphicFramePr>
            <p:nvPr/>
          </p:nvGraphicFramePr>
          <p:xfrm>
            <a:off x="2040" y="2792"/>
            <a:ext cx="525" cy="402"/>
          </p:xfrm>
          <a:graphic>
            <a:graphicData uri="http://schemas.openxmlformats.org/presentationml/2006/ole">
              <mc:AlternateContent xmlns:mc="http://schemas.openxmlformats.org/markup-compatibility/2006">
                <mc:Choice xmlns:v="urn:schemas-microsoft-com:vml" Requires="v">
                  <p:oleObj spid="_x0000_s363815" name="Clip" r:id="rId3" imgW="1305000" imgH="1085760" progId="MS_ClipArt_Gallery.2">
                    <p:embed/>
                  </p:oleObj>
                </mc:Choice>
                <mc:Fallback>
                  <p:oleObj name="Clip" r:id="rId3"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0" y="2792"/>
                          <a:ext cx="525" cy="40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8441" name="Text Box 3"/>
            <p:cNvSpPr txBox="1">
              <a:spLocks noChangeArrowheads="1"/>
            </p:cNvSpPr>
            <p:nvPr/>
          </p:nvSpPr>
          <p:spPr bwMode="auto">
            <a:xfrm>
              <a:off x="1542" y="3156"/>
              <a:ext cx="1111" cy="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pPr algn="ctr">
                <a:spcBef>
                  <a:spcPct val="0"/>
                </a:spcBef>
                <a:buClrTx/>
                <a:buSzTx/>
                <a:buFontTx/>
                <a:buNone/>
              </a:pPr>
              <a:r>
                <a:rPr lang="en-US" sz="1800" dirty="0">
                  <a:latin typeface="Arial"/>
                </a:rPr>
                <a:t>requesting host</a:t>
              </a:r>
              <a:endParaRPr lang="en-US" dirty="0">
                <a:latin typeface="Times New Roman" charset="0"/>
              </a:endParaRPr>
            </a:p>
            <a:p>
              <a:pPr algn="ctr">
                <a:spcBef>
                  <a:spcPct val="0"/>
                </a:spcBef>
                <a:buClrTx/>
                <a:buSzTx/>
                <a:buFontTx/>
                <a:buNone/>
              </a:pPr>
              <a:r>
                <a:rPr lang="en-US" sz="1600" b="1" dirty="0" err="1">
                  <a:latin typeface="Arial" charset="0"/>
                </a:rPr>
                <a:t>cl.cam.ac.uk</a:t>
              </a:r>
              <a:endParaRPr lang="en-US" sz="1600" dirty="0">
                <a:latin typeface="Arial" charset="0"/>
              </a:endParaRPr>
            </a:p>
          </p:txBody>
        </p:sp>
        <p:sp>
          <p:nvSpPr>
            <p:cNvPr id="18442" name="Text Box 4"/>
            <p:cNvSpPr txBox="1">
              <a:spLocks noChangeArrowheads="1"/>
            </p:cNvSpPr>
            <p:nvPr/>
          </p:nvSpPr>
          <p:spPr bwMode="auto">
            <a:xfrm>
              <a:off x="3077" y="3644"/>
              <a:ext cx="1232"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pPr algn="ctr">
                <a:spcBef>
                  <a:spcPct val="0"/>
                </a:spcBef>
                <a:buClrTx/>
                <a:buSzTx/>
                <a:buFontTx/>
                <a:buNone/>
              </a:pPr>
              <a:r>
                <a:rPr lang="en-US" sz="1600" b="1" dirty="0" err="1">
                  <a:latin typeface="Arial" charset="0"/>
                </a:rPr>
                <a:t>www.stanford.edu</a:t>
              </a:r>
              <a:endParaRPr lang="en-US" sz="1600" dirty="0">
                <a:latin typeface="Arial" charset="0"/>
              </a:endParaRPr>
            </a:p>
          </p:txBody>
        </p:sp>
        <p:graphicFrame>
          <p:nvGraphicFramePr>
            <p:cNvPr id="18435" name="Object 5"/>
            <p:cNvGraphicFramePr>
              <a:graphicFrameLocks noChangeAspect="1"/>
            </p:cNvGraphicFramePr>
            <p:nvPr/>
          </p:nvGraphicFramePr>
          <p:xfrm>
            <a:off x="3378" y="3296"/>
            <a:ext cx="525" cy="402"/>
          </p:xfrm>
          <a:graphic>
            <a:graphicData uri="http://schemas.openxmlformats.org/presentationml/2006/ole">
              <mc:AlternateContent xmlns:mc="http://schemas.openxmlformats.org/markup-compatibility/2006">
                <mc:Choice xmlns:v="urn:schemas-microsoft-com:vml" Requires="v">
                  <p:oleObj spid="_x0000_s363816" name="Clip" r:id="rId5" imgW="1305000" imgH="1085760" progId="MS_ClipArt_Gallery.2">
                    <p:embed/>
                  </p:oleObj>
                </mc:Choice>
                <mc:Fallback>
                  <p:oleObj name="Clip" r:id="rId5"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8" y="3296"/>
                          <a:ext cx="525" cy="40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18443" name="Group 6"/>
            <p:cNvGrpSpPr>
              <a:grpSpLocks/>
            </p:cNvGrpSpPr>
            <p:nvPr/>
          </p:nvGrpSpPr>
          <p:grpSpPr bwMode="auto">
            <a:xfrm>
              <a:off x="2196" y="1485"/>
              <a:ext cx="233" cy="414"/>
              <a:chOff x="4180" y="783"/>
              <a:chExt cx="150" cy="307"/>
            </a:xfrm>
          </p:grpSpPr>
          <p:sp>
            <p:nvSpPr>
              <p:cNvPr id="18493" name="AutoShape 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Arial"/>
                </a:endParaRPr>
              </a:p>
            </p:txBody>
          </p:sp>
          <p:sp>
            <p:nvSpPr>
              <p:cNvPr id="18494" name="Rectangle 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Arial"/>
                </a:endParaRPr>
              </a:p>
            </p:txBody>
          </p:sp>
          <p:sp>
            <p:nvSpPr>
              <p:cNvPr id="18495" name="Rectangle 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dirty="0">
                  <a:latin typeface="Arial"/>
                </a:endParaRPr>
              </a:p>
            </p:txBody>
          </p:sp>
          <p:sp>
            <p:nvSpPr>
              <p:cNvPr id="18496" name="AutoShape 1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dirty="0">
                  <a:latin typeface="Arial"/>
                </a:endParaRPr>
              </a:p>
            </p:txBody>
          </p:sp>
          <p:sp>
            <p:nvSpPr>
              <p:cNvPr id="18497" name="Line 1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Arial"/>
                </a:endParaRPr>
              </a:p>
            </p:txBody>
          </p:sp>
          <p:sp>
            <p:nvSpPr>
              <p:cNvPr id="18498" name="Line 1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Arial"/>
                </a:endParaRPr>
              </a:p>
            </p:txBody>
          </p:sp>
          <p:sp>
            <p:nvSpPr>
              <p:cNvPr id="18499" name="Rectangle 1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dirty="0">
                  <a:latin typeface="Arial"/>
                </a:endParaRPr>
              </a:p>
            </p:txBody>
          </p:sp>
          <p:sp>
            <p:nvSpPr>
              <p:cNvPr id="18500" name="Rectangle 1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Arial"/>
                </a:endParaRPr>
              </a:p>
            </p:txBody>
          </p:sp>
        </p:grpSp>
        <p:sp>
          <p:nvSpPr>
            <p:cNvPr id="18444" name="Text Box 15"/>
            <p:cNvSpPr txBox="1">
              <a:spLocks noChangeArrowheads="1"/>
            </p:cNvSpPr>
            <p:nvPr/>
          </p:nvSpPr>
          <p:spPr bwMode="auto">
            <a:xfrm>
              <a:off x="2545" y="384"/>
              <a:ext cx="1267"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pPr algn="ctr">
                <a:spcBef>
                  <a:spcPct val="0"/>
                </a:spcBef>
                <a:buClrTx/>
                <a:buSzTx/>
                <a:buFontTx/>
                <a:buNone/>
              </a:pPr>
              <a:r>
                <a:rPr lang="en-US" sz="1800" dirty="0">
                  <a:latin typeface="Arial"/>
                </a:rPr>
                <a:t>root DNS server</a:t>
              </a:r>
              <a:endParaRPr lang="en-US" sz="1600" dirty="0">
                <a:latin typeface="Times New Roman" charset="0"/>
              </a:endParaRPr>
            </a:p>
          </p:txBody>
        </p:sp>
        <p:sp>
          <p:nvSpPr>
            <p:cNvPr id="18445" name="Line 16"/>
            <p:cNvSpPr>
              <a:spLocks noChangeShapeType="1"/>
            </p:cNvSpPr>
            <p:nvPr/>
          </p:nvSpPr>
          <p:spPr bwMode="auto">
            <a:xfrm flipH="1" flipV="1">
              <a:off x="2227" y="1918"/>
              <a:ext cx="0" cy="828"/>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Arial"/>
              </a:endParaRPr>
            </a:p>
          </p:txBody>
        </p:sp>
        <p:sp>
          <p:nvSpPr>
            <p:cNvPr id="18446" name="Line 17"/>
            <p:cNvSpPr>
              <a:spLocks noChangeShapeType="1"/>
            </p:cNvSpPr>
            <p:nvPr/>
          </p:nvSpPr>
          <p:spPr bwMode="auto">
            <a:xfrm flipV="1">
              <a:off x="2299" y="850"/>
              <a:ext cx="576" cy="612"/>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Arial"/>
              </a:endParaRPr>
            </a:p>
          </p:txBody>
        </p:sp>
        <p:sp>
          <p:nvSpPr>
            <p:cNvPr id="18447" name="Line 18"/>
            <p:cNvSpPr>
              <a:spLocks noChangeShapeType="1"/>
            </p:cNvSpPr>
            <p:nvPr/>
          </p:nvSpPr>
          <p:spPr bwMode="auto">
            <a:xfrm>
              <a:off x="2347" y="1936"/>
              <a:ext cx="6" cy="834"/>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Arial"/>
              </a:endParaRPr>
            </a:p>
          </p:txBody>
        </p:sp>
        <p:grpSp>
          <p:nvGrpSpPr>
            <p:cNvPr id="18448" name="Group 19"/>
            <p:cNvGrpSpPr>
              <a:grpSpLocks/>
            </p:cNvGrpSpPr>
            <p:nvPr/>
          </p:nvGrpSpPr>
          <p:grpSpPr bwMode="auto">
            <a:xfrm>
              <a:off x="1525" y="2010"/>
              <a:ext cx="1207" cy="388"/>
              <a:chOff x="2826" y="2132"/>
              <a:chExt cx="1207" cy="388"/>
            </a:xfrm>
          </p:grpSpPr>
          <p:sp>
            <p:nvSpPr>
              <p:cNvPr id="18491" name="Rectangle 20"/>
              <p:cNvSpPr>
                <a:spLocks noChangeArrowheads="1"/>
              </p:cNvSpPr>
              <p:nvPr/>
            </p:nvSpPr>
            <p:spPr bwMode="auto">
              <a:xfrm>
                <a:off x="2838" y="2178"/>
                <a:ext cx="1182" cy="3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Arial"/>
                </a:endParaRPr>
              </a:p>
            </p:txBody>
          </p:sp>
          <p:sp>
            <p:nvSpPr>
              <p:cNvPr id="18492" name="Text Box 21"/>
              <p:cNvSpPr txBox="1">
                <a:spLocks noChangeArrowheads="1"/>
              </p:cNvSpPr>
              <p:nvPr/>
            </p:nvSpPr>
            <p:spPr bwMode="auto">
              <a:xfrm>
                <a:off x="2826" y="2132"/>
                <a:ext cx="1207" cy="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pPr algn="ctr">
                  <a:spcBef>
                    <a:spcPct val="0"/>
                  </a:spcBef>
                  <a:buClrTx/>
                  <a:buSzTx/>
                  <a:buFontTx/>
                  <a:buNone/>
                </a:pPr>
                <a:r>
                  <a:rPr lang="en-US" sz="1800" dirty="0">
                    <a:latin typeface="Arial"/>
                  </a:rPr>
                  <a:t>local DNS server</a:t>
                </a:r>
                <a:endParaRPr lang="en-US" dirty="0">
                  <a:latin typeface="Times New Roman" charset="0"/>
                </a:endParaRPr>
              </a:p>
              <a:p>
                <a:pPr algn="ctr">
                  <a:spcBef>
                    <a:spcPct val="0"/>
                  </a:spcBef>
                  <a:buClrTx/>
                  <a:buSzTx/>
                  <a:buFontTx/>
                  <a:buNone/>
                </a:pPr>
                <a:r>
                  <a:rPr lang="en-US" sz="1600" b="1" dirty="0" err="1">
                    <a:latin typeface="Arial" charset="0"/>
                  </a:rPr>
                  <a:t>dns.cam.ac.uk</a:t>
                </a:r>
                <a:endParaRPr lang="en-US" sz="1600" dirty="0">
                  <a:latin typeface="Arial" charset="0"/>
                </a:endParaRPr>
              </a:p>
            </p:txBody>
          </p:sp>
        </p:grpSp>
        <p:sp>
          <p:nvSpPr>
            <p:cNvPr id="18449" name="Text Box 22"/>
            <p:cNvSpPr txBox="1">
              <a:spLocks noChangeArrowheads="1"/>
            </p:cNvSpPr>
            <p:nvPr/>
          </p:nvSpPr>
          <p:spPr bwMode="auto">
            <a:xfrm>
              <a:off x="2045" y="2457"/>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pPr algn="ctr">
                <a:spcBef>
                  <a:spcPct val="0"/>
                </a:spcBef>
                <a:buClrTx/>
                <a:buSzTx/>
                <a:buFontTx/>
                <a:buNone/>
              </a:pPr>
              <a:r>
                <a:rPr lang="en-US" sz="1800">
                  <a:solidFill>
                    <a:srgbClr val="FF0000"/>
                  </a:solidFill>
                  <a:latin typeface="Arial" charset="0"/>
                </a:rPr>
                <a:t>1</a:t>
              </a:r>
              <a:endParaRPr lang="en-US">
                <a:latin typeface="Times New Roman" charset="0"/>
              </a:endParaRPr>
            </a:p>
          </p:txBody>
        </p:sp>
        <p:sp>
          <p:nvSpPr>
            <p:cNvPr id="18450" name="Text Box 23"/>
            <p:cNvSpPr txBox="1">
              <a:spLocks noChangeArrowheads="1"/>
            </p:cNvSpPr>
            <p:nvPr/>
          </p:nvSpPr>
          <p:spPr bwMode="auto">
            <a:xfrm>
              <a:off x="2387" y="987"/>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pPr algn="ctr">
                <a:spcBef>
                  <a:spcPct val="0"/>
                </a:spcBef>
                <a:buClrTx/>
                <a:buSzTx/>
                <a:buFontTx/>
                <a:buNone/>
              </a:pPr>
              <a:r>
                <a:rPr lang="en-US" sz="1800">
                  <a:solidFill>
                    <a:srgbClr val="FF0000"/>
                  </a:solidFill>
                  <a:latin typeface="Arial" charset="0"/>
                </a:rPr>
                <a:t>2</a:t>
              </a:r>
              <a:endParaRPr lang="en-US">
                <a:latin typeface="Times New Roman" charset="0"/>
              </a:endParaRPr>
            </a:p>
          </p:txBody>
        </p:sp>
        <p:sp>
          <p:nvSpPr>
            <p:cNvPr id="18451" name="Text Box 24"/>
            <p:cNvSpPr txBox="1">
              <a:spLocks noChangeArrowheads="1"/>
            </p:cNvSpPr>
            <p:nvPr/>
          </p:nvSpPr>
          <p:spPr bwMode="auto">
            <a:xfrm>
              <a:off x="3600" y="211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pPr algn="ctr">
                <a:spcBef>
                  <a:spcPct val="0"/>
                </a:spcBef>
                <a:buClrTx/>
                <a:buSzTx/>
                <a:buFontTx/>
                <a:buNone/>
              </a:pPr>
              <a:r>
                <a:rPr lang="en-US" sz="1800">
                  <a:solidFill>
                    <a:srgbClr val="FF0000"/>
                  </a:solidFill>
                  <a:latin typeface="Arial" charset="0"/>
                </a:rPr>
                <a:t>4</a:t>
              </a:r>
              <a:endParaRPr lang="en-US">
                <a:latin typeface="Times New Roman" charset="0"/>
              </a:endParaRPr>
            </a:p>
          </p:txBody>
        </p:sp>
        <p:sp>
          <p:nvSpPr>
            <p:cNvPr id="18452" name="Text Box 25"/>
            <p:cNvSpPr txBox="1">
              <a:spLocks noChangeArrowheads="1"/>
            </p:cNvSpPr>
            <p:nvPr/>
          </p:nvSpPr>
          <p:spPr bwMode="auto">
            <a:xfrm>
              <a:off x="3312" y="2160"/>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pPr algn="ctr">
                <a:spcBef>
                  <a:spcPct val="0"/>
                </a:spcBef>
                <a:buClrTx/>
                <a:buSzTx/>
                <a:buFontTx/>
                <a:buNone/>
              </a:pPr>
              <a:r>
                <a:rPr lang="en-US" sz="1800">
                  <a:solidFill>
                    <a:srgbClr val="FF0000"/>
                  </a:solidFill>
                  <a:latin typeface="Arial" charset="0"/>
                </a:rPr>
                <a:t>5</a:t>
              </a:r>
              <a:endParaRPr lang="en-US">
                <a:latin typeface="Times New Roman" charset="0"/>
              </a:endParaRPr>
            </a:p>
          </p:txBody>
        </p:sp>
        <p:sp>
          <p:nvSpPr>
            <p:cNvPr id="18453" name="Text Box 26"/>
            <p:cNvSpPr txBox="1">
              <a:spLocks noChangeArrowheads="1"/>
            </p:cNvSpPr>
            <p:nvPr/>
          </p:nvSpPr>
          <p:spPr bwMode="auto">
            <a:xfrm>
              <a:off x="3120" y="1296"/>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pPr algn="ctr">
                <a:spcBef>
                  <a:spcPct val="0"/>
                </a:spcBef>
                <a:buClrTx/>
                <a:buSzTx/>
                <a:buFontTx/>
                <a:buNone/>
              </a:pPr>
              <a:r>
                <a:rPr lang="en-US" sz="1800">
                  <a:solidFill>
                    <a:srgbClr val="FF0000"/>
                  </a:solidFill>
                  <a:latin typeface="Arial" charset="0"/>
                </a:rPr>
                <a:t>6</a:t>
              </a:r>
              <a:endParaRPr lang="en-US">
                <a:latin typeface="Times New Roman" charset="0"/>
              </a:endParaRPr>
            </a:p>
          </p:txBody>
        </p:sp>
        <p:grpSp>
          <p:nvGrpSpPr>
            <p:cNvPr id="18454" name="Group 27"/>
            <p:cNvGrpSpPr>
              <a:grpSpLocks/>
            </p:cNvGrpSpPr>
            <p:nvPr/>
          </p:nvGrpSpPr>
          <p:grpSpPr bwMode="auto">
            <a:xfrm>
              <a:off x="2898" y="591"/>
              <a:ext cx="233" cy="414"/>
              <a:chOff x="4180" y="783"/>
              <a:chExt cx="150" cy="307"/>
            </a:xfrm>
          </p:grpSpPr>
          <p:sp>
            <p:nvSpPr>
              <p:cNvPr id="18483" name="AutoShape 2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Arial"/>
                </a:endParaRPr>
              </a:p>
            </p:txBody>
          </p:sp>
          <p:sp>
            <p:nvSpPr>
              <p:cNvPr id="18484" name="Rectangle 2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Arial"/>
                </a:endParaRPr>
              </a:p>
            </p:txBody>
          </p:sp>
          <p:sp>
            <p:nvSpPr>
              <p:cNvPr id="18485" name="Rectangle 3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dirty="0">
                  <a:latin typeface="Arial"/>
                </a:endParaRPr>
              </a:p>
            </p:txBody>
          </p:sp>
          <p:sp>
            <p:nvSpPr>
              <p:cNvPr id="18486" name="AutoShape 3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dirty="0">
                  <a:latin typeface="Arial"/>
                </a:endParaRPr>
              </a:p>
            </p:txBody>
          </p:sp>
          <p:sp>
            <p:nvSpPr>
              <p:cNvPr id="18487" name="Line 3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Arial"/>
                </a:endParaRPr>
              </a:p>
            </p:txBody>
          </p:sp>
          <p:sp>
            <p:nvSpPr>
              <p:cNvPr id="18488" name="Line 3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Arial"/>
                </a:endParaRPr>
              </a:p>
            </p:txBody>
          </p:sp>
          <p:sp>
            <p:nvSpPr>
              <p:cNvPr id="18489" name="Rectangle 3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dirty="0">
                  <a:latin typeface="Arial"/>
                </a:endParaRPr>
              </a:p>
            </p:txBody>
          </p:sp>
          <p:sp>
            <p:nvSpPr>
              <p:cNvPr id="18490" name="Rectangle 3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Arial"/>
                </a:endParaRPr>
              </a:p>
            </p:txBody>
          </p:sp>
        </p:grpSp>
        <p:grpSp>
          <p:nvGrpSpPr>
            <p:cNvPr id="18455" name="Group 36"/>
            <p:cNvGrpSpPr>
              <a:grpSpLocks/>
            </p:cNvGrpSpPr>
            <p:nvPr/>
          </p:nvGrpSpPr>
          <p:grpSpPr bwMode="auto">
            <a:xfrm>
              <a:off x="3420" y="1491"/>
              <a:ext cx="233" cy="414"/>
              <a:chOff x="4180" y="783"/>
              <a:chExt cx="150" cy="307"/>
            </a:xfrm>
          </p:grpSpPr>
          <p:sp>
            <p:nvSpPr>
              <p:cNvPr id="18475" name="AutoShape 3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Arial"/>
                </a:endParaRPr>
              </a:p>
            </p:txBody>
          </p:sp>
          <p:sp>
            <p:nvSpPr>
              <p:cNvPr id="18476" name="Rectangle 3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Arial"/>
                </a:endParaRPr>
              </a:p>
            </p:txBody>
          </p:sp>
          <p:sp>
            <p:nvSpPr>
              <p:cNvPr id="18477" name="Rectangle 3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dirty="0">
                  <a:latin typeface="Arial"/>
                </a:endParaRPr>
              </a:p>
            </p:txBody>
          </p:sp>
          <p:sp>
            <p:nvSpPr>
              <p:cNvPr id="18478" name="AutoShape 4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dirty="0">
                  <a:latin typeface="Arial"/>
                </a:endParaRPr>
              </a:p>
            </p:txBody>
          </p:sp>
          <p:sp>
            <p:nvSpPr>
              <p:cNvPr id="18479" name="Line 4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Arial"/>
                </a:endParaRPr>
              </a:p>
            </p:txBody>
          </p:sp>
          <p:sp>
            <p:nvSpPr>
              <p:cNvPr id="18480" name="Line 4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Arial"/>
                </a:endParaRPr>
              </a:p>
            </p:txBody>
          </p:sp>
          <p:sp>
            <p:nvSpPr>
              <p:cNvPr id="18481" name="Rectangle 4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dirty="0">
                  <a:latin typeface="Arial"/>
                </a:endParaRPr>
              </a:p>
            </p:txBody>
          </p:sp>
          <p:sp>
            <p:nvSpPr>
              <p:cNvPr id="18482" name="Rectangle 4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Arial"/>
                </a:endParaRPr>
              </a:p>
            </p:txBody>
          </p:sp>
        </p:grpSp>
        <p:grpSp>
          <p:nvGrpSpPr>
            <p:cNvPr id="18456" name="Group 45"/>
            <p:cNvGrpSpPr>
              <a:grpSpLocks/>
            </p:cNvGrpSpPr>
            <p:nvPr/>
          </p:nvGrpSpPr>
          <p:grpSpPr bwMode="auto">
            <a:xfrm>
              <a:off x="3408" y="2511"/>
              <a:ext cx="233" cy="414"/>
              <a:chOff x="4180" y="783"/>
              <a:chExt cx="150" cy="307"/>
            </a:xfrm>
          </p:grpSpPr>
          <p:sp>
            <p:nvSpPr>
              <p:cNvPr id="18467" name="AutoShape 4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Arial"/>
                </a:endParaRPr>
              </a:p>
            </p:txBody>
          </p:sp>
          <p:sp>
            <p:nvSpPr>
              <p:cNvPr id="18468" name="Rectangle 4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Arial"/>
                </a:endParaRPr>
              </a:p>
            </p:txBody>
          </p:sp>
          <p:sp>
            <p:nvSpPr>
              <p:cNvPr id="18469" name="Rectangle 4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dirty="0">
                  <a:latin typeface="Arial"/>
                </a:endParaRPr>
              </a:p>
            </p:txBody>
          </p:sp>
          <p:sp>
            <p:nvSpPr>
              <p:cNvPr id="18470" name="AutoShape 4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dirty="0">
                  <a:latin typeface="Arial"/>
                </a:endParaRPr>
              </a:p>
            </p:txBody>
          </p:sp>
          <p:sp>
            <p:nvSpPr>
              <p:cNvPr id="18471" name="Line 5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Arial"/>
                </a:endParaRPr>
              </a:p>
            </p:txBody>
          </p:sp>
          <p:sp>
            <p:nvSpPr>
              <p:cNvPr id="18472" name="Line 5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Arial"/>
                </a:endParaRPr>
              </a:p>
            </p:txBody>
          </p:sp>
          <p:sp>
            <p:nvSpPr>
              <p:cNvPr id="18473" name="Rectangle 5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dirty="0">
                  <a:latin typeface="Arial"/>
                </a:endParaRPr>
              </a:p>
            </p:txBody>
          </p:sp>
          <p:sp>
            <p:nvSpPr>
              <p:cNvPr id="18474" name="Rectangle 5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Arial"/>
                </a:endParaRPr>
              </a:p>
            </p:txBody>
          </p:sp>
        </p:grpSp>
        <p:sp>
          <p:nvSpPr>
            <p:cNvPr id="18457" name="Text Box 54"/>
            <p:cNvSpPr txBox="1">
              <a:spLocks noChangeArrowheads="1"/>
            </p:cNvSpPr>
            <p:nvPr/>
          </p:nvSpPr>
          <p:spPr bwMode="auto">
            <a:xfrm>
              <a:off x="2892" y="2871"/>
              <a:ext cx="1524" cy="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pPr algn="ctr">
                <a:spcBef>
                  <a:spcPct val="0"/>
                </a:spcBef>
                <a:buClrTx/>
                <a:buSzTx/>
                <a:buFontTx/>
                <a:buNone/>
              </a:pPr>
              <a:r>
                <a:rPr lang="en-US" sz="1600" dirty="0">
                  <a:latin typeface="Arial"/>
                </a:rPr>
                <a:t>authoritative DNS server</a:t>
              </a:r>
              <a:endParaRPr lang="en-US" dirty="0">
                <a:latin typeface="Times New Roman" charset="0"/>
              </a:endParaRPr>
            </a:p>
            <a:p>
              <a:pPr algn="ctr">
                <a:spcBef>
                  <a:spcPct val="0"/>
                </a:spcBef>
                <a:buClrTx/>
                <a:buSzTx/>
                <a:buFontTx/>
                <a:buNone/>
              </a:pPr>
              <a:r>
                <a:rPr lang="en-US" sz="1600" b="1" dirty="0" err="1">
                  <a:latin typeface="Arial" charset="0"/>
                </a:rPr>
                <a:t>dns.stanford.edu</a:t>
              </a:r>
              <a:endParaRPr lang="en-US" sz="1600" dirty="0">
                <a:latin typeface="Arial" charset="0"/>
              </a:endParaRPr>
            </a:p>
          </p:txBody>
        </p:sp>
        <p:sp>
          <p:nvSpPr>
            <p:cNvPr id="18458" name="Text Box 55"/>
            <p:cNvSpPr txBox="1">
              <a:spLocks noChangeArrowheads="1"/>
            </p:cNvSpPr>
            <p:nvPr/>
          </p:nvSpPr>
          <p:spPr bwMode="auto">
            <a:xfrm>
              <a:off x="2592" y="134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pPr algn="ctr">
                <a:spcBef>
                  <a:spcPct val="0"/>
                </a:spcBef>
                <a:buClrTx/>
                <a:buSzTx/>
                <a:buFontTx/>
                <a:buNone/>
              </a:pPr>
              <a:r>
                <a:rPr lang="en-US" sz="1800">
                  <a:solidFill>
                    <a:srgbClr val="FF0000"/>
                  </a:solidFill>
                  <a:latin typeface="Arial" charset="0"/>
                </a:rPr>
                <a:t>7</a:t>
              </a:r>
              <a:endParaRPr lang="en-US">
                <a:latin typeface="Times New Roman" charset="0"/>
              </a:endParaRPr>
            </a:p>
          </p:txBody>
        </p:sp>
        <p:sp>
          <p:nvSpPr>
            <p:cNvPr id="18459" name="Text Box 56"/>
            <p:cNvSpPr txBox="1">
              <a:spLocks noChangeArrowheads="1"/>
            </p:cNvSpPr>
            <p:nvPr/>
          </p:nvSpPr>
          <p:spPr bwMode="auto">
            <a:xfrm>
              <a:off x="2393" y="2469"/>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pPr algn="ctr">
                <a:spcBef>
                  <a:spcPct val="0"/>
                </a:spcBef>
                <a:buClrTx/>
                <a:buSzTx/>
                <a:buFontTx/>
                <a:buNone/>
              </a:pPr>
              <a:r>
                <a:rPr lang="en-US" sz="1800">
                  <a:solidFill>
                    <a:srgbClr val="FF0000"/>
                  </a:solidFill>
                  <a:latin typeface="Arial" charset="0"/>
                </a:rPr>
                <a:t>8</a:t>
              </a:r>
              <a:endParaRPr lang="en-US">
                <a:latin typeface="Times New Roman" charset="0"/>
              </a:endParaRPr>
            </a:p>
          </p:txBody>
        </p:sp>
        <p:sp>
          <p:nvSpPr>
            <p:cNvPr id="18460" name="Line 57"/>
            <p:cNvSpPr>
              <a:spLocks noChangeShapeType="1"/>
            </p:cNvSpPr>
            <p:nvPr/>
          </p:nvSpPr>
          <p:spPr bwMode="auto">
            <a:xfrm>
              <a:off x="3120" y="768"/>
              <a:ext cx="432" cy="720"/>
            </a:xfrm>
            <a:prstGeom prst="line">
              <a:avLst/>
            </a:prstGeom>
            <a:noFill/>
            <a:ln w="2540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Arial"/>
              </a:endParaRPr>
            </a:p>
          </p:txBody>
        </p:sp>
        <p:sp>
          <p:nvSpPr>
            <p:cNvPr id="18461" name="Text Box 59"/>
            <p:cNvSpPr txBox="1">
              <a:spLocks noChangeArrowheads="1"/>
            </p:cNvSpPr>
            <p:nvPr/>
          </p:nvSpPr>
          <p:spPr bwMode="auto">
            <a:xfrm>
              <a:off x="3840" y="1536"/>
              <a:ext cx="1267"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pPr algn="ctr">
                <a:spcBef>
                  <a:spcPct val="0"/>
                </a:spcBef>
                <a:buClrTx/>
                <a:buSzTx/>
                <a:buFontTx/>
                <a:buNone/>
              </a:pPr>
              <a:r>
                <a:rPr lang="en-US" sz="1800" dirty="0">
                  <a:latin typeface="Arial"/>
                </a:rPr>
                <a:t>TLD DNS server</a:t>
              </a:r>
              <a:endParaRPr lang="en-US" sz="1600" dirty="0">
                <a:latin typeface="Times New Roman" charset="0"/>
              </a:endParaRPr>
            </a:p>
          </p:txBody>
        </p:sp>
        <p:sp>
          <p:nvSpPr>
            <p:cNvPr id="18462" name="Line 60"/>
            <p:cNvSpPr>
              <a:spLocks noChangeShapeType="1"/>
            </p:cNvSpPr>
            <p:nvPr/>
          </p:nvSpPr>
          <p:spPr bwMode="auto">
            <a:xfrm>
              <a:off x="3600" y="1872"/>
              <a:ext cx="0" cy="624"/>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Arial"/>
              </a:endParaRPr>
            </a:p>
          </p:txBody>
        </p:sp>
        <p:sp>
          <p:nvSpPr>
            <p:cNvPr id="18463" name="Line 61"/>
            <p:cNvSpPr>
              <a:spLocks noChangeShapeType="1"/>
            </p:cNvSpPr>
            <p:nvPr/>
          </p:nvSpPr>
          <p:spPr bwMode="auto">
            <a:xfrm flipH="1" flipV="1">
              <a:off x="3504" y="1920"/>
              <a:ext cx="0" cy="576"/>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Arial"/>
              </a:endParaRPr>
            </a:p>
          </p:txBody>
        </p:sp>
        <p:sp>
          <p:nvSpPr>
            <p:cNvPr id="18464" name="Line 62"/>
            <p:cNvSpPr>
              <a:spLocks noChangeShapeType="1"/>
            </p:cNvSpPr>
            <p:nvPr/>
          </p:nvSpPr>
          <p:spPr bwMode="auto">
            <a:xfrm flipH="1" flipV="1">
              <a:off x="3072" y="1008"/>
              <a:ext cx="336" cy="576"/>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Arial"/>
              </a:endParaRPr>
            </a:p>
          </p:txBody>
        </p:sp>
        <p:sp>
          <p:nvSpPr>
            <p:cNvPr id="18465" name="Text Box 63"/>
            <p:cNvSpPr txBox="1">
              <a:spLocks noChangeArrowheads="1"/>
            </p:cNvSpPr>
            <p:nvPr/>
          </p:nvSpPr>
          <p:spPr bwMode="auto">
            <a:xfrm>
              <a:off x="3408" y="1008"/>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pPr algn="ctr">
                <a:spcBef>
                  <a:spcPct val="0"/>
                </a:spcBef>
                <a:buClrTx/>
                <a:buSzTx/>
                <a:buFontTx/>
                <a:buNone/>
              </a:pPr>
              <a:r>
                <a:rPr lang="en-US" sz="1800">
                  <a:solidFill>
                    <a:srgbClr val="FF0000"/>
                  </a:solidFill>
                  <a:latin typeface="Arial" charset="0"/>
                </a:rPr>
                <a:t>3</a:t>
              </a:r>
              <a:endParaRPr lang="en-US">
                <a:latin typeface="Times New Roman" charset="0"/>
              </a:endParaRPr>
            </a:p>
          </p:txBody>
        </p:sp>
        <p:sp>
          <p:nvSpPr>
            <p:cNvPr id="18466" name="Line 64"/>
            <p:cNvSpPr>
              <a:spLocks noChangeShapeType="1"/>
            </p:cNvSpPr>
            <p:nvPr/>
          </p:nvSpPr>
          <p:spPr bwMode="auto">
            <a:xfrm flipH="1">
              <a:off x="2448" y="1008"/>
              <a:ext cx="480" cy="528"/>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Arial"/>
              </a:endParaRPr>
            </a:p>
          </p:txBody>
        </p:sp>
      </p:grpSp>
      <p:sp>
        <p:nvSpPr>
          <p:cNvPr id="18439" name="Rectangle 67"/>
          <p:cNvSpPr>
            <a:spLocks noChangeArrowheads="1"/>
          </p:cNvSpPr>
          <p:nvPr/>
        </p:nvSpPr>
        <p:spPr bwMode="auto">
          <a:xfrm>
            <a:off x="468313" y="1687513"/>
            <a:ext cx="3162300" cy="2316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r>
              <a:rPr lang="en-US" u="sng" dirty="0">
                <a:solidFill>
                  <a:srgbClr val="FF0000"/>
                </a:solidFill>
                <a:latin typeface="Arial"/>
              </a:rPr>
              <a:t>recursive query:</a:t>
            </a:r>
            <a:endParaRPr lang="en-US" sz="2000" dirty="0">
              <a:latin typeface="Arial"/>
            </a:endParaRPr>
          </a:p>
          <a:p>
            <a:pPr marL="342900" indent="-342900">
              <a:buFont typeface="Arial" panose="020B0604020202020204" pitchFamily="34" charset="0"/>
              <a:buChar char="•"/>
            </a:pPr>
            <a:r>
              <a:rPr lang="en-US" sz="2000" dirty="0">
                <a:latin typeface="Arial"/>
              </a:rPr>
              <a:t>puts burden of name resolution on contacted name server</a:t>
            </a:r>
          </a:p>
          <a:p>
            <a:pPr marL="342900" indent="-342900">
              <a:buFont typeface="Arial" panose="020B0604020202020204" pitchFamily="34" charset="0"/>
              <a:buChar char="•"/>
            </a:pPr>
            <a:endParaRPr lang="en-US" sz="2000" dirty="0">
              <a:latin typeface="Arial"/>
            </a:endParaRPr>
          </a:p>
          <a:p>
            <a:pPr marL="342900" indent="-342900">
              <a:buFont typeface="Arial" panose="020B0604020202020204" pitchFamily="34" charset="0"/>
              <a:buChar char="•"/>
            </a:pPr>
            <a:r>
              <a:rPr lang="en-US" sz="2000" dirty="0">
                <a:latin typeface="Arial"/>
              </a:rPr>
              <a:t>heavy load? </a:t>
            </a:r>
          </a:p>
        </p:txBody>
      </p:sp>
      <p:sp>
        <p:nvSpPr>
          <p:cNvPr id="18440" name="Rectangle 70"/>
          <p:cNvSpPr>
            <a:spLocks noGrp="1" noChangeArrowheads="1"/>
          </p:cNvSpPr>
          <p:nvPr>
            <p:ph type="title"/>
          </p:nvPr>
        </p:nvSpPr>
        <p:spPr>
          <a:xfrm>
            <a:off x="595398" y="-35463"/>
            <a:ext cx="8229600" cy="1143000"/>
          </a:xfrm>
          <a:noFill/>
        </p:spPr>
        <p:txBody>
          <a:bodyPr>
            <a:normAutofit/>
          </a:bodyPr>
          <a:lstStyle/>
          <a:p>
            <a:r>
              <a:rPr lang="en-US" sz="3600" dirty="0"/>
              <a:t>DNS name resolution </a:t>
            </a:r>
            <a:r>
              <a:rPr lang="en-US" sz="3600" b="1" dirty="0"/>
              <a:t>recursive</a:t>
            </a:r>
            <a:r>
              <a:rPr lang="en-US" sz="3600" dirty="0"/>
              <a:t> example</a:t>
            </a:r>
          </a:p>
        </p:txBody>
      </p:sp>
    </p:spTree>
    <p:extLst>
      <p:ext uri="{BB962C8B-B14F-4D97-AF65-F5344CB8AC3E}">
        <p14:creationId xmlns:p14="http://schemas.microsoft.com/office/powerpoint/2010/main" val="1736457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1755EE98-F75E-F84A-BCB5-C5FB20C157EA}" type="slidenum">
              <a:rPr lang="en-US" sz="1400" b="0">
                <a:latin typeface="Times New Roman" charset="0"/>
                <a:cs typeface="Calibri"/>
              </a:rPr>
              <a:pPr eaLnBrk="1" hangingPunct="1"/>
              <a:t>13</a:t>
            </a:fld>
            <a:endParaRPr lang="en-US" sz="1400" b="0" dirty="0">
              <a:latin typeface="Times New Roman" charset="0"/>
              <a:cs typeface="Calibri"/>
            </a:endParaRPr>
          </a:p>
        </p:txBody>
      </p:sp>
      <p:sp>
        <p:nvSpPr>
          <p:cNvPr id="84997" name="Rectangle 2"/>
          <p:cNvSpPr>
            <a:spLocks noGrp="1" noChangeArrowheads="1"/>
          </p:cNvSpPr>
          <p:nvPr>
            <p:ph type="title"/>
          </p:nvPr>
        </p:nvSpPr>
        <p:spPr>
          <a:xfrm>
            <a:off x="47623" y="274638"/>
            <a:ext cx="9096377" cy="1143000"/>
          </a:xfrm>
        </p:spPr>
        <p:txBody>
          <a:bodyPr>
            <a:noAutofit/>
          </a:bodyPr>
          <a:lstStyle/>
          <a:p>
            <a:r>
              <a:rPr lang="en-US" sz="3200" dirty="0">
                <a:latin typeface="Helvetica" charset="0"/>
                <a:ea typeface="ＭＳ Ｐゴシック" charset="0"/>
                <a:cs typeface="ＭＳ Ｐゴシック" charset="0"/>
              </a:rPr>
              <a:t>Recursive and Iterative Queries - </a:t>
            </a:r>
            <a:r>
              <a:rPr lang="en-US" sz="3200" b="1" dirty="0">
                <a:latin typeface="Helvetica" charset="0"/>
                <a:ea typeface="ＭＳ Ｐゴシック" charset="0"/>
                <a:cs typeface="ＭＳ Ｐゴシック" charset="0"/>
              </a:rPr>
              <a:t>Hybrid</a:t>
            </a:r>
            <a:r>
              <a:rPr lang="en-US" sz="3200" dirty="0">
                <a:latin typeface="Helvetica" charset="0"/>
                <a:ea typeface="ＭＳ Ｐゴシック" charset="0"/>
                <a:cs typeface="ＭＳ Ｐゴシック" charset="0"/>
              </a:rPr>
              <a:t> case</a:t>
            </a:r>
          </a:p>
        </p:txBody>
      </p:sp>
      <p:sp>
        <p:nvSpPr>
          <p:cNvPr id="945155" name="Rectangle 3"/>
          <p:cNvSpPr>
            <a:spLocks noGrp="1" noChangeArrowheads="1"/>
          </p:cNvSpPr>
          <p:nvPr>
            <p:ph type="body" idx="1"/>
          </p:nvPr>
        </p:nvSpPr>
        <p:spPr>
          <a:xfrm>
            <a:off x="47623" y="1235075"/>
            <a:ext cx="3332165" cy="5486400"/>
          </a:xfrm>
        </p:spPr>
        <p:txBody>
          <a:bodyPr>
            <a:normAutofit lnSpcReduction="10000"/>
          </a:bodyPr>
          <a:lstStyle/>
          <a:p>
            <a:pPr>
              <a:buClr>
                <a:schemeClr val="tx2"/>
              </a:buClr>
            </a:pPr>
            <a:r>
              <a:rPr lang="en-US" sz="3000" dirty="0">
                <a:solidFill>
                  <a:srgbClr val="0000FF"/>
                </a:solidFill>
                <a:latin typeface="Calibri"/>
                <a:cs typeface="Calibri"/>
              </a:rPr>
              <a:t>Recursive</a:t>
            </a:r>
            <a:r>
              <a:rPr lang="en-US" sz="3000" dirty="0">
                <a:latin typeface="Calibri"/>
                <a:cs typeface="Calibri"/>
              </a:rPr>
              <a:t> query</a:t>
            </a:r>
          </a:p>
          <a:p>
            <a:pPr lvl="1"/>
            <a:r>
              <a:rPr lang="en-US" sz="2600" dirty="0">
                <a:latin typeface="Calibri"/>
                <a:ea typeface="Calibri"/>
                <a:cs typeface="Calibri"/>
              </a:rPr>
              <a:t>Ask server to get answer for you</a:t>
            </a:r>
          </a:p>
          <a:p>
            <a:pPr lvl="1"/>
            <a:r>
              <a:rPr lang="en-US" sz="2600" dirty="0">
                <a:latin typeface="Calibri"/>
                <a:ea typeface="Calibri"/>
                <a:cs typeface="Calibri"/>
              </a:rPr>
              <a:t>E.g., requests 1,2 and responses 9,10</a:t>
            </a:r>
          </a:p>
          <a:p>
            <a:pPr>
              <a:buClr>
                <a:schemeClr val="tx2"/>
              </a:buClr>
            </a:pPr>
            <a:r>
              <a:rPr lang="en-US" dirty="0">
                <a:solidFill>
                  <a:srgbClr val="0000FF"/>
                </a:solidFill>
                <a:latin typeface="Calibri"/>
                <a:cs typeface="Calibri"/>
              </a:rPr>
              <a:t>Iterative</a:t>
            </a:r>
            <a:r>
              <a:rPr lang="en-US" dirty="0">
                <a:latin typeface="Calibri"/>
                <a:cs typeface="Calibri"/>
              </a:rPr>
              <a:t> query</a:t>
            </a:r>
          </a:p>
          <a:p>
            <a:pPr lvl="1"/>
            <a:r>
              <a:rPr lang="en-US" dirty="0">
                <a:latin typeface="Calibri"/>
                <a:ea typeface="Calibri"/>
                <a:cs typeface="Calibri"/>
              </a:rPr>
              <a:t>Ask server who </a:t>
            </a:r>
            <a:br>
              <a:rPr lang="en-US" dirty="0">
                <a:latin typeface="Calibri"/>
                <a:ea typeface="Calibri"/>
                <a:cs typeface="Calibri"/>
              </a:rPr>
            </a:br>
            <a:r>
              <a:rPr lang="en-US" dirty="0">
                <a:latin typeface="Calibri"/>
                <a:ea typeface="Calibri"/>
                <a:cs typeface="Calibri"/>
              </a:rPr>
              <a:t>to ask next</a:t>
            </a:r>
          </a:p>
          <a:p>
            <a:pPr lvl="1"/>
            <a:r>
              <a:rPr lang="en-US" dirty="0">
                <a:latin typeface="Calibri"/>
                <a:ea typeface="Calibri"/>
                <a:cs typeface="Calibri"/>
              </a:rPr>
              <a:t>E.g., all other request-response pairs</a:t>
            </a:r>
          </a:p>
        </p:txBody>
      </p:sp>
      <p:graphicFrame>
        <p:nvGraphicFramePr>
          <p:cNvPr id="84994" name="Object 2"/>
          <p:cNvGraphicFramePr>
            <a:graphicFrameLocks noChangeAspect="1"/>
          </p:cNvGraphicFramePr>
          <p:nvPr>
            <p:extLst>
              <p:ext uri="{D42A27DB-BD31-4B8C-83A1-F6EECF244321}">
                <p14:modId xmlns:p14="http://schemas.microsoft.com/office/powerpoint/2010/main" val="1026627316"/>
              </p:ext>
            </p:extLst>
          </p:nvPr>
        </p:nvGraphicFramePr>
        <p:xfrm>
          <a:off x="5220579" y="5569526"/>
          <a:ext cx="833437" cy="638175"/>
        </p:xfrm>
        <a:graphic>
          <a:graphicData uri="http://schemas.openxmlformats.org/presentationml/2006/ole">
            <mc:AlternateContent xmlns:mc="http://schemas.openxmlformats.org/markup-compatibility/2006">
              <mc:Choice xmlns:v="urn:schemas-microsoft-com:vml" Requires="v">
                <p:oleObj spid="_x0000_s344392" name="Clip" r:id="rId5" imgW="1307948" imgH="1084823" progId="MS_ClipArt_Gallery.2">
                  <p:embed/>
                </p:oleObj>
              </mc:Choice>
              <mc:Fallback>
                <p:oleObj name="Clip" r:id="rId5" imgW="1307948" imgH="1084823"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0579" y="5569526"/>
                        <a:ext cx="833437" cy="6381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4999" name="Text Box 5"/>
          <p:cNvSpPr txBox="1">
            <a:spLocks noChangeArrowheads="1"/>
          </p:cNvSpPr>
          <p:nvPr/>
        </p:nvSpPr>
        <p:spPr bwMode="auto">
          <a:xfrm>
            <a:off x="3988223" y="6147376"/>
            <a:ext cx="2647279"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latin typeface="Calibri"/>
                <a:cs typeface="Calibri"/>
              </a:rPr>
              <a:t>requesting host</a:t>
            </a:r>
            <a:endParaRPr lang="en-US" sz="2400" b="0" dirty="0">
              <a:latin typeface="Times New Roman" charset="0"/>
              <a:cs typeface="Calibri"/>
            </a:endParaRPr>
          </a:p>
          <a:p>
            <a:pPr algn="ctr"/>
            <a:r>
              <a:rPr lang="en-US" sz="1600" dirty="0">
                <a:cs typeface="Calibri"/>
              </a:rPr>
              <a:t>my-</a:t>
            </a:r>
            <a:r>
              <a:rPr lang="en-US" sz="1600" dirty="0" err="1">
                <a:cs typeface="Calibri"/>
              </a:rPr>
              <a:t>host.cl.cam.ac.uk</a:t>
            </a:r>
            <a:endParaRPr lang="en-US" sz="1600" b="0" dirty="0">
              <a:latin typeface="Times New Roman" charset="0"/>
              <a:cs typeface="Calibri"/>
            </a:endParaRPr>
          </a:p>
        </p:txBody>
      </p:sp>
      <p:grpSp>
        <p:nvGrpSpPr>
          <p:cNvPr id="3" name="Group 2"/>
          <p:cNvGrpSpPr/>
          <p:nvPr/>
        </p:nvGrpSpPr>
        <p:grpSpPr>
          <a:xfrm>
            <a:off x="5613400" y="1279525"/>
            <a:ext cx="3269911" cy="5337175"/>
            <a:chOff x="5613400" y="1279525"/>
            <a:chExt cx="3269911" cy="5337175"/>
          </a:xfrm>
        </p:grpSpPr>
        <p:graphicFrame>
          <p:nvGraphicFramePr>
            <p:cNvPr id="84995" name="Object 3"/>
            <p:cNvGraphicFramePr>
              <a:graphicFrameLocks noChangeAspect="1"/>
            </p:cNvGraphicFramePr>
            <p:nvPr>
              <p:extLst>
                <p:ext uri="{D42A27DB-BD31-4B8C-83A1-F6EECF244321}">
                  <p14:modId xmlns:p14="http://schemas.microsoft.com/office/powerpoint/2010/main" val="2935244057"/>
                </p:ext>
              </p:extLst>
            </p:nvPr>
          </p:nvGraphicFramePr>
          <p:xfrm>
            <a:off x="7326313" y="5978525"/>
            <a:ext cx="833437" cy="638175"/>
          </p:xfrm>
          <a:graphic>
            <a:graphicData uri="http://schemas.openxmlformats.org/presentationml/2006/ole">
              <mc:AlternateContent xmlns:mc="http://schemas.openxmlformats.org/markup-compatibility/2006">
                <mc:Choice xmlns:v="urn:schemas-microsoft-com:vml" Requires="v">
                  <p:oleObj spid="_x0000_s344393" name="Clip" r:id="rId7" imgW="1307948" imgH="1084823" progId="MS_ClipArt_Gallery.2">
                    <p:embed/>
                  </p:oleObj>
                </mc:Choice>
                <mc:Fallback>
                  <p:oleObj name="Clip" r:id="rId7" imgW="1307948" imgH="1084823"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6313" y="5978525"/>
                          <a:ext cx="833437" cy="6381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5001" name="Text Box 16"/>
            <p:cNvSpPr txBox="1">
              <a:spLocks noChangeArrowheads="1"/>
            </p:cNvSpPr>
            <p:nvPr/>
          </p:nvSpPr>
          <p:spPr bwMode="auto">
            <a:xfrm>
              <a:off x="6003925" y="1279525"/>
              <a:ext cx="2011363"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latin typeface="Calibri"/>
                  <a:cs typeface="Calibri"/>
                </a:rPr>
                <a:t>root DNS server</a:t>
              </a:r>
              <a:endParaRPr lang="en-US" sz="1600" b="0" dirty="0">
                <a:latin typeface="Times New Roman" charset="0"/>
                <a:cs typeface="Calibri"/>
              </a:endParaRPr>
            </a:p>
          </p:txBody>
        </p:sp>
        <p:sp>
          <p:nvSpPr>
            <p:cNvPr id="85003" name="Line 18"/>
            <p:cNvSpPr>
              <a:spLocks noChangeShapeType="1"/>
            </p:cNvSpPr>
            <p:nvPr/>
          </p:nvSpPr>
          <p:spPr bwMode="auto">
            <a:xfrm flipV="1">
              <a:off x="5613400" y="2019300"/>
              <a:ext cx="914400" cy="971550"/>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5004" name="Line 19"/>
            <p:cNvSpPr>
              <a:spLocks noChangeShapeType="1"/>
            </p:cNvSpPr>
            <p:nvPr/>
          </p:nvSpPr>
          <p:spPr bwMode="auto">
            <a:xfrm flipV="1">
              <a:off x="5899150" y="3181350"/>
              <a:ext cx="1485900" cy="9525"/>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5005" name="Line 20"/>
            <p:cNvSpPr>
              <a:spLocks noChangeShapeType="1"/>
            </p:cNvSpPr>
            <p:nvPr/>
          </p:nvSpPr>
          <p:spPr bwMode="auto">
            <a:xfrm flipH="1" flipV="1">
              <a:off x="5899150" y="3352800"/>
              <a:ext cx="1419225" cy="0"/>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5006" name="Line 21"/>
            <p:cNvSpPr>
              <a:spLocks noChangeShapeType="1"/>
            </p:cNvSpPr>
            <p:nvPr/>
          </p:nvSpPr>
          <p:spPr bwMode="auto">
            <a:xfrm flipH="1">
              <a:off x="5822950" y="2247900"/>
              <a:ext cx="733425"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5010" name="Text Box 27"/>
            <p:cNvSpPr txBox="1">
              <a:spLocks noChangeArrowheads="1"/>
            </p:cNvSpPr>
            <p:nvPr/>
          </p:nvSpPr>
          <p:spPr bwMode="auto">
            <a:xfrm>
              <a:off x="5757845" y="2236788"/>
              <a:ext cx="3016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solidFill>
                    <a:srgbClr val="FF0000"/>
                  </a:solidFill>
                  <a:latin typeface="Calibri"/>
                  <a:cs typeface="Calibri"/>
                </a:rPr>
                <a:t>3</a:t>
              </a:r>
              <a:endParaRPr lang="en-US" sz="2400" b="0" dirty="0">
                <a:latin typeface="Times New Roman" charset="0"/>
                <a:cs typeface="Calibri"/>
              </a:endParaRPr>
            </a:p>
          </p:txBody>
        </p:sp>
        <p:sp>
          <p:nvSpPr>
            <p:cNvPr id="85011" name="Text Box 28"/>
            <p:cNvSpPr txBox="1">
              <a:spLocks noChangeArrowheads="1"/>
            </p:cNvSpPr>
            <p:nvPr/>
          </p:nvSpPr>
          <p:spPr bwMode="auto">
            <a:xfrm>
              <a:off x="6195995" y="2474913"/>
              <a:ext cx="3016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solidFill>
                    <a:srgbClr val="FF0000"/>
                  </a:solidFill>
                  <a:latin typeface="Calibri"/>
                  <a:cs typeface="Calibri"/>
                </a:rPr>
                <a:t>4</a:t>
              </a:r>
              <a:endParaRPr lang="en-US" sz="2400" b="0" dirty="0">
                <a:latin typeface="Times New Roman" charset="0"/>
                <a:cs typeface="Calibri"/>
              </a:endParaRPr>
            </a:p>
          </p:txBody>
        </p:sp>
        <p:sp>
          <p:nvSpPr>
            <p:cNvPr id="85012" name="Text Box 29"/>
            <p:cNvSpPr txBox="1">
              <a:spLocks noChangeArrowheads="1"/>
            </p:cNvSpPr>
            <p:nvPr/>
          </p:nvSpPr>
          <p:spPr bwMode="auto">
            <a:xfrm>
              <a:off x="6510320" y="2884488"/>
              <a:ext cx="3016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solidFill>
                    <a:srgbClr val="FF0000"/>
                  </a:solidFill>
                  <a:latin typeface="Calibri"/>
                  <a:cs typeface="Calibri"/>
                </a:rPr>
                <a:t>5</a:t>
              </a:r>
              <a:endParaRPr lang="en-US" sz="2400" b="0" dirty="0">
                <a:latin typeface="Times New Roman" charset="0"/>
                <a:cs typeface="Calibri"/>
              </a:endParaRPr>
            </a:p>
          </p:txBody>
        </p:sp>
        <p:sp>
          <p:nvSpPr>
            <p:cNvPr id="85013" name="Text Box 30"/>
            <p:cNvSpPr txBox="1">
              <a:spLocks noChangeArrowheads="1"/>
            </p:cNvSpPr>
            <p:nvPr/>
          </p:nvSpPr>
          <p:spPr bwMode="auto">
            <a:xfrm>
              <a:off x="6540483" y="3371850"/>
              <a:ext cx="3016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solidFill>
                    <a:srgbClr val="FF0000"/>
                  </a:solidFill>
                  <a:latin typeface="Calibri"/>
                  <a:cs typeface="Calibri"/>
                </a:rPr>
                <a:t>6</a:t>
              </a:r>
              <a:endParaRPr lang="en-US" sz="2400" b="0" dirty="0">
                <a:latin typeface="Times New Roman" charset="0"/>
                <a:cs typeface="Calibri"/>
              </a:endParaRPr>
            </a:p>
          </p:txBody>
        </p:sp>
        <p:sp>
          <p:nvSpPr>
            <p:cNvPr id="85014" name="Text Box 31"/>
            <p:cNvSpPr txBox="1">
              <a:spLocks noChangeArrowheads="1"/>
            </p:cNvSpPr>
            <p:nvPr/>
          </p:nvSpPr>
          <p:spPr bwMode="auto">
            <a:xfrm>
              <a:off x="7137383" y="4411663"/>
              <a:ext cx="3016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solidFill>
                    <a:srgbClr val="FF0000"/>
                  </a:solidFill>
                  <a:latin typeface="Calibri"/>
                  <a:cs typeface="Calibri"/>
                </a:rPr>
                <a:t>7</a:t>
              </a:r>
              <a:endParaRPr lang="en-US" sz="2400" b="0" dirty="0">
                <a:latin typeface="Times New Roman" charset="0"/>
                <a:cs typeface="Calibri"/>
              </a:endParaRPr>
            </a:p>
          </p:txBody>
        </p:sp>
        <p:grpSp>
          <p:nvGrpSpPr>
            <p:cNvPr id="85015" name="Group 32"/>
            <p:cNvGrpSpPr>
              <a:grpSpLocks/>
            </p:cNvGrpSpPr>
            <p:nvPr/>
          </p:nvGrpSpPr>
          <p:grpSpPr bwMode="auto">
            <a:xfrm>
              <a:off x="6564313" y="1608138"/>
              <a:ext cx="369887" cy="657225"/>
              <a:chOff x="4180" y="783"/>
              <a:chExt cx="150" cy="307"/>
            </a:xfrm>
          </p:grpSpPr>
          <p:sp>
            <p:nvSpPr>
              <p:cNvPr id="85040" name="AutoShape 33"/>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85041" name="Rectangle 34"/>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85042" name="Rectangle 3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85043" name="AutoShape 3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a:p>
            </p:txBody>
          </p:sp>
          <p:sp>
            <p:nvSpPr>
              <p:cNvPr id="85044" name="Line 37"/>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5045" name="Line 38"/>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5046" name="Rectangle 3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85047" name="Rectangle 40"/>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grpSp>
          <p:nvGrpSpPr>
            <p:cNvPr id="85016" name="Group 41"/>
            <p:cNvGrpSpPr>
              <a:grpSpLocks/>
            </p:cNvGrpSpPr>
            <p:nvPr/>
          </p:nvGrpSpPr>
          <p:grpSpPr bwMode="auto">
            <a:xfrm>
              <a:off x="7392988" y="3036888"/>
              <a:ext cx="369887" cy="657225"/>
              <a:chOff x="4180" y="783"/>
              <a:chExt cx="150" cy="307"/>
            </a:xfrm>
          </p:grpSpPr>
          <p:sp>
            <p:nvSpPr>
              <p:cNvPr id="85032" name="AutoShape 4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85033" name="Rectangle 4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85034" name="Rectangle 4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85035" name="AutoShape 4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a:p>
            </p:txBody>
          </p:sp>
          <p:sp>
            <p:nvSpPr>
              <p:cNvPr id="85036" name="Line 4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5037" name="Line 4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5038" name="Rectangle 4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85039" name="Rectangle 4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grpSp>
          <p:nvGrpSpPr>
            <p:cNvPr id="85017" name="Group 50"/>
            <p:cNvGrpSpPr>
              <a:grpSpLocks/>
            </p:cNvGrpSpPr>
            <p:nvPr/>
          </p:nvGrpSpPr>
          <p:grpSpPr bwMode="auto">
            <a:xfrm>
              <a:off x="7373938" y="4656138"/>
              <a:ext cx="369887" cy="657225"/>
              <a:chOff x="4180" y="783"/>
              <a:chExt cx="150" cy="307"/>
            </a:xfrm>
          </p:grpSpPr>
          <p:sp>
            <p:nvSpPr>
              <p:cNvPr id="85024" name="AutoShape 5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85025" name="Rectangle 5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85026" name="Rectangle 5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85027" name="AutoShape 5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a:p>
            </p:txBody>
          </p:sp>
          <p:sp>
            <p:nvSpPr>
              <p:cNvPr id="85028" name="Line 5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5029" name="Line 5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5030" name="Rectangle 5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85031" name="Rectangle 5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sp>
          <p:nvSpPr>
            <p:cNvPr id="85018" name="Text Box 59"/>
            <p:cNvSpPr txBox="1">
              <a:spLocks noChangeArrowheads="1"/>
            </p:cNvSpPr>
            <p:nvPr/>
          </p:nvSpPr>
          <p:spPr bwMode="auto">
            <a:xfrm>
              <a:off x="6647202" y="5303838"/>
              <a:ext cx="2236109"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600" b="0" dirty="0">
                  <a:latin typeface="Calibri"/>
                  <a:cs typeface="Calibri"/>
                </a:rPr>
                <a:t>authoritative DNS server</a:t>
              </a:r>
              <a:endParaRPr lang="en-US" sz="2400" b="0" dirty="0">
                <a:latin typeface="Times New Roman" charset="0"/>
                <a:cs typeface="Calibri"/>
              </a:endParaRPr>
            </a:p>
            <a:p>
              <a:pPr algn="ctr"/>
              <a:r>
                <a:rPr lang="en-US" sz="1600" dirty="0" err="1">
                  <a:cs typeface="Calibri"/>
                </a:rPr>
                <a:t>dns.stanford.edu</a:t>
              </a:r>
              <a:endParaRPr lang="en-US" sz="1600" b="0" dirty="0">
                <a:latin typeface="Times New Roman" charset="0"/>
                <a:cs typeface="Calibri"/>
              </a:endParaRPr>
            </a:p>
          </p:txBody>
        </p:sp>
        <p:sp>
          <p:nvSpPr>
            <p:cNvPr id="85019" name="Text Box 60"/>
            <p:cNvSpPr txBox="1">
              <a:spLocks noChangeArrowheads="1"/>
            </p:cNvSpPr>
            <p:nvPr/>
          </p:nvSpPr>
          <p:spPr bwMode="auto">
            <a:xfrm>
              <a:off x="6510320" y="4441825"/>
              <a:ext cx="3016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solidFill>
                    <a:srgbClr val="FF0000"/>
                  </a:solidFill>
                  <a:latin typeface="Calibri"/>
                  <a:cs typeface="Calibri"/>
                </a:rPr>
                <a:t>8</a:t>
              </a:r>
              <a:endParaRPr lang="en-US" sz="2400" b="0" dirty="0">
                <a:latin typeface="Times New Roman" charset="0"/>
                <a:cs typeface="Calibri"/>
              </a:endParaRPr>
            </a:p>
          </p:txBody>
        </p:sp>
        <p:sp>
          <p:nvSpPr>
            <p:cNvPr id="85021" name="Line 62"/>
            <p:cNvSpPr>
              <a:spLocks noChangeShapeType="1"/>
            </p:cNvSpPr>
            <p:nvPr/>
          </p:nvSpPr>
          <p:spPr bwMode="auto">
            <a:xfrm>
              <a:off x="5832475" y="3513138"/>
              <a:ext cx="1493838" cy="1314450"/>
            </a:xfrm>
            <a:prstGeom prst="line">
              <a:avLst/>
            </a:prstGeom>
            <a:noFill/>
            <a:ln w="2540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85022" name="Line 63"/>
            <p:cNvSpPr>
              <a:spLocks noChangeShapeType="1"/>
            </p:cNvSpPr>
            <p:nvPr/>
          </p:nvSpPr>
          <p:spPr bwMode="auto">
            <a:xfrm flipH="1" flipV="1">
              <a:off x="5792788" y="3629025"/>
              <a:ext cx="1493837" cy="1301750"/>
            </a:xfrm>
            <a:prstGeom prst="line">
              <a:avLst/>
            </a:prstGeom>
            <a:noFill/>
            <a:ln w="2540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85023" name="Text Box 64"/>
            <p:cNvSpPr txBox="1">
              <a:spLocks noChangeArrowheads="1"/>
            </p:cNvSpPr>
            <p:nvPr/>
          </p:nvSpPr>
          <p:spPr bwMode="auto">
            <a:xfrm>
              <a:off x="6764338" y="2651125"/>
              <a:ext cx="2011362"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latin typeface="Calibri"/>
                  <a:cs typeface="Calibri"/>
                </a:rPr>
                <a:t>TLD DNS server</a:t>
              </a:r>
              <a:endParaRPr lang="en-US" sz="1600" b="0" dirty="0">
                <a:latin typeface="Times New Roman" charset="0"/>
                <a:cs typeface="Calibri"/>
              </a:endParaRPr>
            </a:p>
          </p:txBody>
        </p:sp>
      </p:grpSp>
      <p:grpSp>
        <p:nvGrpSpPr>
          <p:cNvPr id="84" name="Group 83"/>
          <p:cNvGrpSpPr/>
          <p:nvPr/>
        </p:nvGrpSpPr>
        <p:grpSpPr>
          <a:xfrm>
            <a:off x="3238501" y="3027363"/>
            <a:ext cx="2876590" cy="2339086"/>
            <a:chOff x="3238501" y="3027363"/>
            <a:chExt cx="2876590" cy="2339086"/>
          </a:xfrm>
        </p:grpSpPr>
        <p:grpSp>
          <p:nvGrpSpPr>
            <p:cNvPr id="85" name="Group 7"/>
            <p:cNvGrpSpPr>
              <a:grpSpLocks/>
            </p:cNvGrpSpPr>
            <p:nvPr/>
          </p:nvGrpSpPr>
          <p:grpSpPr bwMode="auto">
            <a:xfrm>
              <a:off x="5449888" y="3027363"/>
              <a:ext cx="369887" cy="657225"/>
              <a:chOff x="4180" y="783"/>
              <a:chExt cx="150" cy="307"/>
            </a:xfrm>
          </p:grpSpPr>
          <p:sp>
            <p:nvSpPr>
              <p:cNvPr id="109" name="AutoShape 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10" name="Rectangle 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11" name="Rectangle 1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112" name="AutoShape 1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a:p>
            </p:txBody>
          </p:sp>
          <p:sp>
            <p:nvSpPr>
              <p:cNvPr id="113" name="Line 1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4" name="Line 1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5" name="Rectangle 1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116" name="Rectangle 1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sp>
          <p:nvSpPr>
            <p:cNvPr id="86" name="Line 17"/>
            <p:cNvSpPr>
              <a:spLocks noChangeShapeType="1"/>
            </p:cNvSpPr>
            <p:nvPr/>
          </p:nvSpPr>
          <p:spPr bwMode="auto">
            <a:xfrm flipH="1" flipV="1">
              <a:off x="5499100" y="3714750"/>
              <a:ext cx="0" cy="537834"/>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7" name="Line 22"/>
            <p:cNvSpPr>
              <a:spLocks noChangeShapeType="1"/>
            </p:cNvSpPr>
            <p:nvPr/>
          </p:nvSpPr>
          <p:spPr bwMode="auto">
            <a:xfrm>
              <a:off x="5689600" y="3743325"/>
              <a:ext cx="9525" cy="509259"/>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88" name="Group 23"/>
            <p:cNvGrpSpPr>
              <a:grpSpLocks/>
            </p:cNvGrpSpPr>
            <p:nvPr/>
          </p:nvGrpSpPr>
          <p:grpSpPr bwMode="auto">
            <a:xfrm>
              <a:off x="3517899" y="3082928"/>
              <a:ext cx="1876425" cy="615951"/>
              <a:chOff x="2838" y="2132"/>
              <a:chExt cx="1182" cy="388"/>
            </a:xfrm>
          </p:grpSpPr>
          <p:sp>
            <p:nvSpPr>
              <p:cNvPr id="107" name="Rectangle 24"/>
              <p:cNvSpPr>
                <a:spLocks noChangeArrowheads="1"/>
              </p:cNvSpPr>
              <p:nvPr/>
            </p:nvSpPr>
            <p:spPr bwMode="auto">
              <a:xfrm>
                <a:off x="2838" y="2178"/>
                <a:ext cx="1182" cy="3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08" name="Text Box 25"/>
              <p:cNvSpPr txBox="1">
                <a:spLocks noChangeArrowheads="1"/>
              </p:cNvSpPr>
              <p:nvPr/>
            </p:nvSpPr>
            <p:spPr bwMode="auto">
              <a:xfrm>
                <a:off x="2867" y="2132"/>
                <a:ext cx="1125" cy="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latin typeface="Calibri"/>
                    <a:cs typeface="Calibri"/>
                  </a:rPr>
                  <a:t>Site DNS server</a:t>
                </a:r>
                <a:endParaRPr lang="en-US" sz="2400" b="0" dirty="0">
                  <a:latin typeface="Times New Roman" charset="0"/>
                  <a:cs typeface="Calibri"/>
                </a:endParaRPr>
              </a:p>
              <a:p>
                <a:pPr algn="ctr"/>
                <a:r>
                  <a:rPr lang="en-US" sz="1600" dirty="0" err="1">
                    <a:cs typeface="Calibri"/>
                  </a:rPr>
                  <a:t>dns.cam.ac.uk</a:t>
                </a:r>
                <a:endParaRPr lang="en-US" sz="1600" b="0" dirty="0">
                  <a:latin typeface="Times New Roman" charset="0"/>
                  <a:cs typeface="Calibri"/>
                </a:endParaRPr>
              </a:p>
            </p:txBody>
          </p:sp>
        </p:grpSp>
        <p:sp>
          <p:nvSpPr>
            <p:cNvPr id="89" name="Text Box 26"/>
            <p:cNvSpPr txBox="1">
              <a:spLocks noChangeArrowheads="1"/>
            </p:cNvSpPr>
            <p:nvPr/>
          </p:nvSpPr>
          <p:spPr bwMode="auto">
            <a:xfrm>
              <a:off x="5214920" y="3935373"/>
              <a:ext cx="3016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solidFill>
                    <a:srgbClr val="FF0000"/>
                  </a:solidFill>
                  <a:latin typeface="Calibri"/>
                  <a:cs typeface="Calibri"/>
                </a:rPr>
                <a:t>2</a:t>
              </a:r>
              <a:endParaRPr lang="en-US" sz="2400" b="0" dirty="0">
                <a:latin typeface="Times New Roman" charset="0"/>
                <a:cs typeface="Calibri"/>
              </a:endParaRPr>
            </a:p>
          </p:txBody>
        </p:sp>
        <p:sp>
          <p:nvSpPr>
            <p:cNvPr id="90" name="Text Box 61"/>
            <p:cNvSpPr txBox="1">
              <a:spLocks noChangeArrowheads="1"/>
            </p:cNvSpPr>
            <p:nvPr/>
          </p:nvSpPr>
          <p:spPr bwMode="auto">
            <a:xfrm>
              <a:off x="5767370" y="3954423"/>
              <a:ext cx="3016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solidFill>
                    <a:srgbClr val="FF0000"/>
                  </a:solidFill>
                  <a:latin typeface="Calibri"/>
                  <a:cs typeface="Calibri"/>
                </a:rPr>
                <a:t>9</a:t>
              </a:r>
              <a:endParaRPr lang="en-US" sz="2400" b="0" dirty="0">
                <a:latin typeface="Times New Roman" charset="0"/>
                <a:cs typeface="Calibri"/>
              </a:endParaRPr>
            </a:p>
          </p:txBody>
        </p:sp>
        <p:grpSp>
          <p:nvGrpSpPr>
            <p:cNvPr id="91" name="Group 7"/>
            <p:cNvGrpSpPr>
              <a:grpSpLocks/>
            </p:cNvGrpSpPr>
            <p:nvPr/>
          </p:nvGrpSpPr>
          <p:grpSpPr bwMode="auto">
            <a:xfrm>
              <a:off x="5394324" y="4252172"/>
              <a:ext cx="369887" cy="657225"/>
              <a:chOff x="4180" y="783"/>
              <a:chExt cx="150" cy="307"/>
            </a:xfrm>
          </p:grpSpPr>
          <p:sp>
            <p:nvSpPr>
              <p:cNvPr id="99" name="AutoShape 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00" name="Rectangle 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01" name="Rectangle 1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102" name="AutoShape 1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a:p>
            </p:txBody>
          </p:sp>
          <p:sp>
            <p:nvSpPr>
              <p:cNvPr id="103" name="Line 1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4" name="Line 1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5" name="Rectangle 1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106" name="Rectangle 1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sp>
          <p:nvSpPr>
            <p:cNvPr id="92" name="Line 17"/>
            <p:cNvSpPr>
              <a:spLocks noChangeShapeType="1"/>
            </p:cNvSpPr>
            <p:nvPr/>
          </p:nvSpPr>
          <p:spPr bwMode="auto">
            <a:xfrm flipH="1" flipV="1">
              <a:off x="5486664" y="4900287"/>
              <a:ext cx="0" cy="458787"/>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93" name="Line 22"/>
            <p:cNvSpPr>
              <a:spLocks noChangeShapeType="1"/>
            </p:cNvSpPr>
            <p:nvPr/>
          </p:nvSpPr>
          <p:spPr bwMode="auto">
            <a:xfrm>
              <a:off x="5677164" y="4888612"/>
              <a:ext cx="9525" cy="477837"/>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94" name="Text Box 26"/>
            <p:cNvSpPr txBox="1">
              <a:spLocks noChangeArrowheads="1"/>
            </p:cNvSpPr>
            <p:nvPr/>
          </p:nvSpPr>
          <p:spPr bwMode="auto">
            <a:xfrm>
              <a:off x="5197739" y="4941256"/>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solidFill>
                    <a:srgbClr val="FF0000"/>
                  </a:solidFill>
                  <a:latin typeface="Calibri"/>
                  <a:cs typeface="Calibri"/>
                </a:rPr>
                <a:t>1</a:t>
              </a:r>
              <a:endParaRPr lang="en-US" sz="2400" b="0" dirty="0">
                <a:latin typeface="Times New Roman" charset="0"/>
                <a:cs typeface="Calibri"/>
              </a:endParaRPr>
            </a:p>
          </p:txBody>
        </p:sp>
        <p:sp>
          <p:nvSpPr>
            <p:cNvPr id="95" name="Text Box 61"/>
            <p:cNvSpPr txBox="1">
              <a:spLocks noChangeArrowheads="1"/>
            </p:cNvSpPr>
            <p:nvPr/>
          </p:nvSpPr>
          <p:spPr bwMode="auto">
            <a:xfrm>
              <a:off x="5696437" y="4960306"/>
              <a:ext cx="41865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solidFill>
                    <a:srgbClr val="FF0000"/>
                  </a:solidFill>
                  <a:latin typeface="Calibri"/>
                  <a:cs typeface="Calibri"/>
                </a:rPr>
                <a:t>10</a:t>
              </a:r>
              <a:endParaRPr lang="en-US" sz="2400" b="0" dirty="0">
                <a:latin typeface="Times New Roman" charset="0"/>
                <a:cs typeface="Calibri"/>
              </a:endParaRPr>
            </a:p>
          </p:txBody>
        </p:sp>
        <p:grpSp>
          <p:nvGrpSpPr>
            <p:cNvPr id="96" name="Group 23"/>
            <p:cNvGrpSpPr>
              <a:grpSpLocks/>
            </p:cNvGrpSpPr>
            <p:nvPr/>
          </p:nvGrpSpPr>
          <p:grpSpPr bwMode="auto">
            <a:xfrm>
              <a:off x="3238501" y="4334113"/>
              <a:ext cx="2159001" cy="615951"/>
              <a:chOff x="2749" y="2132"/>
              <a:chExt cx="1360" cy="388"/>
            </a:xfrm>
          </p:grpSpPr>
          <p:sp>
            <p:nvSpPr>
              <p:cNvPr id="97" name="Rectangle 24"/>
              <p:cNvSpPr>
                <a:spLocks noChangeArrowheads="1"/>
              </p:cNvSpPr>
              <p:nvPr/>
            </p:nvSpPr>
            <p:spPr bwMode="auto">
              <a:xfrm>
                <a:off x="2838" y="2178"/>
                <a:ext cx="1182" cy="3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98" name="Text Box 25"/>
              <p:cNvSpPr txBox="1">
                <a:spLocks noChangeArrowheads="1"/>
              </p:cNvSpPr>
              <p:nvPr/>
            </p:nvSpPr>
            <p:spPr bwMode="auto">
              <a:xfrm>
                <a:off x="2749" y="2132"/>
                <a:ext cx="1360" cy="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r>
                  <a:rPr lang="en-US" sz="1800" b="0" dirty="0">
                    <a:latin typeface="Calibri"/>
                    <a:cs typeface="Calibri"/>
                  </a:rPr>
                  <a:t>Site DNS server</a:t>
                </a:r>
                <a:endParaRPr lang="en-US" sz="2400" b="0" dirty="0">
                  <a:latin typeface="Times New Roman" charset="0"/>
                  <a:cs typeface="Calibri"/>
                </a:endParaRPr>
              </a:p>
              <a:p>
                <a:pPr algn="ctr"/>
                <a:r>
                  <a:rPr lang="en-US" sz="1600" dirty="0" err="1">
                    <a:cs typeface="Calibri"/>
                  </a:rPr>
                  <a:t>dns.cl.cam.ac.uk</a:t>
                </a:r>
                <a:endParaRPr lang="en-US" sz="1600" b="0" dirty="0">
                  <a:latin typeface="Times New Roman" charset="0"/>
                  <a:cs typeface="Calibri"/>
                </a:endParaRPr>
              </a:p>
            </p:txBody>
          </p:sp>
        </p:grpSp>
      </p:grpSp>
    </p:spTree>
    <p:custDataLst>
      <p:tags r:id="rId2"/>
    </p:custDataLst>
    <p:extLst>
      <p:ext uri="{BB962C8B-B14F-4D97-AF65-F5344CB8AC3E}">
        <p14:creationId xmlns:p14="http://schemas.microsoft.com/office/powerpoint/2010/main" val="285733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51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45155">
                                            <p:txEl>
                                              <p:pRg st="0" end="0"/>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9451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45155">
                                            <p:txEl>
                                              <p:pRg st="1" end="1"/>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9451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45155">
                                            <p:txEl>
                                              <p:pRg st="2" end="2"/>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515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515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51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515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58C0DA52-38B8-F24F-AE1B-F0B6C36EE351}" type="slidenum">
              <a:rPr lang="en-US" sz="1400" b="0">
                <a:latin typeface="Times New Roman" charset="0"/>
                <a:cs typeface="Calibri"/>
              </a:rPr>
              <a:pPr eaLnBrk="1" hangingPunct="1"/>
              <a:t>14</a:t>
            </a:fld>
            <a:endParaRPr lang="en-US" sz="1400" b="0" dirty="0">
              <a:latin typeface="Times New Roman" charset="0"/>
              <a:cs typeface="Calibri"/>
            </a:endParaRPr>
          </a:p>
        </p:txBody>
      </p:sp>
      <p:sp>
        <p:nvSpPr>
          <p:cNvPr id="91139" name="Rectangle 2"/>
          <p:cNvSpPr>
            <a:spLocks noGrp="1" noChangeArrowheads="1"/>
          </p:cNvSpPr>
          <p:nvPr>
            <p:ph type="title"/>
          </p:nvPr>
        </p:nvSpPr>
        <p:spPr/>
        <p:txBody>
          <a:bodyPr/>
          <a:lstStyle/>
          <a:p>
            <a:r>
              <a:rPr lang="en-US">
                <a:latin typeface="Helvetica" charset="0"/>
                <a:ea typeface="ＭＳ Ｐゴシック" charset="0"/>
                <a:cs typeface="ＭＳ Ｐゴシック" charset="0"/>
              </a:rPr>
              <a:t>DNS Caching</a:t>
            </a:r>
          </a:p>
        </p:txBody>
      </p:sp>
      <p:sp>
        <p:nvSpPr>
          <p:cNvPr id="951299" name="Rectangle 3"/>
          <p:cNvSpPr>
            <a:spLocks noGrp="1" noChangeArrowheads="1"/>
          </p:cNvSpPr>
          <p:nvPr>
            <p:ph type="body" idx="1"/>
          </p:nvPr>
        </p:nvSpPr>
        <p:spPr/>
        <p:txBody>
          <a:bodyPr>
            <a:normAutofit fontScale="85000" lnSpcReduction="20000"/>
          </a:bodyPr>
          <a:lstStyle/>
          <a:p>
            <a:r>
              <a:rPr lang="en-US" dirty="0">
                <a:latin typeface="Calibri"/>
                <a:cs typeface="Calibri"/>
              </a:rPr>
              <a:t>Performing all these queries takes time</a:t>
            </a:r>
          </a:p>
          <a:p>
            <a:pPr lvl="1"/>
            <a:r>
              <a:rPr lang="en-US" dirty="0">
                <a:latin typeface="Calibri"/>
                <a:ea typeface="Calibri"/>
                <a:cs typeface="Calibri"/>
              </a:rPr>
              <a:t>And all this </a:t>
            </a:r>
            <a:r>
              <a:rPr lang="en-US" dirty="0">
                <a:solidFill>
                  <a:srgbClr val="FF0000"/>
                </a:solidFill>
                <a:latin typeface="Calibri"/>
                <a:ea typeface="Calibri"/>
                <a:cs typeface="Calibri"/>
              </a:rPr>
              <a:t>before</a:t>
            </a:r>
            <a:r>
              <a:rPr lang="en-US" dirty="0">
                <a:latin typeface="Calibri"/>
                <a:ea typeface="Calibri"/>
                <a:cs typeface="Calibri"/>
              </a:rPr>
              <a:t> actual communication takes place</a:t>
            </a:r>
          </a:p>
          <a:p>
            <a:pPr lvl="1"/>
            <a:r>
              <a:rPr lang="en-US" dirty="0">
                <a:latin typeface="Calibri"/>
                <a:ea typeface="Calibri"/>
                <a:cs typeface="Calibri"/>
              </a:rPr>
              <a:t>E.g., 1-second latency before starting Web download</a:t>
            </a:r>
          </a:p>
          <a:p>
            <a:pPr>
              <a:buClr>
                <a:schemeClr val="tx2"/>
              </a:buClr>
            </a:pPr>
            <a:r>
              <a:rPr lang="en-US" dirty="0">
                <a:solidFill>
                  <a:srgbClr val="0000FF"/>
                </a:solidFill>
                <a:latin typeface="Calibri"/>
                <a:cs typeface="Calibri"/>
              </a:rPr>
              <a:t>Caching</a:t>
            </a:r>
            <a:r>
              <a:rPr lang="en-US" dirty="0">
                <a:latin typeface="Calibri"/>
                <a:cs typeface="Calibri"/>
              </a:rPr>
              <a:t> can greatly reduce overhead</a:t>
            </a:r>
          </a:p>
          <a:p>
            <a:pPr lvl="1"/>
            <a:r>
              <a:rPr lang="en-US" dirty="0">
                <a:latin typeface="Calibri"/>
                <a:ea typeface="Calibri"/>
                <a:cs typeface="Calibri"/>
              </a:rPr>
              <a:t>The top-level servers very rarely change</a:t>
            </a:r>
          </a:p>
          <a:p>
            <a:pPr lvl="1"/>
            <a:r>
              <a:rPr lang="en-US" dirty="0">
                <a:latin typeface="Calibri"/>
                <a:ea typeface="Calibri"/>
                <a:cs typeface="Calibri"/>
              </a:rPr>
              <a:t>Popular sites (e.g., </a:t>
            </a:r>
            <a:r>
              <a:rPr lang="en-US" dirty="0" err="1">
                <a:latin typeface="Calibri"/>
                <a:ea typeface="Calibri"/>
                <a:cs typeface="Calibri"/>
              </a:rPr>
              <a:t>www.bbc.co.uk</a:t>
            </a:r>
            <a:r>
              <a:rPr lang="en-US" dirty="0">
                <a:latin typeface="Calibri"/>
                <a:ea typeface="Calibri"/>
                <a:cs typeface="Calibri"/>
              </a:rPr>
              <a:t>) visited often</a:t>
            </a:r>
          </a:p>
          <a:p>
            <a:pPr lvl="1"/>
            <a:r>
              <a:rPr lang="en-US" dirty="0">
                <a:latin typeface="Calibri"/>
                <a:ea typeface="Calibri"/>
                <a:cs typeface="Calibri"/>
              </a:rPr>
              <a:t>Local DNS server often has the information cached</a:t>
            </a:r>
          </a:p>
          <a:p>
            <a:r>
              <a:rPr lang="en-US" dirty="0">
                <a:latin typeface="Calibri"/>
                <a:cs typeface="Calibri"/>
              </a:rPr>
              <a:t>How DNS caching works</a:t>
            </a:r>
          </a:p>
          <a:p>
            <a:pPr lvl="1"/>
            <a:r>
              <a:rPr lang="en-US" dirty="0">
                <a:latin typeface="Calibri"/>
                <a:ea typeface="Calibri"/>
                <a:cs typeface="Calibri"/>
              </a:rPr>
              <a:t>DNS servers cache responses to queries</a:t>
            </a:r>
          </a:p>
          <a:p>
            <a:pPr lvl="1"/>
            <a:r>
              <a:rPr lang="en-US" dirty="0">
                <a:latin typeface="Calibri"/>
                <a:ea typeface="Calibri"/>
                <a:cs typeface="Calibri"/>
              </a:rPr>
              <a:t>Responses include a </a:t>
            </a:r>
            <a:r>
              <a:rPr lang="ja-JP" altLang="en-US" dirty="0">
                <a:latin typeface="Calibri"/>
                <a:ea typeface="Calibri"/>
                <a:cs typeface="Calibri"/>
              </a:rPr>
              <a:t>“</a:t>
            </a:r>
            <a:r>
              <a:rPr lang="en-US" dirty="0">
                <a:solidFill>
                  <a:srgbClr val="0000FF"/>
                </a:solidFill>
                <a:latin typeface="Calibri"/>
                <a:ea typeface="Calibri"/>
                <a:cs typeface="Calibri"/>
              </a:rPr>
              <a:t>time to live</a:t>
            </a:r>
            <a:r>
              <a:rPr lang="ja-JP" altLang="en-US" dirty="0">
                <a:latin typeface="Calibri"/>
                <a:ea typeface="Calibri"/>
                <a:cs typeface="Calibri"/>
              </a:rPr>
              <a:t>”</a:t>
            </a:r>
            <a:r>
              <a:rPr lang="en-US" dirty="0">
                <a:latin typeface="Calibri"/>
                <a:ea typeface="Calibri"/>
                <a:cs typeface="Calibri"/>
              </a:rPr>
              <a:t> (TTL) field</a:t>
            </a:r>
          </a:p>
          <a:p>
            <a:pPr lvl="1"/>
            <a:r>
              <a:rPr lang="en-US" dirty="0">
                <a:latin typeface="Calibri"/>
                <a:ea typeface="Calibri"/>
                <a:cs typeface="Calibri"/>
              </a:rPr>
              <a:t>Server deletes cached entry after TTL expires</a:t>
            </a:r>
          </a:p>
        </p:txBody>
      </p:sp>
    </p:spTree>
    <p:custDataLst>
      <p:tags r:id="rId1"/>
    </p:custDataLst>
    <p:extLst>
      <p:ext uri="{BB962C8B-B14F-4D97-AF65-F5344CB8AC3E}">
        <p14:creationId xmlns:p14="http://schemas.microsoft.com/office/powerpoint/2010/main" val="2845064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12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12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129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129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129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5129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51299">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5129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1299">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1299">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5129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129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D9201302-734C-AF42-97D6-093739300227}" type="slidenum">
              <a:rPr lang="en-US" sz="1400" b="0">
                <a:latin typeface="Times New Roman" charset="0"/>
                <a:cs typeface="Calibri"/>
              </a:rPr>
              <a:pPr eaLnBrk="1" hangingPunct="1"/>
              <a:t>15</a:t>
            </a:fld>
            <a:endParaRPr lang="en-US" sz="1400" b="0" dirty="0">
              <a:latin typeface="Times New Roman" charset="0"/>
              <a:cs typeface="Calibri"/>
            </a:endParaRPr>
          </a:p>
        </p:txBody>
      </p:sp>
      <p:sp>
        <p:nvSpPr>
          <p:cNvPr id="93187" name="Rectangle 2"/>
          <p:cNvSpPr>
            <a:spLocks noGrp="1" noChangeArrowheads="1"/>
          </p:cNvSpPr>
          <p:nvPr>
            <p:ph type="title"/>
          </p:nvPr>
        </p:nvSpPr>
        <p:spPr/>
        <p:txBody>
          <a:bodyPr/>
          <a:lstStyle/>
          <a:p>
            <a:r>
              <a:rPr lang="en-US" dirty="0">
                <a:latin typeface="Helvetica" charset="0"/>
                <a:ea typeface="ＭＳ Ｐゴシック" charset="0"/>
                <a:cs typeface="ＭＳ Ｐゴシック" charset="0"/>
              </a:rPr>
              <a:t>Negative Caching</a:t>
            </a:r>
          </a:p>
        </p:txBody>
      </p:sp>
      <p:sp>
        <p:nvSpPr>
          <p:cNvPr id="93188" name="Rectangle 3"/>
          <p:cNvSpPr>
            <a:spLocks noGrp="1" noChangeArrowheads="1"/>
          </p:cNvSpPr>
          <p:nvPr>
            <p:ph type="body" idx="1"/>
          </p:nvPr>
        </p:nvSpPr>
        <p:spPr/>
        <p:txBody>
          <a:bodyPr>
            <a:normAutofit fontScale="92500" lnSpcReduction="10000"/>
          </a:bodyPr>
          <a:lstStyle/>
          <a:p>
            <a:endParaRPr lang="en-US" dirty="0">
              <a:latin typeface="Calibri"/>
              <a:cs typeface="Calibri"/>
            </a:endParaRPr>
          </a:p>
          <a:p>
            <a:r>
              <a:rPr lang="en-US" dirty="0">
                <a:latin typeface="Calibri"/>
                <a:cs typeface="Calibri"/>
              </a:rPr>
              <a:t>Remember things that don</a:t>
            </a:r>
            <a:r>
              <a:rPr lang="ja-JP" altLang="en-US" dirty="0">
                <a:latin typeface="Calibri"/>
                <a:cs typeface="Calibri"/>
              </a:rPr>
              <a:t>’</a:t>
            </a:r>
            <a:r>
              <a:rPr lang="en-US" dirty="0">
                <a:latin typeface="Calibri"/>
                <a:cs typeface="Calibri"/>
              </a:rPr>
              <a:t>t work</a:t>
            </a:r>
          </a:p>
          <a:p>
            <a:pPr lvl="1"/>
            <a:r>
              <a:rPr lang="en-US" dirty="0">
                <a:latin typeface="Calibri"/>
                <a:ea typeface="Calibri"/>
                <a:cs typeface="Calibri"/>
              </a:rPr>
              <a:t>Misspellings like </a:t>
            </a:r>
            <a:r>
              <a:rPr lang="en-US" i="1" dirty="0" err="1">
                <a:latin typeface="Calibri"/>
                <a:ea typeface="Calibri"/>
                <a:cs typeface="Calibri"/>
              </a:rPr>
              <a:t>bbcc.co.uk</a:t>
            </a:r>
            <a:r>
              <a:rPr lang="en-US" i="1" dirty="0">
                <a:latin typeface="Calibri"/>
                <a:ea typeface="Calibri"/>
                <a:cs typeface="Calibri"/>
              </a:rPr>
              <a:t> </a:t>
            </a:r>
            <a:r>
              <a:rPr lang="en-US" dirty="0">
                <a:latin typeface="Calibri"/>
                <a:ea typeface="Calibri"/>
                <a:cs typeface="Calibri"/>
              </a:rPr>
              <a:t>and </a:t>
            </a:r>
            <a:r>
              <a:rPr lang="en-US" i="1" dirty="0" err="1">
                <a:latin typeface="Calibri"/>
                <a:ea typeface="Calibri"/>
                <a:cs typeface="Calibri"/>
              </a:rPr>
              <a:t>www.bbc.com.uk</a:t>
            </a:r>
            <a:endParaRPr lang="en-US" dirty="0">
              <a:latin typeface="Calibri"/>
              <a:ea typeface="Calibri"/>
              <a:cs typeface="Calibri"/>
            </a:endParaRPr>
          </a:p>
          <a:p>
            <a:pPr lvl="1"/>
            <a:r>
              <a:rPr lang="en-US" dirty="0">
                <a:latin typeface="Calibri"/>
                <a:ea typeface="Calibri"/>
                <a:cs typeface="Calibri"/>
              </a:rPr>
              <a:t>These can take a long time to fail the first time</a:t>
            </a:r>
          </a:p>
          <a:p>
            <a:pPr lvl="1"/>
            <a:r>
              <a:rPr lang="en-US" dirty="0">
                <a:latin typeface="Calibri"/>
                <a:ea typeface="Calibri"/>
                <a:cs typeface="Calibri"/>
              </a:rPr>
              <a:t>Good to remember that they don</a:t>
            </a:r>
            <a:r>
              <a:rPr lang="ja-JP" altLang="en-US" dirty="0">
                <a:latin typeface="Calibri"/>
                <a:ea typeface="Calibri"/>
                <a:cs typeface="Calibri"/>
              </a:rPr>
              <a:t>’</a:t>
            </a:r>
            <a:r>
              <a:rPr lang="en-US" dirty="0">
                <a:latin typeface="Calibri"/>
                <a:ea typeface="Calibri"/>
                <a:cs typeface="Calibri"/>
              </a:rPr>
              <a:t>t work</a:t>
            </a:r>
          </a:p>
          <a:p>
            <a:pPr lvl="1"/>
            <a:r>
              <a:rPr lang="en-US" dirty="0">
                <a:latin typeface="Calibri"/>
                <a:ea typeface="Calibri"/>
                <a:cs typeface="Calibri"/>
              </a:rPr>
              <a:t>… so the failure takes less time the next time around</a:t>
            </a:r>
          </a:p>
          <a:p>
            <a:endParaRPr lang="en-US" dirty="0">
              <a:latin typeface="Calibri"/>
              <a:cs typeface="Calibri"/>
            </a:endParaRPr>
          </a:p>
          <a:p>
            <a:r>
              <a:rPr lang="en-US" dirty="0">
                <a:latin typeface="Calibri"/>
                <a:cs typeface="Calibri"/>
              </a:rPr>
              <a:t>But: negative caching is </a:t>
            </a:r>
            <a:r>
              <a:rPr lang="en-US" dirty="0">
                <a:solidFill>
                  <a:srgbClr val="0000FF"/>
                </a:solidFill>
                <a:latin typeface="Calibri"/>
                <a:cs typeface="Calibri"/>
              </a:rPr>
              <a:t>optional</a:t>
            </a:r>
            <a:endParaRPr lang="en-US" dirty="0">
              <a:latin typeface="Calibri"/>
              <a:cs typeface="Calibri"/>
            </a:endParaRPr>
          </a:p>
          <a:p>
            <a:pPr lvl="1"/>
            <a:r>
              <a:rPr lang="en-US" dirty="0">
                <a:latin typeface="Calibri"/>
                <a:ea typeface="Calibri"/>
                <a:cs typeface="Calibri"/>
              </a:rPr>
              <a:t>And not widely implemented</a:t>
            </a:r>
          </a:p>
        </p:txBody>
      </p:sp>
    </p:spTree>
    <p:extLst>
      <p:ext uri="{BB962C8B-B14F-4D97-AF65-F5344CB8AC3E}">
        <p14:creationId xmlns:p14="http://schemas.microsoft.com/office/powerpoint/2010/main" val="4182367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D6F45E13-C6C4-0442-A472-03E9C4400971}" type="slidenum">
              <a:rPr lang="en-US" sz="1400" b="0">
                <a:latin typeface="Times New Roman" charset="0"/>
                <a:cs typeface="Calibri"/>
              </a:rPr>
              <a:pPr eaLnBrk="1" hangingPunct="1"/>
              <a:t>16</a:t>
            </a:fld>
            <a:endParaRPr lang="en-US" sz="1400" b="0" dirty="0">
              <a:latin typeface="Times New Roman" charset="0"/>
              <a:cs typeface="Calibri"/>
            </a:endParaRPr>
          </a:p>
        </p:txBody>
      </p:sp>
      <p:sp>
        <p:nvSpPr>
          <p:cNvPr id="99331" name="Rectangle 2"/>
          <p:cNvSpPr>
            <a:spLocks noGrp="1" noChangeArrowheads="1"/>
          </p:cNvSpPr>
          <p:nvPr>
            <p:ph type="title"/>
          </p:nvPr>
        </p:nvSpPr>
        <p:spPr/>
        <p:txBody>
          <a:bodyPr/>
          <a:lstStyle/>
          <a:p>
            <a:r>
              <a:rPr lang="en-US">
                <a:latin typeface="Helvetica" charset="0"/>
                <a:ea typeface="ＭＳ Ｐゴシック" charset="0"/>
                <a:cs typeface="ＭＳ Ｐゴシック" charset="0"/>
              </a:rPr>
              <a:t>Reliability</a:t>
            </a:r>
          </a:p>
        </p:txBody>
      </p:sp>
      <p:sp>
        <p:nvSpPr>
          <p:cNvPr id="969731" name="Rectangle 3"/>
          <p:cNvSpPr>
            <a:spLocks noGrp="1" noChangeArrowheads="1"/>
          </p:cNvSpPr>
          <p:nvPr>
            <p:ph type="body" idx="1"/>
          </p:nvPr>
        </p:nvSpPr>
        <p:spPr/>
        <p:txBody>
          <a:bodyPr>
            <a:normAutofit fontScale="92500" lnSpcReduction="20000"/>
          </a:bodyPr>
          <a:lstStyle/>
          <a:p>
            <a:r>
              <a:rPr lang="en-US" dirty="0">
                <a:latin typeface="Calibri"/>
                <a:cs typeface="Calibri"/>
              </a:rPr>
              <a:t>DNS servers are </a:t>
            </a:r>
            <a:r>
              <a:rPr lang="en-US" dirty="0">
                <a:solidFill>
                  <a:srgbClr val="0000FF"/>
                </a:solidFill>
                <a:latin typeface="Calibri"/>
                <a:cs typeface="Calibri"/>
              </a:rPr>
              <a:t>replicated </a:t>
            </a:r>
            <a:r>
              <a:rPr lang="en-US" dirty="0">
                <a:latin typeface="Calibri"/>
                <a:cs typeface="Calibri"/>
              </a:rPr>
              <a:t>(primary/secondary)</a:t>
            </a:r>
          </a:p>
          <a:p>
            <a:pPr lvl="1"/>
            <a:r>
              <a:rPr lang="en-US" dirty="0">
                <a:latin typeface="Calibri"/>
                <a:ea typeface="Calibri"/>
                <a:cs typeface="Calibri"/>
              </a:rPr>
              <a:t>Name service available if </a:t>
            </a:r>
            <a:r>
              <a:rPr lang="en-US" dirty="0">
                <a:latin typeface="Calibri"/>
                <a:ea typeface="Calibri"/>
                <a:cs typeface="Calibri"/>
                <a:sym typeface="Math B" charset="0"/>
              </a:rPr>
              <a:t>at least one</a:t>
            </a:r>
            <a:r>
              <a:rPr lang="en-US" dirty="0">
                <a:latin typeface="Calibri"/>
                <a:ea typeface="Calibri"/>
                <a:cs typeface="Calibri"/>
              </a:rPr>
              <a:t> replica is up</a:t>
            </a:r>
          </a:p>
          <a:p>
            <a:pPr lvl="1"/>
            <a:r>
              <a:rPr lang="en-US" dirty="0">
                <a:latin typeface="Calibri"/>
                <a:ea typeface="Calibri"/>
                <a:cs typeface="Calibri"/>
              </a:rPr>
              <a:t>Queries can be load-balanced between replicas</a:t>
            </a:r>
          </a:p>
          <a:p>
            <a:r>
              <a:rPr lang="en-US" dirty="0">
                <a:latin typeface="Calibri"/>
                <a:cs typeface="Calibri"/>
              </a:rPr>
              <a:t>Usually, UDP used for queries</a:t>
            </a:r>
          </a:p>
          <a:p>
            <a:pPr lvl="1"/>
            <a:r>
              <a:rPr lang="en-US" dirty="0">
                <a:latin typeface="Calibri"/>
                <a:ea typeface="Calibri"/>
                <a:cs typeface="Calibri"/>
              </a:rPr>
              <a:t>Need reliability: </a:t>
            </a:r>
            <a:r>
              <a:rPr lang="en-US" dirty="0">
                <a:latin typeface="Calibri"/>
                <a:ea typeface="Calibri"/>
                <a:cs typeface="Calibri"/>
                <a:sym typeface="Wingdings" charset="0"/>
              </a:rPr>
              <a:t>must implement this on top of UDP</a:t>
            </a:r>
          </a:p>
          <a:p>
            <a:pPr lvl="1"/>
            <a:r>
              <a:rPr lang="en-US" dirty="0">
                <a:latin typeface="Calibri"/>
                <a:ea typeface="Calibri"/>
                <a:cs typeface="Calibri"/>
                <a:sym typeface="Wingdings" charset="0"/>
              </a:rPr>
              <a:t>Spec supports TCP too, but not always implemented</a:t>
            </a:r>
            <a:endParaRPr lang="en-US" dirty="0">
              <a:latin typeface="Calibri"/>
              <a:ea typeface="Calibri"/>
              <a:cs typeface="Calibri"/>
            </a:endParaRPr>
          </a:p>
          <a:p>
            <a:r>
              <a:rPr lang="en-US" dirty="0">
                <a:latin typeface="Calibri"/>
                <a:cs typeface="Calibri"/>
              </a:rPr>
              <a:t>Try alternate servers on timeout</a:t>
            </a:r>
          </a:p>
          <a:p>
            <a:pPr lvl="1">
              <a:buClr>
                <a:schemeClr val="tx2"/>
              </a:buClr>
            </a:pPr>
            <a:r>
              <a:rPr lang="en-US" dirty="0">
                <a:solidFill>
                  <a:srgbClr val="0000FF"/>
                </a:solidFill>
                <a:latin typeface="Calibri"/>
                <a:ea typeface="Calibri"/>
                <a:cs typeface="Calibri"/>
              </a:rPr>
              <a:t>Exponential </a:t>
            </a:r>
            <a:r>
              <a:rPr lang="en-US" dirty="0" err="1">
                <a:solidFill>
                  <a:srgbClr val="0000FF"/>
                </a:solidFill>
                <a:latin typeface="Calibri"/>
                <a:ea typeface="Calibri"/>
                <a:cs typeface="Calibri"/>
              </a:rPr>
              <a:t>backoff</a:t>
            </a:r>
            <a:r>
              <a:rPr lang="en-US" dirty="0">
                <a:latin typeface="Calibri"/>
                <a:ea typeface="Calibri"/>
                <a:cs typeface="Calibri"/>
              </a:rPr>
              <a:t> when retrying same server</a:t>
            </a:r>
          </a:p>
          <a:p>
            <a:r>
              <a:rPr lang="en-US" dirty="0">
                <a:latin typeface="Calibri"/>
                <a:cs typeface="Calibri"/>
              </a:rPr>
              <a:t>Same identifier for all queries</a:t>
            </a:r>
          </a:p>
          <a:p>
            <a:pPr lvl="1"/>
            <a:r>
              <a:rPr lang="en-US" dirty="0">
                <a:latin typeface="Calibri"/>
                <a:ea typeface="Calibri"/>
                <a:cs typeface="Calibri"/>
              </a:rPr>
              <a:t>Don</a:t>
            </a:r>
            <a:r>
              <a:rPr lang="ja-JP" altLang="en-US" dirty="0">
                <a:latin typeface="Calibri"/>
                <a:ea typeface="Calibri"/>
                <a:cs typeface="Calibri"/>
              </a:rPr>
              <a:t>’</a:t>
            </a:r>
            <a:r>
              <a:rPr lang="en-US" dirty="0">
                <a:latin typeface="Calibri"/>
                <a:ea typeface="Calibri"/>
                <a:cs typeface="Calibri"/>
              </a:rPr>
              <a:t>t care which server responds</a:t>
            </a:r>
          </a:p>
        </p:txBody>
      </p:sp>
    </p:spTree>
    <p:custDataLst>
      <p:tags r:id="rId1"/>
    </p:custDataLst>
    <p:extLst>
      <p:ext uri="{BB962C8B-B14F-4D97-AF65-F5344CB8AC3E}">
        <p14:creationId xmlns:p14="http://schemas.microsoft.com/office/powerpoint/2010/main" val="329437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97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697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697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973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6973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69731">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6973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69731">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6973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697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973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7C09EC-1D55-A54D-8C5D-4ED0EB949A68}"/>
              </a:ext>
            </a:extLst>
          </p:cNvPr>
          <p:cNvSpPr>
            <a:spLocks noGrp="1"/>
          </p:cNvSpPr>
          <p:nvPr>
            <p:ph type="sldNum" sz="quarter" idx="12"/>
          </p:nvPr>
        </p:nvSpPr>
        <p:spPr/>
        <p:txBody>
          <a:bodyPr/>
          <a:lstStyle/>
          <a:p>
            <a:fld id="{17258DB0-5299-B449-B005-2F11F39528E5}" type="slidenum">
              <a:rPr lang="en-US" smtClean="0"/>
              <a:t>17</a:t>
            </a:fld>
            <a:endParaRPr lang="en-US"/>
          </a:p>
        </p:txBody>
      </p:sp>
      <p:sp>
        <p:nvSpPr>
          <p:cNvPr id="5" name="TextBox 4">
            <a:extLst>
              <a:ext uri="{FF2B5EF4-FFF2-40B4-BE49-F238E27FC236}">
                <a16:creationId xmlns:a16="http://schemas.microsoft.com/office/drawing/2014/main" id="{9C7D8ADF-AB22-AD40-9E08-7DA1EC213358}"/>
              </a:ext>
            </a:extLst>
          </p:cNvPr>
          <p:cNvSpPr txBox="1"/>
          <p:nvPr/>
        </p:nvSpPr>
        <p:spPr>
          <a:xfrm>
            <a:off x="865092" y="932330"/>
            <a:ext cx="7413815" cy="261610"/>
          </a:xfrm>
          <a:prstGeom prst="rect">
            <a:avLst/>
          </a:prstGeom>
          <a:noFill/>
        </p:spPr>
        <p:txBody>
          <a:bodyPr wrap="square" rtlCol="0">
            <a:spAutoFit/>
          </a:bodyPr>
          <a:lstStyle/>
          <a:p>
            <a:r>
              <a:rPr lang="en-US" sz="1100" dirty="0"/>
              <a:t>From </a:t>
            </a:r>
            <a:r>
              <a:rPr lang="en-GB" sz="1100" dirty="0">
                <a:hlinkClick r:id="rId2"/>
              </a:rPr>
              <a:t>https://www.caida.org/publications/presentations/2008/wide_castro_root_servers/wide_castro_root_servers.pdf</a:t>
            </a:r>
            <a:endParaRPr lang="en-US" sz="1100" dirty="0"/>
          </a:p>
        </p:txBody>
      </p:sp>
      <p:pic>
        <p:nvPicPr>
          <p:cNvPr id="7" name="Picture 6">
            <a:extLst>
              <a:ext uri="{FF2B5EF4-FFF2-40B4-BE49-F238E27FC236}">
                <a16:creationId xmlns:a16="http://schemas.microsoft.com/office/drawing/2014/main" id="{3EBD0330-FFDF-C347-83EB-803FC69ADB4E}"/>
              </a:ext>
            </a:extLst>
          </p:cNvPr>
          <p:cNvPicPr>
            <a:picLocks noChangeAspect="1"/>
          </p:cNvPicPr>
          <p:nvPr/>
        </p:nvPicPr>
        <p:blipFill>
          <a:blip r:embed="rId3"/>
          <a:stretch>
            <a:fillRect/>
          </a:stretch>
        </p:blipFill>
        <p:spPr>
          <a:xfrm rot="5400000">
            <a:off x="1151406" y="-1176244"/>
            <a:ext cx="6882839" cy="9185648"/>
          </a:xfrm>
          <a:prstGeom prst="rect">
            <a:avLst/>
          </a:prstGeom>
        </p:spPr>
      </p:pic>
    </p:spTree>
    <p:extLst>
      <p:ext uri="{BB962C8B-B14F-4D97-AF65-F5344CB8AC3E}">
        <p14:creationId xmlns:p14="http://schemas.microsoft.com/office/powerpoint/2010/main" val="1837099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311EBE7-2C2A-424B-B59C-3BC708FAD3F7}"/>
              </a:ext>
            </a:extLst>
          </p:cNvPr>
          <p:cNvPicPr>
            <a:picLocks noGrp="1" noChangeAspect="1"/>
          </p:cNvPicPr>
          <p:nvPr>
            <p:ph idx="1"/>
          </p:nvPr>
        </p:nvPicPr>
        <p:blipFill>
          <a:blip r:embed="rId3"/>
          <a:stretch>
            <a:fillRect/>
          </a:stretch>
        </p:blipFill>
        <p:spPr>
          <a:xfrm rot="5400000">
            <a:off x="1175018" y="-709628"/>
            <a:ext cx="6366135" cy="8496070"/>
          </a:xfrm>
        </p:spPr>
      </p:pic>
      <p:sp>
        <p:nvSpPr>
          <p:cNvPr id="4" name="Slide Number Placeholder 3">
            <a:extLst>
              <a:ext uri="{FF2B5EF4-FFF2-40B4-BE49-F238E27FC236}">
                <a16:creationId xmlns:a16="http://schemas.microsoft.com/office/drawing/2014/main" id="{D881070E-2A6B-C741-905D-A507731B5D04}"/>
              </a:ext>
            </a:extLst>
          </p:cNvPr>
          <p:cNvSpPr>
            <a:spLocks noGrp="1"/>
          </p:cNvSpPr>
          <p:nvPr>
            <p:ph type="sldNum" sz="quarter" idx="12"/>
          </p:nvPr>
        </p:nvSpPr>
        <p:spPr/>
        <p:txBody>
          <a:bodyPr/>
          <a:lstStyle/>
          <a:p>
            <a:fld id="{17258DB0-5299-B449-B005-2F11F39528E5}" type="slidenum">
              <a:rPr lang="en-US" smtClean="0"/>
              <a:t>18</a:t>
            </a:fld>
            <a:endParaRPr lang="en-US"/>
          </a:p>
        </p:txBody>
      </p:sp>
      <p:sp>
        <p:nvSpPr>
          <p:cNvPr id="7" name="TextBox 6">
            <a:extLst>
              <a:ext uri="{FF2B5EF4-FFF2-40B4-BE49-F238E27FC236}">
                <a16:creationId xmlns:a16="http://schemas.microsoft.com/office/drawing/2014/main" id="{85F22F3A-17BF-EC4E-85FB-5DDFD5563C27}"/>
              </a:ext>
            </a:extLst>
          </p:cNvPr>
          <p:cNvSpPr txBox="1"/>
          <p:nvPr/>
        </p:nvSpPr>
        <p:spPr>
          <a:xfrm>
            <a:off x="537879" y="1165411"/>
            <a:ext cx="7413815" cy="261610"/>
          </a:xfrm>
          <a:prstGeom prst="rect">
            <a:avLst/>
          </a:prstGeom>
          <a:noFill/>
        </p:spPr>
        <p:txBody>
          <a:bodyPr wrap="square" rtlCol="0">
            <a:spAutoFit/>
          </a:bodyPr>
          <a:lstStyle/>
          <a:p>
            <a:r>
              <a:rPr lang="en-US" sz="1100" dirty="0"/>
              <a:t>From </a:t>
            </a:r>
            <a:r>
              <a:rPr lang="en-GB" sz="1100" dirty="0">
                <a:hlinkClick r:id="rId4"/>
              </a:rPr>
              <a:t>https://www.caida.org/publications/presentations/2008/wide_castro_root_servers/wide_castro_root_servers.pdf</a:t>
            </a:r>
            <a:endParaRPr lang="en-US" sz="1100" dirty="0"/>
          </a:p>
        </p:txBody>
      </p:sp>
      <p:sp>
        <p:nvSpPr>
          <p:cNvPr id="8" name="TextBox 7">
            <a:extLst>
              <a:ext uri="{FF2B5EF4-FFF2-40B4-BE49-F238E27FC236}">
                <a16:creationId xmlns:a16="http://schemas.microsoft.com/office/drawing/2014/main" id="{CEFE2DD3-D600-1D4E-905B-C66E5465F584}"/>
              </a:ext>
            </a:extLst>
          </p:cNvPr>
          <p:cNvSpPr txBox="1"/>
          <p:nvPr/>
        </p:nvSpPr>
        <p:spPr>
          <a:xfrm>
            <a:off x="340659" y="5943600"/>
            <a:ext cx="3872753" cy="923330"/>
          </a:xfrm>
          <a:prstGeom prst="rect">
            <a:avLst/>
          </a:prstGeom>
          <a:noFill/>
        </p:spPr>
        <p:txBody>
          <a:bodyPr wrap="square" rtlCol="0">
            <a:spAutoFit/>
          </a:bodyPr>
          <a:lstStyle/>
          <a:p>
            <a:r>
              <a:rPr lang="en-US" dirty="0">
                <a:solidFill>
                  <a:schemeClr val="accent3">
                    <a:lumMod val="75000"/>
                  </a:schemeClr>
                </a:solidFill>
              </a:rPr>
              <a:t>awm22: at least WORKGROUP is no longer here!</a:t>
            </a:r>
          </a:p>
          <a:p>
            <a:r>
              <a:rPr lang="en-US" dirty="0">
                <a:solidFill>
                  <a:schemeClr val="accent3">
                    <a:lumMod val="75000"/>
                  </a:schemeClr>
                </a:solidFill>
              </a:rPr>
              <a:t>It was the top in valid TLD for years…</a:t>
            </a:r>
          </a:p>
        </p:txBody>
      </p:sp>
    </p:spTree>
    <p:extLst>
      <p:ext uri="{BB962C8B-B14F-4D97-AF65-F5344CB8AC3E}">
        <p14:creationId xmlns:p14="http://schemas.microsoft.com/office/powerpoint/2010/main" val="1120287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5" name="Group 3">
            <a:extLst>
              <a:ext uri="{FF2B5EF4-FFF2-40B4-BE49-F238E27FC236}">
                <a16:creationId xmlns:a16="http://schemas.microsoft.com/office/drawing/2014/main" id="{12CC956B-7F52-CB4B-9ECA-92B541E6A025}"/>
              </a:ext>
            </a:extLst>
          </p:cNvPr>
          <p:cNvGrpSpPr>
            <a:grpSpLocks/>
          </p:cNvGrpSpPr>
          <p:nvPr/>
        </p:nvGrpSpPr>
        <p:grpSpPr bwMode="auto">
          <a:xfrm>
            <a:off x="4800600" y="5880100"/>
            <a:ext cx="1647825" cy="563563"/>
            <a:chOff x="0" y="0"/>
            <a:chExt cx="1038" cy="354"/>
          </a:xfrm>
        </p:grpSpPr>
        <p:pic>
          <p:nvPicPr>
            <p:cNvPr id="8193" name="Picture 1">
              <a:extLst>
                <a:ext uri="{FF2B5EF4-FFF2-40B4-BE49-F238E27FC236}">
                  <a16:creationId xmlns:a16="http://schemas.microsoft.com/office/drawing/2014/main" id="{50B0C0E9-62E5-384E-8BE5-16909B0DC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0"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194" name="Rectangle 2">
              <a:extLst>
                <a:ext uri="{FF2B5EF4-FFF2-40B4-BE49-F238E27FC236}">
                  <a16:creationId xmlns:a16="http://schemas.microsoft.com/office/drawing/2014/main" id="{2485A296-8743-D24D-A4AD-7F051D7DC4BF}"/>
                </a:ext>
              </a:extLst>
            </p:cNvPr>
            <p:cNvSpPr>
              <a:spLocks/>
            </p:cNvSpPr>
            <p:nvPr/>
          </p:nvSpPr>
          <p:spPr bwMode="auto">
            <a:xfrm>
              <a:off x="457" y="34"/>
              <a:ext cx="5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defRPr sz="1200">
                  <a:solidFill>
                    <a:schemeClr val="tx1"/>
                  </a:solidFill>
                  <a:latin typeface="Times New Roman" panose="02020603050405020304" pitchFamily="18" charset="0"/>
                </a:defRPr>
              </a:lvl1pPr>
              <a:lvl2pPr>
                <a:defRPr sz="1200">
                  <a:solidFill>
                    <a:schemeClr val="tx1"/>
                  </a:solidFill>
                  <a:latin typeface="Times New Roman" panose="02020603050405020304" pitchFamily="18" charset="0"/>
                </a:defRPr>
              </a:lvl2pPr>
              <a:lvl3pPr>
                <a:defRPr sz="1200">
                  <a:solidFill>
                    <a:schemeClr val="tx1"/>
                  </a:solidFill>
                  <a:latin typeface="Times New Roman" panose="02020603050405020304" pitchFamily="18" charset="0"/>
                </a:defRPr>
              </a:lvl3pPr>
              <a:lvl4pPr>
                <a:defRPr sz="1200">
                  <a:solidFill>
                    <a:schemeClr val="tx1"/>
                  </a:solidFill>
                  <a:latin typeface="Times New Roman" panose="02020603050405020304" pitchFamily="18" charset="0"/>
                </a:defRPr>
              </a:lvl4pPr>
              <a:lvl5pPr>
                <a:defRPr sz="1200">
                  <a:solidFill>
                    <a:schemeClr val="tx1"/>
                  </a:solidFill>
                  <a:latin typeface="Times New Roman" panose="02020603050405020304" pitchFamily="18" charset="0"/>
                </a:defRPr>
              </a:lvl5pPr>
              <a:lvl6pPr fontAlgn="base">
                <a:spcBef>
                  <a:spcPct val="0"/>
                </a:spcBef>
                <a:spcAft>
                  <a:spcPct val="0"/>
                </a:spcAft>
                <a:defRPr sz="1200">
                  <a:solidFill>
                    <a:schemeClr val="tx1"/>
                  </a:solidFill>
                  <a:latin typeface="Times New Roman" panose="02020603050405020304" pitchFamily="18" charset="0"/>
                </a:defRPr>
              </a:lvl6pPr>
              <a:lvl7pPr fontAlgn="base">
                <a:spcBef>
                  <a:spcPct val="0"/>
                </a:spcBef>
                <a:spcAft>
                  <a:spcPct val="0"/>
                </a:spcAft>
                <a:defRPr sz="1200">
                  <a:solidFill>
                    <a:schemeClr val="tx1"/>
                  </a:solidFill>
                  <a:latin typeface="Times New Roman" panose="02020603050405020304" pitchFamily="18" charset="0"/>
                </a:defRPr>
              </a:lvl7pPr>
              <a:lvl8pPr fontAlgn="base">
                <a:spcBef>
                  <a:spcPct val="0"/>
                </a:spcBef>
                <a:spcAft>
                  <a:spcPct val="0"/>
                </a:spcAft>
                <a:defRPr sz="1200">
                  <a:solidFill>
                    <a:schemeClr val="tx1"/>
                  </a:solidFill>
                  <a:latin typeface="Times New Roman" panose="02020603050405020304" pitchFamily="18" charset="0"/>
                </a:defRPr>
              </a:lvl8pPr>
              <a:lvl9pPr fontAlgn="base">
                <a:spcBef>
                  <a:spcPct val="0"/>
                </a:spcBef>
                <a:spcAft>
                  <a:spcPct val="0"/>
                </a:spcAft>
                <a:defRPr sz="1200">
                  <a:solidFill>
                    <a:schemeClr val="tx1"/>
                  </a:solidFill>
                  <a:latin typeface="Times New Roman" panose="02020603050405020304" pitchFamily="18" charset="0"/>
                </a:defRPr>
              </a:lvl9pPr>
            </a:lstStyle>
            <a:p>
              <a:pPr algn="ctr"/>
              <a:r>
                <a:rPr lang="en-US" altLang="en-US" b="1">
                  <a:latin typeface="Gill Sans" panose="020B0502020104020203" pitchFamily="34" charset="-79"/>
                  <a:cs typeface="Gill Sans" panose="020B0502020104020203" pitchFamily="34" charset="-79"/>
                  <a:sym typeface="Gill Sans" panose="020B0502020104020203" pitchFamily="34" charset="-79"/>
                </a:rPr>
                <a:t>Secondary</a:t>
              </a:r>
            </a:p>
            <a:p>
              <a:pPr algn="ctr"/>
              <a:r>
                <a:rPr lang="en-US" altLang="en-US" b="1">
                  <a:latin typeface="Gill Sans" panose="020B0502020104020203" pitchFamily="34" charset="-79"/>
                  <a:cs typeface="Gill Sans" panose="020B0502020104020203" pitchFamily="34" charset="-79"/>
                  <a:sym typeface="Gill Sans" panose="020B0502020104020203" pitchFamily="34" charset="-79"/>
                </a:rPr>
                <a:t>DNS</a:t>
              </a:r>
            </a:p>
          </p:txBody>
        </p:sp>
      </p:grpSp>
      <p:grpSp>
        <p:nvGrpSpPr>
          <p:cNvPr id="8198" name="Group 6">
            <a:extLst>
              <a:ext uri="{FF2B5EF4-FFF2-40B4-BE49-F238E27FC236}">
                <a16:creationId xmlns:a16="http://schemas.microsoft.com/office/drawing/2014/main" id="{B56C923F-AFEF-FF4F-AAEB-62678B1BF2D4}"/>
              </a:ext>
            </a:extLst>
          </p:cNvPr>
          <p:cNvGrpSpPr>
            <a:grpSpLocks/>
          </p:cNvGrpSpPr>
          <p:nvPr/>
        </p:nvGrpSpPr>
        <p:grpSpPr bwMode="auto">
          <a:xfrm>
            <a:off x="3251200" y="3881438"/>
            <a:ext cx="1243013" cy="1328737"/>
            <a:chOff x="0" y="0"/>
            <a:chExt cx="783" cy="837"/>
          </a:xfrm>
        </p:grpSpPr>
        <p:pic>
          <p:nvPicPr>
            <p:cNvPr id="8196" name="Picture 4">
              <a:extLst>
                <a:ext uri="{FF2B5EF4-FFF2-40B4-BE49-F238E27FC236}">
                  <a16:creationId xmlns:a16="http://schemas.microsoft.com/office/drawing/2014/main" id="{AFDE488E-5BB3-1C4A-A11A-AFB1F6272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4"/>
              <a:ext cx="783"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197" name="Rectangle 5">
              <a:extLst>
                <a:ext uri="{FF2B5EF4-FFF2-40B4-BE49-F238E27FC236}">
                  <a16:creationId xmlns:a16="http://schemas.microsoft.com/office/drawing/2014/main" id="{B743E200-F354-4E4E-9D87-24F568A67B4C}"/>
                </a:ext>
              </a:extLst>
            </p:cNvPr>
            <p:cNvSpPr>
              <a:spLocks/>
            </p:cNvSpPr>
            <p:nvPr/>
          </p:nvSpPr>
          <p:spPr bwMode="auto">
            <a:xfrm>
              <a:off x="284" y="0"/>
              <a:ext cx="4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defRPr sz="1200">
                  <a:solidFill>
                    <a:schemeClr val="tx1"/>
                  </a:solidFill>
                  <a:latin typeface="Times New Roman" panose="02020603050405020304" pitchFamily="18" charset="0"/>
                </a:defRPr>
              </a:lvl1pPr>
              <a:lvl2pPr>
                <a:defRPr sz="1200">
                  <a:solidFill>
                    <a:schemeClr val="tx1"/>
                  </a:solidFill>
                  <a:latin typeface="Times New Roman" panose="02020603050405020304" pitchFamily="18" charset="0"/>
                </a:defRPr>
              </a:lvl2pPr>
              <a:lvl3pPr>
                <a:defRPr sz="1200">
                  <a:solidFill>
                    <a:schemeClr val="tx1"/>
                  </a:solidFill>
                  <a:latin typeface="Times New Roman" panose="02020603050405020304" pitchFamily="18" charset="0"/>
                </a:defRPr>
              </a:lvl3pPr>
              <a:lvl4pPr>
                <a:defRPr sz="1200">
                  <a:solidFill>
                    <a:schemeClr val="tx1"/>
                  </a:solidFill>
                  <a:latin typeface="Times New Roman" panose="02020603050405020304" pitchFamily="18" charset="0"/>
                </a:defRPr>
              </a:lvl4pPr>
              <a:lvl5pPr>
                <a:defRPr sz="1200">
                  <a:solidFill>
                    <a:schemeClr val="tx1"/>
                  </a:solidFill>
                  <a:latin typeface="Times New Roman" panose="02020603050405020304" pitchFamily="18" charset="0"/>
                </a:defRPr>
              </a:lvl5pPr>
              <a:lvl6pPr fontAlgn="base">
                <a:spcBef>
                  <a:spcPct val="0"/>
                </a:spcBef>
                <a:spcAft>
                  <a:spcPct val="0"/>
                </a:spcAft>
                <a:defRPr sz="1200">
                  <a:solidFill>
                    <a:schemeClr val="tx1"/>
                  </a:solidFill>
                  <a:latin typeface="Times New Roman" panose="02020603050405020304" pitchFamily="18" charset="0"/>
                </a:defRPr>
              </a:lvl6pPr>
              <a:lvl7pPr fontAlgn="base">
                <a:spcBef>
                  <a:spcPct val="0"/>
                </a:spcBef>
                <a:spcAft>
                  <a:spcPct val="0"/>
                </a:spcAft>
                <a:defRPr sz="1200">
                  <a:solidFill>
                    <a:schemeClr val="tx1"/>
                  </a:solidFill>
                  <a:latin typeface="Times New Roman" panose="02020603050405020304" pitchFamily="18" charset="0"/>
                </a:defRPr>
              </a:lvl7pPr>
              <a:lvl8pPr fontAlgn="base">
                <a:spcBef>
                  <a:spcPct val="0"/>
                </a:spcBef>
                <a:spcAft>
                  <a:spcPct val="0"/>
                </a:spcAft>
                <a:defRPr sz="1200">
                  <a:solidFill>
                    <a:schemeClr val="tx1"/>
                  </a:solidFill>
                  <a:latin typeface="Times New Roman" panose="02020603050405020304" pitchFamily="18" charset="0"/>
                </a:defRPr>
              </a:lvl8pPr>
              <a:lvl9pPr fontAlgn="base">
                <a:spcBef>
                  <a:spcPct val="0"/>
                </a:spcBef>
                <a:spcAft>
                  <a:spcPct val="0"/>
                </a:spcAft>
                <a:defRPr sz="1200">
                  <a:solidFill>
                    <a:schemeClr val="tx1"/>
                  </a:solidFill>
                  <a:latin typeface="Times New Roman" panose="02020603050405020304" pitchFamily="18" charset="0"/>
                </a:defRPr>
              </a:lvl9pPr>
            </a:lstStyle>
            <a:p>
              <a:pPr algn="ctr"/>
              <a:r>
                <a:rPr lang="en-US" altLang="en-US" b="1">
                  <a:latin typeface="Gill Sans" panose="020B0502020104020203" pitchFamily="34" charset="-79"/>
                  <a:cs typeface="Gill Sans" panose="020B0502020104020203" pitchFamily="34" charset="-79"/>
                  <a:sym typeface="Gill Sans" panose="020B0502020104020203" pitchFamily="34" charset="-79"/>
                </a:rPr>
                <a:t>primary</a:t>
              </a:r>
            </a:p>
            <a:p>
              <a:pPr algn="ctr"/>
              <a:r>
                <a:rPr lang="en-US" altLang="en-US" b="1">
                  <a:latin typeface="Gill Sans" panose="020B0502020104020203" pitchFamily="34" charset="-79"/>
                  <a:cs typeface="Gill Sans" panose="020B0502020104020203" pitchFamily="34" charset="-79"/>
                  <a:sym typeface="Gill Sans" panose="020B0502020104020203" pitchFamily="34" charset="-79"/>
                </a:rPr>
                <a:t>DNS</a:t>
              </a:r>
            </a:p>
          </p:txBody>
        </p:sp>
      </p:grpSp>
      <p:grpSp>
        <p:nvGrpSpPr>
          <p:cNvPr id="8201" name="Group 9">
            <a:extLst>
              <a:ext uri="{FF2B5EF4-FFF2-40B4-BE49-F238E27FC236}">
                <a16:creationId xmlns:a16="http://schemas.microsoft.com/office/drawing/2014/main" id="{9DA262B8-6012-A64F-B4E3-6FDBAF28D95E}"/>
              </a:ext>
            </a:extLst>
          </p:cNvPr>
          <p:cNvGrpSpPr>
            <a:grpSpLocks/>
          </p:cNvGrpSpPr>
          <p:nvPr/>
        </p:nvGrpSpPr>
        <p:grpSpPr bwMode="auto">
          <a:xfrm>
            <a:off x="622300" y="1497013"/>
            <a:ext cx="1717675" cy="1336675"/>
            <a:chOff x="0" y="0"/>
            <a:chExt cx="1081" cy="841"/>
          </a:xfrm>
        </p:grpSpPr>
        <p:pic>
          <p:nvPicPr>
            <p:cNvPr id="8199" name="Picture 7">
              <a:extLst>
                <a:ext uri="{FF2B5EF4-FFF2-40B4-BE49-F238E27FC236}">
                  <a16:creationId xmlns:a16="http://schemas.microsoft.com/office/drawing/2014/main" id="{9351D0B3-E6A9-3A48-967C-1F7788879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6"/>
              <a:ext cx="873"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200" name="Rectangle 8">
              <a:extLst>
                <a:ext uri="{FF2B5EF4-FFF2-40B4-BE49-F238E27FC236}">
                  <a16:creationId xmlns:a16="http://schemas.microsoft.com/office/drawing/2014/main" id="{7A033758-FC6F-8249-B2BF-774DDAB4CCF4}"/>
                </a:ext>
              </a:extLst>
            </p:cNvPr>
            <p:cNvSpPr>
              <a:spLocks/>
            </p:cNvSpPr>
            <p:nvPr/>
          </p:nvSpPr>
          <p:spPr bwMode="auto">
            <a:xfrm>
              <a:off x="344" y="0"/>
              <a:ext cx="7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defRPr sz="1200">
                  <a:solidFill>
                    <a:schemeClr val="tx1"/>
                  </a:solidFill>
                  <a:latin typeface="Times New Roman" panose="02020603050405020304" pitchFamily="18" charset="0"/>
                </a:defRPr>
              </a:lvl1pPr>
              <a:lvl2pPr>
                <a:defRPr sz="1200">
                  <a:solidFill>
                    <a:schemeClr val="tx1"/>
                  </a:solidFill>
                  <a:latin typeface="Times New Roman" panose="02020603050405020304" pitchFamily="18" charset="0"/>
                </a:defRPr>
              </a:lvl2pPr>
              <a:lvl3pPr>
                <a:defRPr sz="1200">
                  <a:solidFill>
                    <a:schemeClr val="tx1"/>
                  </a:solidFill>
                  <a:latin typeface="Times New Roman" panose="02020603050405020304" pitchFamily="18" charset="0"/>
                </a:defRPr>
              </a:lvl3pPr>
              <a:lvl4pPr>
                <a:defRPr sz="1200">
                  <a:solidFill>
                    <a:schemeClr val="tx1"/>
                  </a:solidFill>
                  <a:latin typeface="Times New Roman" panose="02020603050405020304" pitchFamily="18" charset="0"/>
                </a:defRPr>
              </a:lvl4pPr>
              <a:lvl5pPr>
                <a:defRPr sz="1200">
                  <a:solidFill>
                    <a:schemeClr val="tx1"/>
                  </a:solidFill>
                  <a:latin typeface="Times New Roman" panose="02020603050405020304" pitchFamily="18" charset="0"/>
                </a:defRPr>
              </a:lvl5pPr>
              <a:lvl6pPr fontAlgn="base">
                <a:spcBef>
                  <a:spcPct val="0"/>
                </a:spcBef>
                <a:spcAft>
                  <a:spcPct val="0"/>
                </a:spcAft>
                <a:defRPr sz="1200">
                  <a:solidFill>
                    <a:schemeClr val="tx1"/>
                  </a:solidFill>
                  <a:latin typeface="Times New Roman" panose="02020603050405020304" pitchFamily="18" charset="0"/>
                </a:defRPr>
              </a:lvl6pPr>
              <a:lvl7pPr fontAlgn="base">
                <a:spcBef>
                  <a:spcPct val="0"/>
                </a:spcBef>
                <a:spcAft>
                  <a:spcPct val="0"/>
                </a:spcAft>
                <a:defRPr sz="1200">
                  <a:solidFill>
                    <a:schemeClr val="tx1"/>
                  </a:solidFill>
                  <a:latin typeface="Times New Roman" panose="02020603050405020304" pitchFamily="18" charset="0"/>
                </a:defRPr>
              </a:lvl7pPr>
              <a:lvl8pPr fontAlgn="base">
                <a:spcBef>
                  <a:spcPct val="0"/>
                </a:spcBef>
                <a:spcAft>
                  <a:spcPct val="0"/>
                </a:spcAft>
                <a:defRPr sz="1200">
                  <a:solidFill>
                    <a:schemeClr val="tx1"/>
                  </a:solidFill>
                  <a:latin typeface="Times New Roman" panose="02020603050405020304" pitchFamily="18" charset="0"/>
                </a:defRPr>
              </a:lvl8pPr>
              <a:lvl9pPr fontAlgn="base">
                <a:spcBef>
                  <a:spcPct val="0"/>
                </a:spcBef>
                <a:spcAft>
                  <a:spcPct val="0"/>
                </a:spcAft>
                <a:defRPr sz="1200">
                  <a:solidFill>
                    <a:schemeClr val="tx1"/>
                  </a:solidFill>
                  <a:latin typeface="Times New Roman" panose="02020603050405020304" pitchFamily="18" charset="0"/>
                </a:defRPr>
              </a:lvl9pPr>
            </a:lstStyle>
            <a:p>
              <a:pPr algn="ctr"/>
              <a:r>
                <a:rPr lang="en-US" altLang="en-US" b="1">
                  <a:latin typeface="Gill Sans" panose="020B0502020104020203" pitchFamily="34" charset="-79"/>
                  <a:cs typeface="Gill Sans" panose="020B0502020104020203" pitchFamily="34" charset="-79"/>
                  <a:sym typeface="Gill Sans" panose="020B0502020104020203" pitchFamily="34" charset="-79"/>
                </a:rPr>
                <a:t>Registrars</a:t>
              </a:r>
            </a:p>
            <a:p>
              <a:pPr algn="ctr"/>
              <a:r>
                <a:rPr lang="en-US" altLang="en-US" b="1">
                  <a:latin typeface="Gill Sans" panose="020B0502020104020203" pitchFamily="34" charset="-79"/>
                  <a:cs typeface="Gill Sans" panose="020B0502020104020203" pitchFamily="34" charset="-79"/>
                  <a:sym typeface="Gill Sans" panose="020B0502020104020203" pitchFamily="34" charset="-79"/>
                </a:rPr>
                <a:t>&amp; Registrants</a:t>
              </a:r>
            </a:p>
          </p:txBody>
        </p:sp>
      </p:grpSp>
      <p:grpSp>
        <p:nvGrpSpPr>
          <p:cNvPr id="8204" name="Group 12">
            <a:extLst>
              <a:ext uri="{FF2B5EF4-FFF2-40B4-BE49-F238E27FC236}">
                <a16:creationId xmlns:a16="http://schemas.microsoft.com/office/drawing/2014/main" id="{FD55DD99-0BD0-984F-8658-7B624E7A87F8}"/>
              </a:ext>
            </a:extLst>
          </p:cNvPr>
          <p:cNvGrpSpPr>
            <a:grpSpLocks/>
          </p:cNvGrpSpPr>
          <p:nvPr/>
        </p:nvGrpSpPr>
        <p:grpSpPr bwMode="auto">
          <a:xfrm>
            <a:off x="858838" y="4300538"/>
            <a:ext cx="1965325" cy="1465262"/>
            <a:chOff x="0" y="0"/>
            <a:chExt cx="1237" cy="922"/>
          </a:xfrm>
        </p:grpSpPr>
        <p:pic>
          <p:nvPicPr>
            <p:cNvPr id="8202" name="Picture 10">
              <a:extLst>
                <a:ext uri="{FF2B5EF4-FFF2-40B4-BE49-F238E27FC236}">
                  <a16:creationId xmlns:a16="http://schemas.microsoft.com/office/drawing/2014/main" id="{6F6914CC-3B80-304C-A55C-C3DC5D9851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37"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203" name="Rectangle 11">
              <a:extLst>
                <a:ext uri="{FF2B5EF4-FFF2-40B4-BE49-F238E27FC236}">
                  <a16:creationId xmlns:a16="http://schemas.microsoft.com/office/drawing/2014/main" id="{6043F059-5BFA-F243-9302-A3004C44DB8D}"/>
                </a:ext>
              </a:extLst>
            </p:cNvPr>
            <p:cNvSpPr>
              <a:spLocks/>
            </p:cNvSpPr>
            <p:nvPr/>
          </p:nvSpPr>
          <p:spPr bwMode="auto">
            <a:xfrm>
              <a:off x="246" y="746"/>
              <a:ext cx="47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defRPr sz="1200">
                  <a:solidFill>
                    <a:schemeClr val="tx1"/>
                  </a:solidFill>
                  <a:latin typeface="Times New Roman" panose="02020603050405020304" pitchFamily="18" charset="0"/>
                </a:defRPr>
              </a:lvl1pPr>
              <a:lvl2pPr>
                <a:defRPr sz="1200">
                  <a:solidFill>
                    <a:schemeClr val="tx1"/>
                  </a:solidFill>
                  <a:latin typeface="Times New Roman" panose="02020603050405020304" pitchFamily="18" charset="0"/>
                </a:defRPr>
              </a:lvl2pPr>
              <a:lvl3pPr>
                <a:defRPr sz="1200">
                  <a:solidFill>
                    <a:schemeClr val="tx1"/>
                  </a:solidFill>
                  <a:latin typeface="Times New Roman" panose="02020603050405020304" pitchFamily="18" charset="0"/>
                </a:defRPr>
              </a:lvl3pPr>
              <a:lvl4pPr>
                <a:defRPr sz="1200">
                  <a:solidFill>
                    <a:schemeClr val="tx1"/>
                  </a:solidFill>
                  <a:latin typeface="Times New Roman" panose="02020603050405020304" pitchFamily="18" charset="0"/>
                </a:defRPr>
              </a:lvl4pPr>
              <a:lvl5pPr>
                <a:defRPr sz="1200">
                  <a:solidFill>
                    <a:schemeClr val="tx1"/>
                  </a:solidFill>
                  <a:latin typeface="Times New Roman" panose="02020603050405020304" pitchFamily="18" charset="0"/>
                </a:defRPr>
              </a:lvl5pPr>
              <a:lvl6pPr fontAlgn="base">
                <a:spcBef>
                  <a:spcPct val="0"/>
                </a:spcBef>
                <a:spcAft>
                  <a:spcPct val="0"/>
                </a:spcAft>
                <a:defRPr sz="1200">
                  <a:solidFill>
                    <a:schemeClr val="tx1"/>
                  </a:solidFill>
                  <a:latin typeface="Times New Roman" panose="02020603050405020304" pitchFamily="18" charset="0"/>
                </a:defRPr>
              </a:lvl6pPr>
              <a:lvl7pPr fontAlgn="base">
                <a:spcBef>
                  <a:spcPct val="0"/>
                </a:spcBef>
                <a:spcAft>
                  <a:spcPct val="0"/>
                </a:spcAft>
                <a:defRPr sz="1200">
                  <a:solidFill>
                    <a:schemeClr val="tx1"/>
                  </a:solidFill>
                  <a:latin typeface="Times New Roman" panose="02020603050405020304" pitchFamily="18" charset="0"/>
                </a:defRPr>
              </a:lvl7pPr>
              <a:lvl8pPr fontAlgn="base">
                <a:spcBef>
                  <a:spcPct val="0"/>
                </a:spcBef>
                <a:spcAft>
                  <a:spcPct val="0"/>
                </a:spcAft>
                <a:defRPr sz="1200">
                  <a:solidFill>
                    <a:schemeClr val="tx1"/>
                  </a:solidFill>
                  <a:latin typeface="Times New Roman" panose="02020603050405020304" pitchFamily="18" charset="0"/>
                </a:defRPr>
              </a:lvl8pPr>
              <a:lvl9pPr fontAlgn="base">
                <a:spcBef>
                  <a:spcPct val="0"/>
                </a:spcBef>
                <a:spcAft>
                  <a:spcPct val="0"/>
                </a:spcAft>
                <a:defRPr sz="1200">
                  <a:solidFill>
                    <a:schemeClr val="tx1"/>
                  </a:solidFill>
                  <a:latin typeface="Times New Roman" panose="02020603050405020304" pitchFamily="18" charset="0"/>
                </a:defRPr>
              </a:lvl9pPr>
            </a:lstStyle>
            <a:p>
              <a:pPr algn="ctr"/>
              <a:r>
                <a:rPr lang="en-US" altLang="en-US" b="1">
                  <a:latin typeface="Gill Sans" panose="020B0502020104020203" pitchFamily="34" charset="-79"/>
                  <a:cs typeface="Gill Sans" panose="020B0502020104020203" pitchFamily="34" charset="-79"/>
                  <a:sym typeface="Gill Sans" panose="020B0502020104020203" pitchFamily="34" charset="-79"/>
                </a:rPr>
                <a:t>Registry</a:t>
              </a:r>
            </a:p>
          </p:txBody>
        </p:sp>
      </p:grpSp>
      <p:pic>
        <p:nvPicPr>
          <p:cNvPr id="8205" name="Picture 13">
            <a:extLst>
              <a:ext uri="{FF2B5EF4-FFF2-40B4-BE49-F238E27FC236}">
                <a16:creationId xmlns:a16="http://schemas.microsoft.com/office/drawing/2014/main" id="{1EE98747-B70E-4542-A0F5-2F75A4B86A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2900" y="3729038"/>
            <a:ext cx="177800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206" name="Picture 14">
            <a:extLst>
              <a:ext uri="{FF2B5EF4-FFF2-40B4-BE49-F238E27FC236}">
                <a16:creationId xmlns:a16="http://schemas.microsoft.com/office/drawing/2014/main" id="{0539959D-F8F1-0947-97A1-85CDB4CC5C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6700" y="3911600"/>
            <a:ext cx="2273300"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207" name="Picture 15">
            <a:extLst>
              <a:ext uri="{FF2B5EF4-FFF2-40B4-BE49-F238E27FC236}">
                <a16:creationId xmlns:a16="http://schemas.microsoft.com/office/drawing/2014/main" id="{4D4077C9-0524-924D-86E0-EBF10FCD13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1600" y="1689100"/>
            <a:ext cx="1547813"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208" name="Picture 16">
            <a:extLst>
              <a:ext uri="{FF2B5EF4-FFF2-40B4-BE49-F238E27FC236}">
                <a16:creationId xmlns:a16="http://schemas.microsoft.com/office/drawing/2014/main" id="{D04008E5-624B-514B-9F96-A30F4D8099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83600" y="2873375"/>
            <a:ext cx="3937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209" name="Freeform 17">
            <a:extLst>
              <a:ext uri="{FF2B5EF4-FFF2-40B4-BE49-F238E27FC236}">
                <a16:creationId xmlns:a16="http://schemas.microsoft.com/office/drawing/2014/main" id="{D01DE4A1-81CC-064C-87D7-2DF555027718}"/>
              </a:ext>
            </a:extLst>
          </p:cNvPr>
          <p:cNvSpPr>
            <a:spLocks/>
          </p:cNvSpPr>
          <p:nvPr/>
        </p:nvSpPr>
        <p:spPr bwMode="auto">
          <a:xfrm>
            <a:off x="152400" y="2244725"/>
            <a:ext cx="2963863" cy="2749550"/>
          </a:xfrm>
          <a:custGeom>
            <a:avLst/>
            <a:gdLst>
              <a:gd name="T0" fmla="+- 0 14641 239"/>
              <a:gd name="T1" fmla="*/ T0 w 21194"/>
              <a:gd name="T2" fmla="+- 0 2431 12"/>
              <a:gd name="T3" fmla="*/ 2431 h 20948"/>
              <a:gd name="T4" fmla="+- 0 12938 239"/>
              <a:gd name="T5" fmla="*/ T4 w 21194"/>
              <a:gd name="T6" fmla="+- 0 28 12"/>
              <a:gd name="T7" fmla="*/ 28 h 20948"/>
              <a:gd name="T8" fmla="+- 0 12002 239"/>
              <a:gd name="T9" fmla="*/ T8 w 21194"/>
              <a:gd name="T10" fmla="+- 0 28 12"/>
              <a:gd name="T11" fmla="*/ 28 h 20948"/>
              <a:gd name="T12" fmla="+- 0 9682 239"/>
              <a:gd name="T13" fmla="*/ T12 w 21194"/>
              <a:gd name="T14" fmla="+- 0 1842 12"/>
              <a:gd name="T15" fmla="*/ 1842 h 20948"/>
              <a:gd name="T16" fmla="+- 0 8257 239"/>
              <a:gd name="T17" fmla="*/ T16 w 21194"/>
              <a:gd name="T18" fmla="+- 0 481 12"/>
              <a:gd name="T19" fmla="*/ 481 h 20948"/>
              <a:gd name="T20" fmla="+- 0 5277 239"/>
              <a:gd name="T21" fmla="*/ T20 w 21194"/>
              <a:gd name="T22" fmla="+- 0 481 12"/>
              <a:gd name="T23" fmla="*/ 481 h 20948"/>
              <a:gd name="T24" fmla="+- 0 4511 239"/>
              <a:gd name="T25" fmla="*/ T24 w 21194"/>
              <a:gd name="T26" fmla="+- 0 2477 12"/>
              <a:gd name="T27" fmla="*/ 2477 h 20948"/>
              <a:gd name="T28" fmla="+- 0 4256 239"/>
              <a:gd name="T29" fmla="*/ T28 w 21194"/>
              <a:gd name="T30" fmla="+- 0 3565 12"/>
              <a:gd name="T31" fmla="*/ 3565 h 20948"/>
              <a:gd name="T32" fmla="+- 0 1873 239"/>
              <a:gd name="T33" fmla="*/ T32 w 21194"/>
              <a:gd name="T34" fmla="+- 0 3474 12"/>
              <a:gd name="T35" fmla="*/ 3474 h 20948"/>
              <a:gd name="T36" fmla="+- 0 936 239"/>
              <a:gd name="T37" fmla="*/ T36 w 21194"/>
              <a:gd name="T38" fmla="+- 0 3928 12"/>
              <a:gd name="T39" fmla="*/ 3928 h 20948"/>
              <a:gd name="T40" fmla="+- 0 340 239"/>
              <a:gd name="T41" fmla="*/ T40 w 21194"/>
              <a:gd name="T42" fmla="+- 0 6195 12"/>
              <a:gd name="T43" fmla="*/ 6195 h 20948"/>
              <a:gd name="T44" fmla="+- 0 1107 239"/>
              <a:gd name="T45" fmla="*/ T44 w 21194"/>
              <a:gd name="T46" fmla="+- 0 8735 12"/>
              <a:gd name="T47" fmla="*/ 8735 h 20948"/>
              <a:gd name="T48" fmla="+- 0 1277 239"/>
              <a:gd name="T49" fmla="*/ T48 w 21194"/>
              <a:gd name="T50" fmla="+- 0 9461 12"/>
              <a:gd name="T51" fmla="*/ 9461 h 20948"/>
              <a:gd name="T52" fmla="+- 0 1192 239"/>
              <a:gd name="T53" fmla="*/ T52 w 21194"/>
              <a:gd name="T54" fmla="+- 0 11184 12"/>
              <a:gd name="T55" fmla="*/ 11184 h 20948"/>
              <a:gd name="T56" fmla="+- 0 1617 239"/>
              <a:gd name="T57" fmla="*/ T56 w 21194"/>
              <a:gd name="T58" fmla="+- 0 12000 12"/>
              <a:gd name="T59" fmla="*/ 12000 h 20948"/>
              <a:gd name="T60" fmla="+- 0 3745 239"/>
              <a:gd name="T61" fmla="*/ T60 w 21194"/>
              <a:gd name="T62" fmla="+- 0 15538 12"/>
              <a:gd name="T63" fmla="*/ 15538 h 20948"/>
              <a:gd name="T64" fmla="+- 0 3745 239"/>
              <a:gd name="T65" fmla="*/ T64 w 21194"/>
              <a:gd name="T66" fmla="+- 0 20322 12"/>
              <a:gd name="T67" fmla="*/ 20322 h 20948"/>
              <a:gd name="T68" fmla="+- 0 9704 239"/>
              <a:gd name="T69" fmla="*/ T68 w 21194"/>
              <a:gd name="T70" fmla="+- 0 20345 12"/>
              <a:gd name="T71" fmla="*/ 20345 h 20948"/>
              <a:gd name="T72" fmla="+- 0 16003 239"/>
              <a:gd name="T73" fmla="*/ T72 w 21194"/>
              <a:gd name="T74" fmla="+- 0 18690 12"/>
              <a:gd name="T75" fmla="*/ 18690 h 20948"/>
              <a:gd name="T76" fmla="+- 0 18556 239"/>
              <a:gd name="T77" fmla="*/ T76 w 21194"/>
              <a:gd name="T78" fmla="+- 0 13270 12"/>
              <a:gd name="T79" fmla="*/ 13270 h 20948"/>
              <a:gd name="T80" fmla="+- 0 21195 239"/>
              <a:gd name="T81" fmla="*/ T80 w 21194"/>
              <a:gd name="T82" fmla="+- 0 9733 12"/>
              <a:gd name="T83" fmla="*/ 9733 h 20948"/>
              <a:gd name="T84" fmla="+- 0 21365 239"/>
              <a:gd name="T85" fmla="*/ T84 w 21194"/>
              <a:gd name="T86" fmla="+- 0 6558 12"/>
              <a:gd name="T87" fmla="*/ 6558 h 20948"/>
              <a:gd name="T88" fmla="+- 0 20769 239"/>
              <a:gd name="T89" fmla="*/ T88 w 21194"/>
              <a:gd name="T90" fmla="+- 0 2567 12"/>
              <a:gd name="T91" fmla="*/ 2567 h 20948"/>
              <a:gd name="T92" fmla="+- 0 14641 239"/>
              <a:gd name="T93" fmla="*/ T92 w 21194"/>
              <a:gd name="T94" fmla="+- 0 2431 12"/>
              <a:gd name="T95" fmla="*/ 2431 h 20948"/>
              <a:gd name="T96" fmla="+- 0 14641 239"/>
              <a:gd name="T97" fmla="*/ T96 w 21194"/>
              <a:gd name="T98" fmla="+- 0 2431 12"/>
              <a:gd name="T99" fmla="*/ 2431 h 2094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21194" h="20948">
                <a:moveTo>
                  <a:pt x="14402" y="2419"/>
                </a:moveTo>
                <a:cubicBezTo>
                  <a:pt x="13469" y="2281"/>
                  <a:pt x="13411" y="79"/>
                  <a:pt x="12699" y="16"/>
                </a:cubicBezTo>
                <a:cubicBezTo>
                  <a:pt x="12388" y="-12"/>
                  <a:pt x="12075" y="3"/>
                  <a:pt x="11763" y="16"/>
                </a:cubicBezTo>
                <a:cubicBezTo>
                  <a:pt x="11308" y="34"/>
                  <a:pt x="9728" y="1953"/>
                  <a:pt x="9443" y="1830"/>
                </a:cubicBezTo>
                <a:cubicBezTo>
                  <a:pt x="8188" y="1285"/>
                  <a:pt x="9975" y="469"/>
                  <a:pt x="8018" y="469"/>
                </a:cubicBezTo>
                <a:cubicBezTo>
                  <a:pt x="6060" y="469"/>
                  <a:pt x="5379" y="288"/>
                  <a:pt x="5038" y="469"/>
                </a:cubicBezTo>
                <a:cubicBezTo>
                  <a:pt x="4698" y="651"/>
                  <a:pt x="4528" y="1739"/>
                  <a:pt x="4272" y="2465"/>
                </a:cubicBezTo>
                <a:cubicBezTo>
                  <a:pt x="4017" y="3190"/>
                  <a:pt x="4102" y="3281"/>
                  <a:pt x="4017" y="3553"/>
                </a:cubicBezTo>
                <a:cubicBezTo>
                  <a:pt x="3932" y="3825"/>
                  <a:pt x="2400" y="3734"/>
                  <a:pt x="1634" y="3462"/>
                </a:cubicBezTo>
                <a:cubicBezTo>
                  <a:pt x="868" y="3190"/>
                  <a:pt x="1038" y="2918"/>
                  <a:pt x="697" y="3916"/>
                </a:cubicBezTo>
                <a:cubicBezTo>
                  <a:pt x="357" y="4914"/>
                  <a:pt x="-239" y="4097"/>
                  <a:pt x="101" y="6183"/>
                </a:cubicBezTo>
                <a:cubicBezTo>
                  <a:pt x="442" y="8270"/>
                  <a:pt x="357" y="8451"/>
                  <a:pt x="868" y="8723"/>
                </a:cubicBezTo>
                <a:cubicBezTo>
                  <a:pt x="1378" y="8995"/>
                  <a:pt x="1463" y="9358"/>
                  <a:pt x="1038" y="9449"/>
                </a:cubicBezTo>
                <a:cubicBezTo>
                  <a:pt x="612" y="9539"/>
                  <a:pt x="697" y="10719"/>
                  <a:pt x="953" y="11172"/>
                </a:cubicBezTo>
                <a:cubicBezTo>
                  <a:pt x="1208" y="11626"/>
                  <a:pt x="697" y="10900"/>
                  <a:pt x="1378" y="11988"/>
                </a:cubicBezTo>
                <a:cubicBezTo>
                  <a:pt x="2059" y="13077"/>
                  <a:pt x="3506" y="15526"/>
                  <a:pt x="3506" y="15526"/>
                </a:cubicBezTo>
                <a:cubicBezTo>
                  <a:pt x="3506" y="15526"/>
                  <a:pt x="2313" y="19348"/>
                  <a:pt x="3506" y="20310"/>
                </a:cubicBezTo>
                <a:cubicBezTo>
                  <a:pt x="5090" y="21588"/>
                  <a:pt x="7494" y="20596"/>
                  <a:pt x="9465" y="20333"/>
                </a:cubicBezTo>
                <a:cubicBezTo>
                  <a:pt x="11611" y="20047"/>
                  <a:pt x="14034" y="20060"/>
                  <a:pt x="15764" y="18678"/>
                </a:cubicBezTo>
                <a:cubicBezTo>
                  <a:pt x="17281" y="17465"/>
                  <a:pt x="18317" y="13258"/>
                  <a:pt x="18317" y="13258"/>
                </a:cubicBezTo>
                <a:cubicBezTo>
                  <a:pt x="18317" y="13258"/>
                  <a:pt x="20380" y="11097"/>
                  <a:pt x="20956" y="9721"/>
                </a:cubicBezTo>
                <a:cubicBezTo>
                  <a:pt x="21361" y="8753"/>
                  <a:pt x="21126" y="6728"/>
                  <a:pt x="21126" y="6546"/>
                </a:cubicBezTo>
                <a:cubicBezTo>
                  <a:pt x="21126" y="6365"/>
                  <a:pt x="21289" y="3633"/>
                  <a:pt x="20530" y="2555"/>
                </a:cubicBezTo>
                <a:cubicBezTo>
                  <a:pt x="19253" y="741"/>
                  <a:pt x="15934" y="2646"/>
                  <a:pt x="14402" y="2419"/>
                </a:cubicBezTo>
                <a:close/>
                <a:moveTo>
                  <a:pt x="14402" y="2419"/>
                </a:moveTo>
              </a:path>
            </a:pathLst>
          </a:custGeom>
          <a:blipFill dpi="0" rotWithShape="0">
            <a:blip r:embed="rId9">
              <a:alphaModFix amt="20000"/>
            </a:blip>
            <a:srcRect/>
            <a:tile tx="0" ty="0" sx="100000" sy="100000" flip="none" algn="tl"/>
          </a:blip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alpha val="20000"/>
                  </a:schemeClr>
                </a:solidFill>
                <a:miter lim="800000"/>
                <a:headEnd type="none" w="med" len="med"/>
                <a:tailEnd type="none" w="med" len="med"/>
              </a14:hiddenLine>
            </a:ext>
          </a:extLst>
        </p:spPr>
        <p:txBody>
          <a:bodyPr lIns="0" tIns="0" rIns="0" bIns="0" anchor="ctr"/>
          <a:lstStyle>
            <a:lvl1pPr>
              <a:defRPr sz="1200">
                <a:solidFill>
                  <a:schemeClr val="tx1"/>
                </a:solidFill>
                <a:latin typeface="Times New Roman" panose="02020603050405020304" pitchFamily="18" charset="0"/>
              </a:defRPr>
            </a:lvl1pPr>
            <a:lvl2pPr>
              <a:defRPr sz="1200">
                <a:solidFill>
                  <a:schemeClr val="tx1"/>
                </a:solidFill>
                <a:latin typeface="Times New Roman" panose="02020603050405020304" pitchFamily="18" charset="0"/>
              </a:defRPr>
            </a:lvl2pPr>
            <a:lvl3pPr>
              <a:defRPr sz="1200">
                <a:solidFill>
                  <a:schemeClr val="tx1"/>
                </a:solidFill>
                <a:latin typeface="Times New Roman" panose="02020603050405020304" pitchFamily="18" charset="0"/>
              </a:defRPr>
            </a:lvl3pPr>
            <a:lvl4pPr>
              <a:defRPr sz="1200">
                <a:solidFill>
                  <a:schemeClr val="tx1"/>
                </a:solidFill>
                <a:latin typeface="Times New Roman" panose="02020603050405020304" pitchFamily="18" charset="0"/>
              </a:defRPr>
            </a:lvl4pPr>
            <a:lvl5pPr>
              <a:defRPr sz="1200">
                <a:solidFill>
                  <a:schemeClr val="tx1"/>
                </a:solidFill>
                <a:latin typeface="Times New Roman" panose="02020603050405020304" pitchFamily="18" charset="0"/>
              </a:defRPr>
            </a:lvl5pPr>
            <a:lvl6pPr fontAlgn="base">
              <a:spcBef>
                <a:spcPct val="0"/>
              </a:spcBef>
              <a:spcAft>
                <a:spcPct val="0"/>
              </a:spcAft>
              <a:defRPr sz="1200">
                <a:solidFill>
                  <a:schemeClr val="tx1"/>
                </a:solidFill>
                <a:latin typeface="Times New Roman" panose="02020603050405020304" pitchFamily="18" charset="0"/>
              </a:defRPr>
            </a:lvl6pPr>
            <a:lvl7pPr fontAlgn="base">
              <a:spcBef>
                <a:spcPct val="0"/>
              </a:spcBef>
              <a:spcAft>
                <a:spcPct val="0"/>
              </a:spcAft>
              <a:defRPr sz="1200">
                <a:solidFill>
                  <a:schemeClr val="tx1"/>
                </a:solidFill>
                <a:latin typeface="Times New Roman" panose="02020603050405020304" pitchFamily="18" charset="0"/>
              </a:defRPr>
            </a:lvl7pPr>
            <a:lvl8pPr fontAlgn="base">
              <a:spcBef>
                <a:spcPct val="0"/>
              </a:spcBef>
              <a:spcAft>
                <a:spcPct val="0"/>
              </a:spcAft>
              <a:defRPr sz="1200">
                <a:solidFill>
                  <a:schemeClr val="tx1"/>
                </a:solidFill>
                <a:latin typeface="Times New Roman" panose="02020603050405020304" pitchFamily="18" charset="0"/>
              </a:defRPr>
            </a:lvl8pPr>
            <a:lvl9pPr fontAlgn="base">
              <a:spcBef>
                <a:spcPct val="0"/>
              </a:spcBef>
              <a:spcAft>
                <a:spcPct val="0"/>
              </a:spcAft>
              <a:defRPr sz="1200">
                <a:solidFill>
                  <a:schemeClr val="tx1"/>
                </a:solidFill>
                <a:latin typeface="Times New Roman" panose="02020603050405020304" pitchFamily="18" charset="0"/>
              </a:defRPr>
            </a:lvl9pPr>
          </a:lstStyle>
          <a:p>
            <a:pPr algn="ctr"/>
            <a:endParaRPr lang="en-US" altLang="en-US" sz="2800">
              <a:solidFill>
                <a:srgbClr val="FFFFFF"/>
              </a:solidFill>
              <a:effectLst>
                <a:outerShdw blurRad="38100" dist="38100" dir="2700000" algn="tl">
                  <a:srgbClr val="C0C0C0"/>
                </a:outerShdw>
              </a:effectLst>
              <a:latin typeface="Gill Sans" panose="020B0502020104020203" pitchFamily="34" charset="-79"/>
              <a:cs typeface="Gill Sans" panose="020B0502020104020203" pitchFamily="34" charset="-79"/>
              <a:sym typeface="Gill Sans" panose="020B0502020104020203" pitchFamily="34" charset="-79"/>
            </a:endParaRPr>
          </a:p>
          <a:p>
            <a:pPr algn="ctr"/>
            <a:endParaRPr lang="en-US" altLang="en-US" sz="2800">
              <a:solidFill>
                <a:srgbClr val="FFFFFF"/>
              </a:solidFill>
              <a:effectLst>
                <a:outerShdw blurRad="38100" dist="38100" dir="2700000" algn="tl">
                  <a:srgbClr val="C0C0C0"/>
                </a:outerShdw>
              </a:effectLst>
              <a:latin typeface="Gill Sans" panose="020B0502020104020203" pitchFamily="34" charset="-79"/>
              <a:cs typeface="Gill Sans" panose="020B0502020104020203" pitchFamily="34" charset="-79"/>
              <a:sym typeface="Gill Sans" panose="020B0502020104020203" pitchFamily="34" charset="-79"/>
            </a:endParaRPr>
          </a:p>
        </p:txBody>
      </p:sp>
      <p:grpSp>
        <p:nvGrpSpPr>
          <p:cNvPr id="8212" name="Group 20">
            <a:extLst>
              <a:ext uri="{FF2B5EF4-FFF2-40B4-BE49-F238E27FC236}">
                <a16:creationId xmlns:a16="http://schemas.microsoft.com/office/drawing/2014/main" id="{0DD17553-65DF-4947-A244-1DA88BD15C56}"/>
              </a:ext>
            </a:extLst>
          </p:cNvPr>
          <p:cNvGrpSpPr>
            <a:grpSpLocks/>
          </p:cNvGrpSpPr>
          <p:nvPr/>
        </p:nvGrpSpPr>
        <p:grpSpPr bwMode="auto">
          <a:xfrm>
            <a:off x="5219700" y="2881313"/>
            <a:ext cx="1138238" cy="1338262"/>
            <a:chOff x="0" y="0"/>
            <a:chExt cx="717" cy="842"/>
          </a:xfrm>
        </p:grpSpPr>
        <p:pic>
          <p:nvPicPr>
            <p:cNvPr id="8210" name="Picture 18">
              <a:extLst>
                <a:ext uri="{FF2B5EF4-FFF2-40B4-BE49-F238E27FC236}">
                  <a16:creationId xmlns:a16="http://schemas.microsoft.com/office/drawing/2014/main" id="{1A8FE286-6B99-2A40-ADF9-F46BC28A4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8"/>
              <a:ext cx="530"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211" name="Rectangle 19">
              <a:extLst>
                <a:ext uri="{FF2B5EF4-FFF2-40B4-BE49-F238E27FC236}">
                  <a16:creationId xmlns:a16="http://schemas.microsoft.com/office/drawing/2014/main" id="{FFF3E077-A9FD-6044-A862-226E0732AB76}"/>
                </a:ext>
              </a:extLst>
            </p:cNvPr>
            <p:cNvSpPr>
              <a:spLocks/>
            </p:cNvSpPr>
            <p:nvPr/>
          </p:nvSpPr>
          <p:spPr bwMode="auto">
            <a:xfrm>
              <a:off x="137" y="0"/>
              <a:ext cx="5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defRPr sz="1200">
                  <a:solidFill>
                    <a:schemeClr val="tx1"/>
                  </a:solidFill>
                  <a:latin typeface="Times New Roman" panose="02020603050405020304" pitchFamily="18" charset="0"/>
                </a:defRPr>
              </a:lvl1pPr>
              <a:lvl2pPr>
                <a:defRPr sz="1200">
                  <a:solidFill>
                    <a:schemeClr val="tx1"/>
                  </a:solidFill>
                  <a:latin typeface="Times New Roman" panose="02020603050405020304" pitchFamily="18" charset="0"/>
                </a:defRPr>
              </a:lvl2pPr>
              <a:lvl3pPr>
                <a:defRPr sz="1200">
                  <a:solidFill>
                    <a:schemeClr val="tx1"/>
                  </a:solidFill>
                  <a:latin typeface="Times New Roman" panose="02020603050405020304" pitchFamily="18" charset="0"/>
                </a:defRPr>
              </a:lvl3pPr>
              <a:lvl4pPr>
                <a:defRPr sz="1200">
                  <a:solidFill>
                    <a:schemeClr val="tx1"/>
                  </a:solidFill>
                  <a:latin typeface="Times New Roman" panose="02020603050405020304" pitchFamily="18" charset="0"/>
                </a:defRPr>
              </a:lvl4pPr>
              <a:lvl5pPr>
                <a:defRPr sz="1200">
                  <a:solidFill>
                    <a:schemeClr val="tx1"/>
                  </a:solidFill>
                  <a:latin typeface="Times New Roman" panose="02020603050405020304" pitchFamily="18" charset="0"/>
                </a:defRPr>
              </a:lvl5pPr>
              <a:lvl6pPr fontAlgn="base">
                <a:spcBef>
                  <a:spcPct val="0"/>
                </a:spcBef>
                <a:spcAft>
                  <a:spcPct val="0"/>
                </a:spcAft>
                <a:defRPr sz="1200">
                  <a:solidFill>
                    <a:schemeClr val="tx1"/>
                  </a:solidFill>
                  <a:latin typeface="Times New Roman" panose="02020603050405020304" pitchFamily="18" charset="0"/>
                </a:defRPr>
              </a:lvl6pPr>
              <a:lvl7pPr fontAlgn="base">
                <a:spcBef>
                  <a:spcPct val="0"/>
                </a:spcBef>
                <a:spcAft>
                  <a:spcPct val="0"/>
                </a:spcAft>
                <a:defRPr sz="1200">
                  <a:solidFill>
                    <a:schemeClr val="tx1"/>
                  </a:solidFill>
                  <a:latin typeface="Times New Roman" panose="02020603050405020304" pitchFamily="18" charset="0"/>
                </a:defRPr>
              </a:lvl7pPr>
              <a:lvl8pPr fontAlgn="base">
                <a:spcBef>
                  <a:spcPct val="0"/>
                </a:spcBef>
                <a:spcAft>
                  <a:spcPct val="0"/>
                </a:spcAft>
                <a:defRPr sz="1200">
                  <a:solidFill>
                    <a:schemeClr val="tx1"/>
                  </a:solidFill>
                  <a:latin typeface="Times New Roman" panose="02020603050405020304" pitchFamily="18" charset="0"/>
                </a:defRPr>
              </a:lvl8pPr>
              <a:lvl9pPr fontAlgn="base">
                <a:spcBef>
                  <a:spcPct val="0"/>
                </a:spcBef>
                <a:spcAft>
                  <a:spcPct val="0"/>
                </a:spcAft>
                <a:defRPr sz="1200">
                  <a:solidFill>
                    <a:schemeClr val="tx1"/>
                  </a:solidFill>
                  <a:latin typeface="Times New Roman" panose="02020603050405020304" pitchFamily="18" charset="0"/>
                </a:defRPr>
              </a:lvl9pPr>
            </a:lstStyle>
            <a:p>
              <a:pPr algn="ctr"/>
              <a:r>
                <a:rPr lang="en-US" altLang="en-US" b="1">
                  <a:latin typeface="Gill Sans" panose="020B0502020104020203" pitchFamily="34" charset="-79"/>
                  <a:cs typeface="Gill Sans" panose="020B0502020104020203" pitchFamily="34" charset="-79"/>
                  <a:sym typeface="Gill Sans" panose="020B0502020104020203" pitchFamily="34" charset="-79"/>
                </a:rPr>
                <a:t>Secondary</a:t>
              </a:r>
            </a:p>
            <a:p>
              <a:pPr algn="ctr"/>
              <a:r>
                <a:rPr lang="en-US" altLang="en-US" b="1">
                  <a:latin typeface="Gill Sans" panose="020B0502020104020203" pitchFamily="34" charset="-79"/>
                  <a:cs typeface="Gill Sans" panose="020B0502020104020203" pitchFamily="34" charset="-79"/>
                  <a:sym typeface="Gill Sans" panose="020B0502020104020203" pitchFamily="34" charset="-79"/>
                </a:rPr>
                <a:t>DNS</a:t>
              </a:r>
            </a:p>
          </p:txBody>
        </p:sp>
      </p:grpSp>
      <p:sp>
        <p:nvSpPr>
          <p:cNvPr id="8213" name="Freeform 21">
            <a:extLst>
              <a:ext uri="{FF2B5EF4-FFF2-40B4-BE49-F238E27FC236}">
                <a16:creationId xmlns:a16="http://schemas.microsoft.com/office/drawing/2014/main" id="{9F70FA40-8214-8347-8347-0AFC0C1EEC97}"/>
              </a:ext>
            </a:extLst>
          </p:cNvPr>
          <p:cNvSpPr>
            <a:spLocks/>
          </p:cNvSpPr>
          <p:nvPr/>
        </p:nvSpPr>
        <p:spPr bwMode="auto">
          <a:xfrm>
            <a:off x="4768850" y="3592513"/>
            <a:ext cx="2963863" cy="2749550"/>
          </a:xfrm>
          <a:custGeom>
            <a:avLst/>
            <a:gdLst>
              <a:gd name="T0" fmla="+- 0 14641 239"/>
              <a:gd name="T1" fmla="*/ T0 w 21194"/>
              <a:gd name="T2" fmla="+- 0 2431 12"/>
              <a:gd name="T3" fmla="*/ 2431 h 20948"/>
              <a:gd name="T4" fmla="+- 0 12938 239"/>
              <a:gd name="T5" fmla="*/ T4 w 21194"/>
              <a:gd name="T6" fmla="+- 0 28 12"/>
              <a:gd name="T7" fmla="*/ 28 h 20948"/>
              <a:gd name="T8" fmla="+- 0 12002 239"/>
              <a:gd name="T9" fmla="*/ T8 w 21194"/>
              <a:gd name="T10" fmla="+- 0 28 12"/>
              <a:gd name="T11" fmla="*/ 28 h 20948"/>
              <a:gd name="T12" fmla="+- 0 9682 239"/>
              <a:gd name="T13" fmla="*/ T12 w 21194"/>
              <a:gd name="T14" fmla="+- 0 1842 12"/>
              <a:gd name="T15" fmla="*/ 1842 h 20948"/>
              <a:gd name="T16" fmla="+- 0 8257 239"/>
              <a:gd name="T17" fmla="*/ T16 w 21194"/>
              <a:gd name="T18" fmla="+- 0 481 12"/>
              <a:gd name="T19" fmla="*/ 481 h 20948"/>
              <a:gd name="T20" fmla="+- 0 5277 239"/>
              <a:gd name="T21" fmla="*/ T20 w 21194"/>
              <a:gd name="T22" fmla="+- 0 481 12"/>
              <a:gd name="T23" fmla="*/ 481 h 20948"/>
              <a:gd name="T24" fmla="+- 0 4511 239"/>
              <a:gd name="T25" fmla="*/ T24 w 21194"/>
              <a:gd name="T26" fmla="+- 0 2477 12"/>
              <a:gd name="T27" fmla="*/ 2477 h 20948"/>
              <a:gd name="T28" fmla="+- 0 4256 239"/>
              <a:gd name="T29" fmla="*/ T28 w 21194"/>
              <a:gd name="T30" fmla="+- 0 3565 12"/>
              <a:gd name="T31" fmla="*/ 3565 h 20948"/>
              <a:gd name="T32" fmla="+- 0 1873 239"/>
              <a:gd name="T33" fmla="*/ T32 w 21194"/>
              <a:gd name="T34" fmla="+- 0 3474 12"/>
              <a:gd name="T35" fmla="*/ 3474 h 20948"/>
              <a:gd name="T36" fmla="+- 0 936 239"/>
              <a:gd name="T37" fmla="*/ T36 w 21194"/>
              <a:gd name="T38" fmla="+- 0 3928 12"/>
              <a:gd name="T39" fmla="*/ 3928 h 20948"/>
              <a:gd name="T40" fmla="+- 0 340 239"/>
              <a:gd name="T41" fmla="*/ T40 w 21194"/>
              <a:gd name="T42" fmla="+- 0 6195 12"/>
              <a:gd name="T43" fmla="*/ 6195 h 20948"/>
              <a:gd name="T44" fmla="+- 0 1107 239"/>
              <a:gd name="T45" fmla="*/ T44 w 21194"/>
              <a:gd name="T46" fmla="+- 0 8735 12"/>
              <a:gd name="T47" fmla="*/ 8735 h 20948"/>
              <a:gd name="T48" fmla="+- 0 1277 239"/>
              <a:gd name="T49" fmla="*/ T48 w 21194"/>
              <a:gd name="T50" fmla="+- 0 9461 12"/>
              <a:gd name="T51" fmla="*/ 9461 h 20948"/>
              <a:gd name="T52" fmla="+- 0 1192 239"/>
              <a:gd name="T53" fmla="*/ T52 w 21194"/>
              <a:gd name="T54" fmla="+- 0 11184 12"/>
              <a:gd name="T55" fmla="*/ 11184 h 20948"/>
              <a:gd name="T56" fmla="+- 0 1617 239"/>
              <a:gd name="T57" fmla="*/ T56 w 21194"/>
              <a:gd name="T58" fmla="+- 0 12000 12"/>
              <a:gd name="T59" fmla="*/ 12000 h 20948"/>
              <a:gd name="T60" fmla="+- 0 3745 239"/>
              <a:gd name="T61" fmla="*/ T60 w 21194"/>
              <a:gd name="T62" fmla="+- 0 15538 12"/>
              <a:gd name="T63" fmla="*/ 15538 h 20948"/>
              <a:gd name="T64" fmla="+- 0 3745 239"/>
              <a:gd name="T65" fmla="*/ T64 w 21194"/>
              <a:gd name="T66" fmla="+- 0 20322 12"/>
              <a:gd name="T67" fmla="*/ 20322 h 20948"/>
              <a:gd name="T68" fmla="+- 0 9704 239"/>
              <a:gd name="T69" fmla="*/ T68 w 21194"/>
              <a:gd name="T70" fmla="+- 0 20345 12"/>
              <a:gd name="T71" fmla="*/ 20345 h 20948"/>
              <a:gd name="T72" fmla="+- 0 16003 239"/>
              <a:gd name="T73" fmla="*/ T72 w 21194"/>
              <a:gd name="T74" fmla="+- 0 18690 12"/>
              <a:gd name="T75" fmla="*/ 18690 h 20948"/>
              <a:gd name="T76" fmla="+- 0 18556 239"/>
              <a:gd name="T77" fmla="*/ T76 w 21194"/>
              <a:gd name="T78" fmla="+- 0 13270 12"/>
              <a:gd name="T79" fmla="*/ 13270 h 20948"/>
              <a:gd name="T80" fmla="+- 0 21195 239"/>
              <a:gd name="T81" fmla="*/ T80 w 21194"/>
              <a:gd name="T82" fmla="+- 0 9733 12"/>
              <a:gd name="T83" fmla="*/ 9733 h 20948"/>
              <a:gd name="T84" fmla="+- 0 21365 239"/>
              <a:gd name="T85" fmla="*/ T84 w 21194"/>
              <a:gd name="T86" fmla="+- 0 6558 12"/>
              <a:gd name="T87" fmla="*/ 6558 h 20948"/>
              <a:gd name="T88" fmla="+- 0 20769 239"/>
              <a:gd name="T89" fmla="*/ T88 w 21194"/>
              <a:gd name="T90" fmla="+- 0 2567 12"/>
              <a:gd name="T91" fmla="*/ 2567 h 20948"/>
              <a:gd name="T92" fmla="+- 0 14641 239"/>
              <a:gd name="T93" fmla="*/ T92 w 21194"/>
              <a:gd name="T94" fmla="+- 0 2431 12"/>
              <a:gd name="T95" fmla="*/ 2431 h 20948"/>
              <a:gd name="T96" fmla="+- 0 14641 239"/>
              <a:gd name="T97" fmla="*/ T96 w 21194"/>
              <a:gd name="T98" fmla="+- 0 2431 12"/>
              <a:gd name="T99" fmla="*/ 2431 h 2094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21194" h="20948">
                <a:moveTo>
                  <a:pt x="14402" y="2419"/>
                </a:moveTo>
                <a:cubicBezTo>
                  <a:pt x="13469" y="2281"/>
                  <a:pt x="13411" y="79"/>
                  <a:pt x="12699" y="16"/>
                </a:cubicBezTo>
                <a:cubicBezTo>
                  <a:pt x="12388" y="-12"/>
                  <a:pt x="12075" y="3"/>
                  <a:pt x="11763" y="16"/>
                </a:cubicBezTo>
                <a:cubicBezTo>
                  <a:pt x="11308" y="34"/>
                  <a:pt x="9728" y="1953"/>
                  <a:pt x="9443" y="1830"/>
                </a:cubicBezTo>
                <a:cubicBezTo>
                  <a:pt x="8188" y="1285"/>
                  <a:pt x="9975" y="469"/>
                  <a:pt x="8018" y="469"/>
                </a:cubicBezTo>
                <a:cubicBezTo>
                  <a:pt x="6060" y="469"/>
                  <a:pt x="5379" y="288"/>
                  <a:pt x="5038" y="469"/>
                </a:cubicBezTo>
                <a:cubicBezTo>
                  <a:pt x="4698" y="651"/>
                  <a:pt x="4528" y="1739"/>
                  <a:pt x="4272" y="2465"/>
                </a:cubicBezTo>
                <a:cubicBezTo>
                  <a:pt x="4017" y="3190"/>
                  <a:pt x="4102" y="3281"/>
                  <a:pt x="4017" y="3553"/>
                </a:cubicBezTo>
                <a:cubicBezTo>
                  <a:pt x="3932" y="3825"/>
                  <a:pt x="2400" y="3734"/>
                  <a:pt x="1634" y="3462"/>
                </a:cubicBezTo>
                <a:cubicBezTo>
                  <a:pt x="868" y="3190"/>
                  <a:pt x="1038" y="2918"/>
                  <a:pt x="697" y="3916"/>
                </a:cubicBezTo>
                <a:cubicBezTo>
                  <a:pt x="357" y="4914"/>
                  <a:pt x="-239" y="4097"/>
                  <a:pt x="101" y="6183"/>
                </a:cubicBezTo>
                <a:cubicBezTo>
                  <a:pt x="442" y="8270"/>
                  <a:pt x="357" y="8451"/>
                  <a:pt x="868" y="8723"/>
                </a:cubicBezTo>
                <a:cubicBezTo>
                  <a:pt x="1378" y="8995"/>
                  <a:pt x="1463" y="9358"/>
                  <a:pt x="1038" y="9449"/>
                </a:cubicBezTo>
                <a:cubicBezTo>
                  <a:pt x="612" y="9539"/>
                  <a:pt x="697" y="10719"/>
                  <a:pt x="953" y="11172"/>
                </a:cubicBezTo>
                <a:cubicBezTo>
                  <a:pt x="1208" y="11626"/>
                  <a:pt x="697" y="10900"/>
                  <a:pt x="1378" y="11988"/>
                </a:cubicBezTo>
                <a:cubicBezTo>
                  <a:pt x="2059" y="13077"/>
                  <a:pt x="3506" y="15526"/>
                  <a:pt x="3506" y="15526"/>
                </a:cubicBezTo>
                <a:cubicBezTo>
                  <a:pt x="3506" y="15526"/>
                  <a:pt x="2313" y="19348"/>
                  <a:pt x="3506" y="20310"/>
                </a:cubicBezTo>
                <a:cubicBezTo>
                  <a:pt x="5090" y="21588"/>
                  <a:pt x="7494" y="20596"/>
                  <a:pt x="9465" y="20333"/>
                </a:cubicBezTo>
                <a:cubicBezTo>
                  <a:pt x="11611" y="20047"/>
                  <a:pt x="14034" y="20060"/>
                  <a:pt x="15764" y="18678"/>
                </a:cubicBezTo>
                <a:cubicBezTo>
                  <a:pt x="17281" y="17465"/>
                  <a:pt x="18317" y="13258"/>
                  <a:pt x="18317" y="13258"/>
                </a:cubicBezTo>
                <a:cubicBezTo>
                  <a:pt x="18317" y="13258"/>
                  <a:pt x="20380" y="11097"/>
                  <a:pt x="20956" y="9721"/>
                </a:cubicBezTo>
                <a:cubicBezTo>
                  <a:pt x="21361" y="8753"/>
                  <a:pt x="21126" y="6728"/>
                  <a:pt x="21126" y="6546"/>
                </a:cubicBezTo>
                <a:cubicBezTo>
                  <a:pt x="21126" y="6365"/>
                  <a:pt x="21289" y="3633"/>
                  <a:pt x="20530" y="2555"/>
                </a:cubicBezTo>
                <a:cubicBezTo>
                  <a:pt x="19253" y="741"/>
                  <a:pt x="15934" y="2646"/>
                  <a:pt x="14402" y="2419"/>
                </a:cubicBezTo>
                <a:close/>
                <a:moveTo>
                  <a:pt x="14402" y="2419"/>
                </a:moveTo>
              </a:path>
            </a:pathLst>
          </a:custGeom>
          <a:blipFill dpi="0" rotWithShape="0">
            <a:blip r:embed="rId9">
              <a:alphaModFix amt="20000"/>
            </a:blip>
            <a:srcRect/>
            <a:tile tx="0" ty="0" sx="100000" sy="100000" flip="none" algn="tl"/>
          </a:blip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alpha val="20000"/>
                  </a:schemeClr>
                </a:solidFill>
                <a:miter lim="800000"/>
                <a:headEnd type="none" w="med" len="med"/>
                <a:tailEnd type="none" w="med" len="med"/>
              </a14:hiddenLine>
            </a:ext>
          </a:extLst>
        </p:spPr>
        <p:txBody>
          <a:bodyPr lIns="0" tIns="0" rIns="0" bIns="0" anchor="ctr"/>
          <a:lstStyle>
            <a:lvl1pPr>
              <a:defRPr sz="1200">
                <a:solidFill>
                  <a:schemeClr val="tx1"/>
                </a:solidFill>
                <a:latin typeface="Times New Roman" panose="02020603050405020304" pitchFamily="18" charset="0"/>
              </a:defRPr>
            </a:lvl1pPr>
            <a:lvl2pPr>
              <a:defRPr sz="1200">
                <a:solidFill>
                  <a:schemeClr val="tx1"/>
                </a:solidFill>
                <a:latin typeface="Times New Roman" panose="02020603050405020304" pitchFamily="18" charset="0"/>
              </a:defRPr>
            </a:lvl2pPr>
            <a:lvl3pPr>
              <a:defRPr sz="1200">
                <a:solidFill>
                  <a:schemeClr val="tx1"/>
                </a:solidFill>
                <a:latin typeface="Times New Roman" panose="02020603050405020304" pitchFamily="18" charset="0"/>
              </a:defRPr>
            </a:lvl3pPr>
            <a:lvl4pPr>
              <a:defRPr sz="1200">
                <a:solidFill>
                  <a:schemeClr val="tx1"/>
                </a:solidFill>
                <a:latin typeface="Times New Roman" panose="02020603050405020304" pitchFamily="18" charset="0"/>
              </a:defRPr>
            </a:lvl4pPr>
            <a:lvl5pPr>
              <a:defRPr sz="1200">
                <a:solidFill>
                  <a:schemeClr val="tx1"/>
                </a:solidFill>
                <a:latin typeface="Times New Roman" panose="02020603050405020304" pitchFamily="18" charset="0"/>
              </a:defRPr>
            </a:lvl5pPr>
            <a:lvl6pPr fontAlgn="base">
              <a:spcBef>
                <a:spcPct val="0"/>
              </a:spcBef>
              <a:spcAft>
                <a:spcPct val="0"/>
              </a:spcAft>
              <a:defRPr sz="1200">
                <a:solidFill>
                  <a:schemeClr val="tx1"/>
                </a:solidFill>
                <a:latin typeface="Times New Roman" panose="02020603050405020304" pitchFamily="18" charset="0"/>
              </a:defRPr>
            </a:lvl6pPr>
            <a:lvl7pPr fontAlgn="base">
              <a:spcBef>
                <a:spcPct val="0"/>
              </a:spcBef>
              <a:spcAft>
                <a:spcPct val="0"/>
              </a:spcAft>
              <a:defRPr sz="1200">
                <a:solidFill>
                  <a:schemeClr val="tx1"/>
                </a:solidFill>
                <a:latin typeface="Times New Roman" panose="02020603050405020304" pitchFamily="18" charset="0"/>
              </a:defRPr>
            </a:lvl7pPr>
            <a:lvl8pPr fontAlgn="base">
              <a:spcBef>
                <a:spcPct val="0"/>
              </a:spcBef>
              <a:spcAft>
                <a:spcPct val="0"/>
              </a:spcAft>
              <a:defRPr sz="1200">
                <a:solidFill>
                  <a:schemeClr val="tx1"/>
                </a:solidFill>
                <a:latin typeface="Times New Roman" panose="02020603050405020304" pitchFamily="18" charset="0"/>
              </a:defRPr>
            </a:lvl8pPr>
            <a:lvl9pPr fontAlgn="base">
              <a:spcBef>
                <a:spcPct val="0"/>
              </a:spcBef>
              <a:spcAft>
                <a:spcPct val="0"/>
              </a:spcAft>
              <a:defRPr sz="1200">
                <a:solidFill>
                  <a:schemeClr val="tx1"/>
                </a:solidFill>
                <a:latin typeface="Times New Roman" panose="02020603050405020304" pitchFamily="18" charset="0"/>
              </a:defRPr>
            </a:lvl9pPr>
          </a:lstStyle>
          <a:p>
            <a:pPr algn="ctr"/>
            <a:endParaRPr lang="en-US" altLang="en-US" sz="2800">
              <a:solidFill>
                <a:srgbClr val="FFFFFF"/>
              </a:solidFill>
              <a:effectLst>
                <a:outerShdw blurRad="38100" dist="38100" dir="2700000" algn="tl">
                  <a:srgbClr val="C0C0C0"/>
                </a:outerShdw>
              </a:effectLst>
              <a:latin typeface="Gill Sans" panose="020B0502020104020203" pitchFamily="34" charset="-79"/>
              <a:cs typeface="Gill Sans" panose="020B0502020104020203" pitchFamily="34" charset="-79"/>
              <a:sym typeface="Gill Sans" panose="020B0502020104020203" pitchFamily="34" charset="-79"/>
            </a:endParaRPr>
          </a:p>
          <a:p>
            <a:pPr algn="ctr"/>
            <a:endParaRPr lang="en-US" altLang="en-US" sz="2800">
              <a:solidFill>
                <a:srgbClr val="FFFFFF"/>
              </a:solidFill>
              <a:effectLst>
                <a:outerShdw blurRad="38100" dist="38100" dir="2700000" algn="tl">
                  <a:srgbClr val="C0C0C0"/>
                </a:outerShdw>
              </a:effectLst>
              <a:latin typeface="Gill Sans" panose="020B0502020104020203" pitchFamily="34" charset="-79"/>
              <a:cs typeface="Gill Sans" panose="020B0502020104020203" pitchFamily="34" charset="-79"/>
              <a:sym typeface="Gill Sans" panose="020B0502020104020203" pitchFamily="34" charset="-79"/>
            </a:endParaRPr>
          </a:p>
        </p:txBody>
      </p:sp>
      <p:sp>
        <p:nvSpPr>
          <p:cNvPr id="8214" name="Freeform 22">
            <a:extLst>
              <a:ext uri="{FF2B5EF4-FFF2-40B4-BE49-F238E27FC236}">
                <a16:creationId xmlns:a16="http://schemas.microsoft.com/office/drawing/2014/main" id="{380AE95F-A0D8-0A49-8B8F-78646CDEFE07}"/>
              </a:ext>
            </a:extLst>
          </p:cNvPr>
          <p:cNvSpPr>
            <a:spLocks/>
          </p:cNvSpPr>
          <p:nvPr/>
        </p:nvSpPr>
        <p:spPr bwMode="auto">
          <a:xfrm>
            <a:off x="2689225" y="1398588"/>
            <a:ext cx="584200" cy="4749800"/>
          </a:xfrm>
          <a:custGeom>
            <a:avLst/>
            <a:gdLst>
              <a:gd name="T0" fmla="+- 0 17455 1381"/>
              <a:gd name="T1" fmla="*/ T0 w 19635"/>
              <a:gd name="T2" fmla="*/ 0 h 21600"/>
              <a:gd name="T3" fmla="+- 0 20926 1381"/>
              <a:gd name="T4" fmla="*/ T3 w 19635"/>
              <a:gd name="T5" fmla="*/ 2287 h 21600"/>
              <a:gd name="T6" fmla="+- 0 14083 1381"/>
              <a:gd name="T7" fmla="*/ T6 w 19635"/>
              <a:gd name="T8" fmla="*/ 3871 h 21600"/>
              <a:gd name="T9" fmla="+- 0 17059 1381"/>
              <a:gd name="T10" fmla="*/ T9 w 19635"/>
              <a:gd name="T11" fmla="*/ 5576 h 21600"/>
              <a:gd name="T12" fmla="+- 0 14282 1381"/>
              <a:gd name="T13" fmla="*/ T12 w 19635"/>
              <a:gd name="T14" fmla="*/ 8012 h 21600"/>
              <a:gd name="T15" fmla="+- 0 8728 1381"/>
              <a:gd name="T16" fmla="*/ T15 w 19635"/>
              <a:gd name="T17" fmla="*/ 10069 h 21600"/>
              <a:gd name="T18" fmla="+- 0 11901 1381"/>
              <a:gd name="T19" fmla="*/ T18 w 19635"/>
              <a:gd name="T20" fmla="*/ 12938 h 21600"/>
              <a:gd name="T21" fmla="+- 0 7537 1381"/>
              <a:gd name="T22" fmla="*/ T21 w 19635"/>
              <a:gd name="T23" fmla="*/ 15374 h 21600"/>
              <a:gd name="T24" fmla="+- 0 6347 1381"/>
              <a:gd name="T25" fmla="*/ T24 w 19635"/>
              <a:gd name="T26" fmla="*/ 17702 h 21600"/>
              <a:gd name="T27" fmla="+- 0 5554 1381"/>
              <a:gd name="T28" fmla="*/ T27 w 19635"/>
              <a:gd name="T29" fmla="*/ 19380 h 21600"/>
              <a:gd name="T30" fmla="+- 0 3174 1381"/>
              <a:gd name="T31" fmla="*/ T30 w 19635"/>
              <a:gd name="T32" fmla="*/ 21600 h 2160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 ang="0">
                <a:pos x="T31" y="T32"/>
              </a:cxn>
            </a:cxnLst>
            <a:rect l="0" t="0" r="r" b="b"/>
            <a:pathLst>
              <a:path w="19635" h="21600">
                <a:moveTo>
                  <a:pt x="16074" y="0"/>
                </a:moveTo>
                <a:cubicBezTo>
                  <a:pt x="16868" y="595"/>
                  <a:pt x="20219" y="1514"/>
                  <a:pt x="19545" y="2287"/>
                </a:cubicBezTo>
                <a:cubicBezTo>
                  <a:pt x="19015" y="2896"/>
                  <a:pt x="13803" y="3277"/>
                  <a:pt x="12702" y="3871"/>
                </a:cubicBezTo>
                <a:cubicBezTo>
                  <a:pt x="10421" y="5102"/>
                  <a:pt x="14690" y="5007"/>
                  <a:pt x="15678" y="5576"/>
                </a:cubicBezTo>
                <a:cubicBezTo>
                  <a:pt x="17959" y="6889"/>
                  <a:pt x="14805" y="7340"/>
                  <a:pt x="12901" y="8012"/>
                </a:cubicBezTo>
                <a:cubicBezTo>
                  <a:pt x="10969" y="8694"/>
                  <a:pt x="7743" y="8553"/>
                  <a:pt x="7347" y="10069"/>
                </a:cubicBezTo>
                <a:cubicBezTo>
                  <a:pt x="6950" y="11585"/>
                  <a:pt x="13297" y="12126"/>
                  <a:pt x="10520" y="12938"/>
                </a:cubicBezTo>
                <a:cubicBezTo>
                  <a:pt x="7743" y="13750"/>
                  <a:pt x="6950" y="14941"/>
                  <a:pt x="6156" y="15374"/>
                </a:cubicBezTo>
                <a:cubicBezTo>
                  <a:pt x="5363" y="15808"/>
                  <a:pt x="4173" y="17377"/>
                  <a:pt x="4966" y="17702"/>
                </a:cubicBezTo>
                <a:cubicBezTo>
                  <a:pt x="5760" y="18027"/>
                  <a:pt x="8537" y="18568"/>
                  <a:pt x="4173" y="19380"/>
                </a:cubicBezTo>
                <a:cubicBezTo>
                  <a:pt x="-191" y="20192"/>
                  <a:pt x="-1381" y="20788"/>
                  <a:pt x="1793" y="21600"/>
                </a:cubicBezTo>
              </a:path>
            </a:pathLst>
          </a:custGeom>
          <a:noFill/>
          <a:ln w="76200" cap="flat">
            <a:solidFill>
              <a:srgbClr val="975500"/>
            </a:solidFill>
            <a:prstDash val="sysDot"/>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8215" name="Line 23">
            <a:extLst>
              <a:ext uri="{FF2B5EF4-FFF2-40B4-BE49-F238E27FC236}">
                <a16:creationId xmlns:a16="http://schemas.microsoft.com/office/drawing/2014/main" id="{0A7D1453-D03C-1342-9696-9FEC04EA9FBE}"/>
              </a:ext>
            </a:extLst>
          </p:cNvPr>
          <p:cNvSpPr>
            <a:spLocks noChangeShapeType="1"/>
          </p:cNvSpPr>
          <p:nvPr/>
        </p:nvSpPr>
        <p:spPr bwMode="auto">
          <a:xfrm rot="10800000">
            <a:off x="1333500" y="2711450"/>
            <a:ext cx="130175" cy="1630363"/>
          </a:xfrm>
          <a:prstGeom prst="line">
            <a:avLst/>
          </a:prstGeom>
          <a:noFill/>
          <a:ln w="76200" cap="flat">
            <a:solidFill>
              <a:srgbClr val="003DCC"/>
            </a:solidFill>
            <a:prstDash val="solid"/>
            <a:miter lim="800000"/>
            <a:headEnd type="stealth"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8216" name="Rectangle 24">
            <a:extLst>
              <a:ext uri="{FF2B5EF4-FFF2-40B4-BE49-F238E27FC236}">
                <a16:creationId xmlns:a16="http://schemas.microsoft.com/office/drawing/2014/main" id="{12280F87-23AB-1549-BC7E-1F46AAC9F1A8}"/>
              </a:ext>
            </a:extLst>
          </p:cNvPr>
          <p:cNvSpPr>
            <a:spLocks/>
          </p:cNvSpPr>
          <p:nvPr/>
        </p:nvSpPr>
        <p:spPr bwMode="auto">
          <a:xfrm>
            <a:off x="4181475" y="254000"/>
            <a:ext cx="41290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defRPr sz="1200">
                <a:solidFill>
                  <a:schemeClr val="tx1"/>
                </a:solidFill>
                <a:latin typeface="Times New Roman" panose="02020603050405020304" pitchFamily="18" charset="0"/>
              </a:defRPr>
            </a:lvl1pPr>
            <a:lvl2pPr>
              <a:defRPr sz="1200">
                <a:solidFill>
                  <a:schemeClr val="tx1"/>
                </a:solidFill>
                <a:latin typeface="Times New Roman" panose="02020603050405020304" pitchFamily="18" charset="0"/>
              </a:defRPr>
            </a:lvl2pPr>
            <a:lvl3pPr>
              <a:defRPr sz="1200">
                <a:solidFill>
                  <a:schemeClr val="tx1"/>
                </a:solidFill>
                <a:latin typeface="Times New Roman" panose="02020603050405020304" pitchFamily="18" charset="0"/>
              </a:defRPr>
            </a:lvl3pPr>
            <a:lvl4pPr>
              <a:defRPr sz="1200">
                <a:solidFill>
                  <a:schemeClr val="tx1"/>
                </a:solidFill>
                <a:latin typeface="Times New Roman" panose="02020603050405020304" pitchFamily="18" charset="0"/>
              </a:defRPr>
            </a:lvl4pPr>
            <a:lvl5pPr>
              <a:defRPr sz="1200">
                <a:solidFill>
                  <a:schemeClr val="tx1"/>
                </a:solidFill>
                <a:latin typeface="Times New Roman" panose="02020603050405020304" pitchFamily="18" charset="0"/>
              </a:defRPr>
            </a:lvl5pPr>
            <a:lvl6pPr fontAlgn="base">
              <a:spcBef>
                <a:spcPct val="0"/>
              </a:spcBef>
              <a:spcAft>
                <a:spcPct val="0"/>
              </a:spcAft>
              <a:defRPr sz="1200">
                <a:solidFill>
                  <a:schemeClr val="tx1"/>
                </a:solidFill>
                <a:latin typeface="Times New Roman" panose="02020603050405020304" pitchFamily="18" charset="0"/>
              </a:defRPr>
            </a:lvl6pPr>
            <a:lvl7pPr fontAlgn="base">
              <a:spcBef>
                <a:spcPct val="0"/>
              </a:spcBef>
              <a:spcAft>
                <a:spcPct val="0"/>
              </a:spcAft>
              <a:defRPr sz="1200">
                <a:solidFill>
                  <a:schemeClr val="tx1"/>
                </a:solidFill>
                <a:latin typeface="Times New Roman" panose="02020603050405020304" pitchFamily="18" charset="0"/>
              </a:defRPr>
            </a:lvl7pPr>
            <a:lvl8pPr fontAlgn="base">
              <a:spcBef>
                <a:spcPct val="0"/>
              </a:spcBef>
              <a:spcAft>
                <a:spcPct val="0"/>
              </a:spcAft>
              <a:defRPr sz="1200">
                <a:solidFill>
                  <a:schemeClr val="tx1"/>
                </a:solidFill>
                <a:latin typeface="Times New Roman" panose="02020603050405020304" pitchFamily="18" charset="0"/>
              </a:defRPr>
            </a:lvl8pPr>
            <a:lvl9pPr fontAlgn="base">
              <a:spcBef>
                <a:spcPct val="0"/>
              </a:spcBef>
              <a:spcAft>
                <a:spcPct val="0"/>
              </a:spcAft>
              <a:defRPr sz="1200">
                <a:solidFill>
                  <a:schemeClr val="tx1"/>
                </a:solidFill>
                <a:latin typeface="Times New Roman" panose="02020603050405020304" pitchFamily="18" charset="0"/>
              </a:defRPr>
            </a:lvl9pPr>
          </a:lstStyle>
          <a:p>
            <a:pPr algn="ctr"/>
            <a:r>
              <a:rPr lang="en-US" altLang="en-US" sz="2800">
                <a:latin typeface="Gill Sans" panose="020B0502020104020203" pitchFamily="34" charset="-79"/>
                <a:cs typeface="Gill Sans" panose="020B0502020104020203" pitchFamily="34" charset="-79"/>
                <a:sym typeface="Gill Sans" panose="020B0502020104020203" pitchFamily="34" charset="-79"/>
              </a:rPr>
              <a:t>Data flow through the DNS</a:t>
            </a:r>
          </a:p>
        </p:txBody>
      </p:sp>
      <p:sp>
        <p:nvSpPr>
          <p:cNvPr id="8217" name="Line 25">
            <a:extLst>
              <a:ext uri="{FF2B5EF4-FFF2-40B4-BE49-F238E27FC236}">
                <a16:creationId xmlns:a16="http://schemas.microsoft.com/office/drawing/2014/main" id="{3346E7D9-85E5-8247-BED6-316E8207FDAA}"/>
              </a:ext>
            </a:extLst>
          </p:cNvPr>
          <p:cNvSpPr>
            <a:spLocks noChangeShapeType="1"/>
          </p:cNvSpPr>
          <p:nvPr/>
        </p:nvSpPr>
        <p:spPr bwMode="auto">
          <a:xfrm flipH="1">
            <a:off x="2335213" y="4716463"/>
            <a:ext cx="914400" cy="80962"/>
          </a:xfrm>
          <a:prstGeom prst="line">
            <a:avLst/>
          </a:prstGeom>
          <a:noFill/>
          <a:ln w="76200" cap="flat">
            <a:solidFill>
              <a:srgbClr val="003DCC"/>
            </a:solidFill>
            <a:prstDash val="solid"/>
            <a:miter lim="800000"/>
            <a:headEnd type="stealth"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8218" name="Line 26">
            <a:extLst>
              <a:ext uri="{FF2B5EF4-FFF2-40B4-BE49-F238E27FC236}">
                <a16:creationId xmlns:a16="http://schemas.microsoft.com/office/drawing/2014/main" id="{AA7E0CEF-EAEE-B044-BDA7-3F27AA0EAA60}"/>
              </a:ext>
            </a:extLst>
          </p:cNvPr>
          <p:cNvSpPr>
            <a:spLocks noChangeShapeType="1"/>
          </p:cNvSpPr>
          <p:nvPr/>
        </p:nvSpPr>
        <p:spPr bwMode="auto">
          <a:xfrm flipH="1">
            <a:off x="3943350" y="3762375"/>
            <a:ext cx="1354138" cy="588963"/>
          </a:xfrm>
          <a:prstGeom prst="line">
            <a:avLst/>
          </a:prstGeom>
          <a:noFill/>
          <a:ln w="76200" cap="flat">
            <a:solidFill>
              <a:srgbClr val="003DCC"/>
            </a:solidFill>
            <a:prstDash val="solid"/>
            <a:miter lim="800000"/>
            <a:headEnd type="stealth"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8219" name="Line 27">
            <a:extLst>
              <a:ext uri="{FF2B5EF4-FFF2-40B4-BE49-F238E27FC236}">
                <a16:creationId xmlns:a16="http://schemas.microsoft.com/office/drawing/2014/main" id="{1446F44F-3718-0F4C-8904-103B529DD721}"/>
              </a:ext>
            </a:extLst>
          </p:cNvPr>
          <p:cNvSpPr>
            <a:spLocks noChangeShapeType="1"/>
          </p:cNvSpPr>
          <p:nvPr/>
        </p:nvSpPr>
        <p:spPr bwMode="auto">
          <a:xfrm rot="10800000">
            <a:off x="3817938" y="5208588"/>
            <a:ext cx="1074737" cy="946150"/>
          </a:xfrm>
          <a:prstGeom prst="line">
            <a:avLst/>
          </a:prstGeom>
          <a:noFill/>
          <a:ln w="76200" cap="flat">
            <a:solidFill>
              <a:srgbClr val="003DCC"/>
            </a:solidFill>
            <a:prstDash val="solid"/>
            <a:miter lim="800000"/>
            <a:headEnd type="stealth"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8220" name="Line 28">
            <a:extLst>
              <a:ext uri="{FF2B5EF4-FFF2-40B4-BE49-F238E27FC236}">
                <a16:creationId xmlns:a16="http://schemas.microsoft.com/office/drawing/2014/main" id="{803A90A9-4975-E14D-BD71-4B28D6F96614}"/>
              </a:ext>
            </a:extLst>
          </p:cNvPr>
          <p:cNvSpPr>
            <a:spLocks noChangeShapeType="1"/>
          </p:cNvSpPr>
          <p:nvPr/>
        </p:nvSpPr>
        <p:spPr bwMode="auto">
          <a:xfrm rot="10800000" flipH="1">
            <a:off x="7783513" y="2630488"/>
            <a:ext cx="347662" cy="990600"/>
          </a:xfrm>
          <a:prstGeom prst="line">
            <a:avLst/>
          </a:prstGeom>
          <a:noFill/>
          <a:ln w="76200" cap="flat">
            <a:solidFill>
              <a:srgbClr val="3F691E"/>
            </a:solidFill>
            <a:prstDash val="sysDot"/>
            <a:miter lim="800000"/>
            <a:headEnd type="stealth"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8221" name="Line 29">
            <a:extLst>
              <a:ext uri="{FF2B5EF4-FFF2-40B4-BE49-F238E27FC236}">
                <a16:creationId xmlns:a16="http://schemas.microsoft.com/office/drawing/2014/main" id="{7DA6AA31-9FA0-AF49-8883-CE84FA630B80}"/>
              </a:ext>
            </a:extLst>
          </p:cNvPr>
          <p:cNvSpPr>
            <a:spLocks noChangeShapeType="1"/>
          </p:cNvSpPr>
          <p:nvPr/>
        </p:nvSpPr>
        <p:spPr bwMode="auto">
          <a:xfrm rot="10800000" flipH="1">
            <a:off x="7872413" y="3095625"/>
            <a:ext cx="604837" cy="615950"/>
          </a:xfrm>
          <a:prstGeom prst="line">
            <a:avLst/>
          </a:prstGeom>
          <a:noFill/>
          <a:ln w="76200" cap="flat">
            <a:solidFill>
              <a:srgbClr val="3F691E"/>
            </a:solidFill>
            <a:prstDash val="sysDot"/>
            <a:miter lim="800000"/>
            <a:headEnd type="stealth"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8222" name="Line 30">
            <a:extLst>
              <a:ext uri="{FF2B5EF4-FFF2-40B4-BE49-F238E27FC236}">
                <a16:creationId xmlns:a16="http://schemas.microsoft.com/office/drawing/2014/main" id="{FDDCDB35-7EBB-8F48-81FF-B20673DB3695}"/>
              </a:ext>
            </a:extLst>
          </p:cNvPr>
          <p:cNvSpPr>
            <a:spLocks noChangeShapeType="1"/>
          </p:cNvSpPr>
          <p:nvPr/>
        </p:nvSpPr>
        <p:spPr bwMode="auto">
          <a:xfrm rot="10800000" flipH="1">
            <a:off x="5854700" y="4514850"/>
            <a:ext cx="1341438" cy="1366838"/>
          </a:xfrm>
          <a:prstGeom prst="line">
            <a:avLst/>
          </a:prstGeom>
          <a:noFill/>
          <a:ln w="76200" cap="flat">
            <a:solidFill>
              <a:srgbClr val="3F691E"/>
            </a:solidFill>
            <a:prstDash val="sysDot"/>
            <a:miter lim="800000"/>
            <a:headEnd type="stealth"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8223" name="Line 31">
            <a:extLst>
              <a:ext uri="{FF2B5EF4-FFF2-40B4-BE49-F238E27FC236}">
                <a16:creationId xmlns:a16="http://schemas.microsoft.com/office/drawing/2014/main" id="{DACC72D8-D65D-2B43-A2BC-7F70EFD5740D}"/>
              </a:ext>
            </a:extLst>
          </p:cNvPr>
          <p:cNvSpPr>
            <a:spLocks noChangeShapeType="1"/>
          </p:cNvSpPr>
          <p:nvPr/>
        </p:nvSpPr>
        <p:spPr bwMode="auto">
          <a:xfrm rot="10800000" flipH="1">
            <a:off x="5905500" y="4595813"/>
            <a:ext cx="1143000" cy="773112"/>
          </a:xfrm>
          <a:prstGeom prst="line">
            <a:avLst/>
          </a:prstGeom>
          <a:noFill/>
          <a:ln w="76200" cap="flat">
            <a:solidFill>
              <a:srgbClr val="3F691E"/>
            </a:solidFill>
            <a:prstDash val="sysDot"/>
            <a:miter lim="800000"/>
            <a:headEnd type="stealth"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8224" name="Line 32">
            <a:extLst>
              <a:ext uri="{FF2B5EF4-FFF2-40B4-BE49-F238E27FC236}">
                <a16:creationId xmlns:a16="http://schemas.microsoft.com/office/drawing/2014/main" id="{9CA7E57A-7507-9A49-985B-8A06D76EBD89}"/>
              </a:ext>
            </a:extLst>
          </p:cNvPr>
          <p:cNvSpPr>
            <a:spLocks noChangeShapeType="1"/>
          </p:cNvSpPr>
          <p:nvPr/>
        </p:nvSpPr>
        <p:spPr bwMode="auto">
          <a:xfrm rot="10800000" flipH="1">
            <a:off x="5791200" y="4511675"/>
            <a:ext cx="1177925" cy="47625"/>
          </a:xfrm>
          <a:prstGeom prst="line">
            <a:avLst/>
          </a:prstGeom>
          <a:noFill/>
          <a:ln w="76200" cap="flat">
            <a:solidFill>
              <a:srgbClr val="3F691E"/>
            </a:solidFill>
            <a:prstDash val="sysDot"/>
            <a:miter lim="800000"/>
            <a:headEnd type="stealth"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8225" name="Line 33">
            <a:extLst>
              <a:ext uri="{FF2B5EF4-FFF2-40B4-BE49-F238E27FC236}">
                <a16:creationId xmlns:a16="http://schemas.microsoft.com/office/drawing/2014/main" id="{DCDC89E6-5588-404A-B73F-C6790D167219}"/>
              </a:ext>
            </a:extLst>
          </p:cNvPr>
          <p:cNvSpPr>
            <a:spLocks noChangeShapeType="1"/>
          </p:cNvSpPr>
          <p:nvPr/>
        </p:nvSpPr>
        <p:spPr bwMode="auto">
          <a:xfrm>
            <a:off x="6024563" y="4076700"/>
            <a:ext cx="1047750" cy="323850"/>
          </a:xfrm>
          <a:prstGeom prst="line">
            <a:avLst/>
          </a:prstGeom>
          <a:noFill/>
          <a:ln w="76200" cap="flat">
            <a:solidFill>
              <a:srgbClr val="3F691E"/>
            </a:solidFill>
            <a:prstDash val="sysDot"/>
            <a:miter lim="800000"/>
            <a:headEnd type="stealth"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8226" name="Rectangle 34">
            <a:extLst>
              <a:ext uri="{FF2B5EF4-FFF2-40B4-BE49-F238E27FC236}">
                <a16:creationId xmlns:a16="http://schemas.microsoft.com/office/drawing/2014/main" id="{F504544B-E79C-4B41-AEBE-81804773DAE8}"/>
              </a:ext>
            </a:extLst>
          </p:cNvPr>
          <p:cNvSpPr>
            <a:spLocks/>
          </p:cNvSpPr>
          <p:nvPr/>
        </p:nvSpPr>
        <p:spPr bwMode="auto">
          <a:xfrm>
            <a:off x="4106863" y="763588"/>
            <a:ext cx="39227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defRPr sz="1200">
                <a:solidFill>
                  <a:schemeClr val="tx1"/>
                </a:solidFill>
                <a:latin typeface="Times New Roman" panose="02020603050405020304" pitchFamily="18" charset="0"/>
              </a:defRPr>
            </a:lvl1pPr>
            <a:lvl2pPr>
              <a:defRPr sz="1200">
                <a:solidFill>
                  <a:schemeClr val="tx1"/>
                </a:solidFill>
                <a:latin typeface="Times New Roman" panose="02020603050405020304" pitchFamily="18" charset="0"/>
              </a:defRPr>
            </a:lvl2pPr>
            <a:lvl3pPr>
              <a:defRPr sz="1200">
                <a:solidFill>
                  <a:schemeClr val="tx1"/>
                </a:solidFill>
                <a:latin typeface="Times New Roman" panose="02020603050405020304" pitchFamily="18" charset="0"/>
              </a:defRPr>
            </a:lvl3pPr>
            <a:lvl4pPr>
              <a:defRPr sz="1200">
                <a:solidFill>
                  <a:schemeClr val="tx1"/>
                </a:solidFill>
                <a:latin typeface="Times New Roman" panose="02020603050405020304" pitchFamily="18" charset="0"/>
              </a:defRPr>
            </a:lvl4pPr>
            <a:lvl5pPr>
              <a:defRPr sz="1200">
                <a:solidFill>
                  <a:schemeClr val="tx1"/>
                </a:solidFill>
                <a:latin typeface="Times New Roman" panose="02020603050405020304" pitchFamily="18" charset="0"/>
              </a:defRPr>
            </a:lvl5pPr>
            <a:lvl6pPr fontAlgn="base">
              <a:spcBef>
                <a:spcPct val="0"/>
              </a:spcBef>
              <a:spcAft>
                <a:spcPct val="0"/>
              </a:spcAft>
              <a:defRPr sz="1200">
                <a:solidFill>
                  <a:schemeClr val="tx1"/>
                </a:solidFill>
                <a:latin typeface="Times New Roman" panose="02020603050405020304" pitchFamily="18" charset="0"/>
              </a:defRPr>
            </a:lvl6pPr>
            <a:lvl7pPr fontAlgn="base">
              <a:spcBef>
                <a:spcPct val="0"/>
              </a:spcBef>
              <a:spcAft>
                <a:spcPct val="0"/>
              </a:spcAft>
              <a:defRPr sz="1200">
                <a:solidFill>
                  <a:schemeClr val="tx1"/>
                </a:solidFill>
                <a:latin typeface="Times New Roman" panose="02020603050405020304" pitchFamily="18" charset="0"/>
              </a:defRPr>
            </a:lvl7pPr>
            <a:lvl8pPr fontAlgn="base">
              <a:spcBef>
                <a:spcPct val="0"/>
              </a:spcBef>
              <a:spcAft>
                <a:spcPct val="0"/>
              </a:spcAft>
              <a:defRPr sz="1200">
                <a:solidFill>
                  <a:schemeClr val="tx1"/>
                </a:solidFill>
                <a:latin typeface="Times New Roman" panose="02020603050405020304" pitchFamily="18" charset="0"/>
              </a:defRPr>
            </a:lvl8pPr>
            <a:lvl9pPr fontAlgn="base">
              <a:spcBef>
                <a:spcPct val="0"/>
              </a:spcBef>
              <a:spcAft>
                <a:spcPct val="0"/>
              </a:spcAft>
              <a:defRPr sz="1200">
                <a:solidFill>
                  <a:schemeClr val="tx1"/>
                </a:solidFill>
                <a:latin typeface="Times New Roman" panose="02020603050405020304" pitchFamily="18" charset="0"/>
              </a:defRPr>
            </a:lvl9pPr>
          </a:lstStyle>
          <a:p>
            <a:r>
              <a:rPr lang="en-US" altLang="en-US" sz="2800">
                <a:latin typeface="Gill Sans" panose="020B0502020104020203" pitchFamily="34" charset="-79"/>
                <a:cs typeface="Gill Sans" panose="020B0502020104020203" pitchFamily="34" charset="-79"/>
                <a:sym typeface="Gill Sans" panose="020B0502020104020203" pitchFamily="34" charset="-79"/>
              </a:rPr>
              <a:t>Where are the vulnerable</a:t>
            </a:r>
            <a:br>
              <a:rPr lang="en-US" altLang="en-US" sz="2800">
                <a:latin typeface="Gill Sans" panose="020B0502020104020203" pitchFamily="34" charset="-79"/>
                <a:cs typeface="Gill Sans" panose="020B0502020104020203" pitchFamily="34" charset="-79"/>
                <a:sym typeface="Gill Sans" panose="020B0502020104020203" pitchFamily="34" charset="-79"/>
              </a:rPr>
            </a:br>
            <a:r>
              <a:rPr lang="en-US" altLang="en-US" sz="2800">
                <a:latin typeface="Gill Sans" panose="020B0502020104020203" pitchFamily="34" charset="-79"/>
                <a:cs typeface="Gill Sans" panose="020B0502020104020203" pitchFamily="34" charset="-79"/>
                <a:sym typeface="Gill Sans" panose="020B0502020104020203" pitchFamily="34" charset="-79"/>
              </a:rPr>
              <a:t>points?</a:t>
            </a:r>
          </a:p>
        </p:txBody>
      </p:sp>
      <p:grpSp>
        <p:nvGrpSpPr>
          <p:cNvPr id="8235" name="Group 43">
            <a:extLst>
              <a:ext uri="{FF2B5EF4-FFF2-40B4-BE49-F238E27FC236}">
                <a16:creationId xmlns:a16="http://schemas.microsoft.com/office/drawing/2014/main" id="{99D6D25B-06F5-FB43-9803-344715C801F3}"/>
              </a:ext>
            </a:extLst>
          </p:cNvPr>
          <p:cNvGrpSpPr>
            <a:grpSpLocks/>
          </p:cNvGrpSpPr>
          <p:nvPr/>
        </p:nvGrpSpPr>
        <p:grpSpPr bwMode="auto">
          <a:xfrm>
            <a:off x="2624138" y="1957388"/>
            <a:ext cx="6364287" cy="4379912"/>
            <a:chOff x="0" y="0"/>
            <a:chExt cx="4008" cy="2758"/>
          </a:xfrm>
        </p:grpSpPr>
        <p:sp>
          <p:nvSpPr>
            <p:cNvPr id="8227" name="Line 35">
              <a:extLst>
                <a:ext uri="{FF2B5EF4-FFF2-40B4-BE49-F238E27FC236}">
                  <a16:creationId xmlns:a16="http://schemas.microsoft.com/office/drawing/2014/main" id="{BFF204A1-AB43-1348-BD6F-6E0FCDBE7D9C}"/>
                </a:ext>
              </a:extLst>
            </p:cNvPr>
            <p:cNvSpPr>
              <a:spLocks noChangeShapeType="1"/>
            </p:cNvSpPr>
            <p:nvPr/>
          </p:nvSpPr>
          <p:spPr bwMode="auto">
            <a:xfrm rot="10800000">
              <a:off x="1633" y="331"/>
              <a:ext cx="161" cy="724"/>
            </a:xfrm>
            <a:prstGeom prst="line">
              <a:avLst/>
            </a:prstGeom>
            <a:noFill/>
            <a:ln w="127000" cap="flat">
              <a:solidFill>
                <a:srgbClr val="A40800"/>
              </a:solidFill>
              <a:prstDash val="solid"/>
              <a:miter lim="800000"/>
              <a:headEnd type="stealth"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8228" name="Line 36">
              <a:extLst>
                <a:ext uri="{FF2B5EF4-FFF2-40B4-BE49-F238E27FC236}">
                  <a16:creationId xmlns:a16="http://schemas.microsoft.com/office/drawing/2014/main" id="{2E538E41-89B0-BF4C-A990-17D1F4340A13}"/>
                </a:ext>
              </a:extLst>
            </p:cNvPr>
            <p:cNvSpPr>
              <a:spLocks noChangeShapeType="1"/>
            </p:cNvSpPr>
            <p:nvPr/>
          </p:nvSpPr>
          <p:spPr bwMode="auto">
            <a:xfrm rot="10800000">
              <a:off x="542" y="918"/>
              <a:ext cx="504" cy="472"/>
            </a:xfrm>
            <a:prstGeom prst="line">
              <a:avLst/>
            </a:prstGeom>
            <a:noFill/>
            <a:ln w="127000" cap="flat">
              <a:solidFill>
                <a:srgbClr val="A40800"/>
              </a:solidFill>
              <a:prstDash val="solid"/>
              <a:miter lim="800000"/>
              <a:headEnd type="stealth"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8229" name="Line 37">
              <a:extLst>
                <a:ext uri="{FF2B5EF4-FFF2-40B4-BE49-F238E27FC236}">
                  <a16:creationId xmlns:a16="http://schemas.microsoft.com/office/drawing/2014/main" id="{2ECD98E5-25B4-154A-99B2-740702DD7F34}"/>
                </a:ext>
              </a:extLst>
            </p:cNvPr>
            <p:cNvSpPr>
              <a:spLocks noChangeShapeType="1"/>
            </p:cNvSpPr>
            <p:nvPr/>
          </p:nvSpPr>
          <p:spPr bwMode="auto">
            <a:xfrm>
              <a:off x="2516" y="1571"/>
              <a:ext cx="720" cy="555"/>
            </a:xfrm>
            <a:prstGeom prst="line">
              <a:avLst/>
            </a:prstGeom>
            <a:noFill/>
            <a:ln w="127000" cap="flat">
              <a:solidFill>
                <a:srgbClr val="A40800"/>
              </a:solidFill>
              <a:prstDash val="solid"/>
              <a:miter lim="800000"/>
              <a:headEnd type="stealth"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GB" dirty="0"/>
            </a:p>
          </p:txBody>
        </p:sp>
        <p:sp>
          <p:nvSpPr>
            <p:cNvPr id="8230" name="Line 38">
              <a:extLst>
                <a:ext uri="{FF2B5EF4-FFF2-40B4-BE49-F238E27FC236}">
                  <a16:creationId xmlns:a16="http://schemas.microsoft.com/office/drawing/2014/main" id="{222C751F-15A4-ED40-BA20-0D38BF2A1E8A}"/>
                </a:ext>
              </a:extLst>
            </p:cNvPr>
            <p:cNvSpPr>
              <a:spLocks noChangeShapeType="1"/>
            </p:cNvSpPr>
            <p:nvPr/>
          </p:nvSpPr>
          <p:spPr bwMode="auto">
            <a:xfrm>
              <a:off x="3490" y="995"/>
              <a:ext cx="60" cy="1140"/>
            </a:xfrm>
            <a:prstGeom prst="line">
              <a:avLst/>
            </a:prstGeom>
            <a:noFill/>
            <a:ln w="127000" cap="flat">
              <a:solidFill>
                <a:srgbClr val="A40800"/>
              </a:solidFill>
              <a:prstDash val="solid"/>
              <a:miter lim="800000"/>
              <a:headEnd type="stealth"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8231" name="Rectangle 39">
              <a:extLst>
                <a:ext uri="{FF2B5EF4-FFF2-40B4-BE49-F238E27FC236}">
                  <a16:creationId xmlns:a16="http://schemas.microsoft.com/office/drawing/2014/main" id="{0D5C13D2-3544-F848-A710-C6AF8ADB7EC2}"/>
                </a:ext>
              </a:extLst>
            </p:cNvPr>
            <p:cNvSpPr>
              <a:spLocks/>
            </p:cNvSpPr>
            <p:nvPr/>
          </p:nvSpPr>
          <p:spPr bwMode="auto">
            <a:xfrm>
              <a:off x="745" y="0"/>
              <a:ext cx="1599" cy="224"/>
            </a:xfrm>
            <a:prstGeom prst="rect">
              <a:avLst/>
            </a:prstGeom>
            <a:solidFill>
              <a:schemeClr val="accent1"/>
            </a:solidFill>
            <a:ln w="12700" cap="flat">
              <a:solidFill>
                <a:schemeClr val="tx1"/>
              </a:solidFill>
              <a:prstDash val="solid"/>
              <a:miter lim="800000"/>
              <a:headEnd type="none" w="med" len="med"/>
              <a:tailEnd type="none" w="med" len="med"/>
            </a:ln>
          </p:spPr>
          <p:txBody>
            <a:bodyPr wrap="none" lIns="0" tIns="0" rIns="0" bIns="0" anchor="ctr">
              <a:noAutofit/>
            </a:bodyPr>
            <a:lstStyle>
              <a:lvl1pPr>
                <a:defRPr sz="1200">
                  <a:solidFill>
                    <a:schemeClr val="tx1"/>
                  </a:solidFill>
                  <a:latin typeface="Times New Roman" panose="02020603050405020304" pitchFamily="18" charset="0"/>
                </a:defRPr>
              </a:lvl1pPr>
              <a:lvl2pPr>
                <a:defRPr sz="1200">
                  <a:solidFill>
                    <a:schemeClr val="tx1"/>
                  </a:solidFill>
                  <a:latin typeface="Times New Roman" panose="02020603050405020304" pitchFamily="18" charset="0"/>
                </a:defRPr>
              </a:lvl2pPr>
              <a:lvl3pPr>
                <a:defRPr sz="1200">
                  <a:solidFill>
                    <a:schemeClr val="tx1"/>
                  </a:solidFill>
                  <a:latin typeface="Times New Roman" panose="02020603050405020304" pitchFamily="18" charset="0"/>
                </a:defRPr>
              </a:lvl3pPr>
              <a:lvl4pPr>
                <a:defRPr sz="1200">
                  <a:solidFill>
                    <a:schemeClr val="tx1"/>
                  </a:solidFill>
                  <a:latin typeface="Times New Roman" panose="02020603050405020304" pitchFamily="18" charset="0"/>
                </a:defRPr>
              </a:lvl4pPr>
              <a:lvl5pPr>
                <a:defRPr sz="1200">
                  <a:solidFill>
                    <a:schemeClr val="tx1"/>
                  </a:solidFill>
                  <a:latin typeface="Times New Roman" panose="02020603050405020304" pitchFamily="18" charset="0"/>
                </a:defRPr>
              </a:lvl5pPr>
              <a:lvl6pPr fontAlgn="base">
                <a:spcBef>
                  <a:spcPct val="0"/>
                </a:spcBef>
                <a:spcAft>
                  <a:spcPct val="0"/>
                </a:spcAft>
                <a:defRPr sz="1200">
                  <a:solidFill>
                    <a:schemeClr val="tx1"/>
                  </a:solidFill>
                  <a:latin typeface="Times New Roman" panose="02020603050405020304" pitchFamily="18" charset="0"/>
                </a:defRPr>
              </a:lvl6pPr>
              <a:lvl7pPr fontAlgn="base">
                <a:spcBef>
                  <a:spcPct val="0"/>
                </a:spcBef>
                <a:spcAft>
                  <a:spcPct val="0"/>
                </a:spcAft>
                <a:defRPr sz="1200">
                  <a:solidFill>
                    <a:schemeClr val="tx1"/>
                  </a:solidFill>
                  <a:latin typeface="Times New Roman" panose="02020603050405020304" pitchFamily="18" charset="0"/>
                </a:defRPr>
              </a:lvl7pPr>
              <a:lvl8pPr fontAlgn="base">
                <a:spcBef>
                  <a:spcPct val="0"/>
                </a:spcBef>
                <a:spcAft>
                  <a:spcPct val="0"/>
                </a:spcAft>
                <a:defRPr sz="1200">
                  <a:solidFill>
                    <a:schemeClr val="tx1"/>
                  </a:solidFill>
                  <a:latin typeface="Times New Roman" panose="02020603050405020304" pitchFamily="18" charset="0"/>
                </a:defRPr>
              </a:lvl8pPr>
              <a:lvl9pPr fontAlgn="base">
                <a:spcBef>
                  <a:spcPct val="0"/>
                </a:spcBef>
                <a:spcAft>
                  <a:spcPct val="0"/>
                </a:spcAft>
                <a:defRPr sz="1200">
                  <a:solidFill>
                    <a:schemeClr val="tx1"/>
                  </a:solidFill>
                  <a:latin typeface="Times New Roman" panose="02020603050405020304" pitchFamily="18" charset="0"/>
                </a:defRPr>
              </a:lvl9pPr>
            </a:lstStyle>
            <a:p>
              <a:pPr algn="ctr"/>
              <a:r>
                <a:rPr lang="en-US" altLang="en-US" sz="1600" dirty="0">
                  <a:latin typeface="Royal Pain" charset="0"/>
                  <a:ea typeface="Royal Pain" charset="0"/>
                  <a:cs typeface="Royal Pain" charset="0"/>
                  <a:sym typeface="Royal Pain" charset="0"/>
                </a:rPr>
                <a:t>Server vulnerability</a:t>
              </a:r>
            </a:p>
          </p:txBody>
        </p:sp>
        <p:sp>
          <p:nvSpPr>
            <p:cNvPr id="8232" name="Rectangle 40">
              <a:extLst>
                <a:ext uri="{FF2B5EF4-FFF2-40B4-BE49-F238E27FC236}">
                  <a16:creationId xmlns:a16="http://schemas.microsoft.com/office/drawing/2014/main" id="{C67938D7-D16A-5942-8A57-5DF2D99D1A5E}"/>
                </a:ext>
              </a:extLst>
            </p:cNvPr>
            <p:cNvSpPr>
              <a:spLocks/>
            </p:cNvSpPr>
            <p:nvPr/>
          </p:nvSpPr>
          <p:spPr bwMode="auto">
            <a:xfrm>
              <a:off x="0" y="680"/>
              <a:ext cx="1368" cy="224"/>
            </a:xfrm>
            <a:prstGeom prst="rect">
              <a:avLst/>
            </a:prstGeom>
            <a:solidFill>
              <a:schemeClr val="accent1"/>
            </a:solidFill>
            <a:ln w="12700" cap="flat">
              <a:solidFill>
                <a:schemeClr val="tx1"/>
              </a:solidFill>
              <a:prstDash val="solid"/>
              <a:miter lim="800000"/>
              <a:headEnd type="none" w="med" len="med"/>
              <a:tailEnd type="none" w="med" len="med"/>
            </a:ln>
          </p:spPr>
          <p:txBody>
            <a:bodyPr wrap="none" lIns="0" tIns="0" rIns="0" bIns="0" anchor="ctr">
              <a:spAutoFit/>
            </a:bodyPr>
            <a:lstStyle>
              <a:lvl1pPr>
                <a:defRPr sz="1200">
                  <a:solidFill>
                    <a:schemeClr val="tx1"/>
                  </a:solidFill>
                  <a:latin typeface="Times New Roman" panose="02020603050405020304" pitchFamily="18" charset="0"/>
                </a:defRPr>
              </a:lvl1pPr>
              <a:lvl2pPr>
                <a:defRPr sz="1200">
                  <a:solidFill>
                    <a:schemeClr val="tx1"/>
                  </a:solidFill>
                  <a:latin typeface="Times New Roman" panose="02020603050405020304" pitchFamily="18" charset="0"/>
                </a:defRPr>
              </a:lvl2pPr>
              <a:lvl3pPr>
                <a:defRPr sz="1200">
                  <a:solidFill>
                    <a:schemeClr val="tx1"/>
                  </a:solidFill>
                  <a:latin typeface="Times New Roman" panose="02020603050405020304" pitchFamily="18" charset="0"/>
                </a:defRPr>
              </a:lvl3pPr>
              <a:lvl4pPr>
                <a:defRPr sz="1200">
                  <a:solidFill>
                    <a:schemeClr val="tx1"/>
                  </a:solidFill>
                  <a:latin typeface="Times New Roman" panose="02020603050405020304" pitchFamily="18" charset="0"/>
                </a:defRPr>
              </a:lvl4pPr>
              <a:lvl5pPr>
                <a:defRPr sz="1200">
                  <a:solidFill>
                    <a:schemeClr val="tx1"/>
                  </a:solidFill>
                  <a:latin typeface="Times New Roman" panose="02020603050405020304" pitchFamily="18" charset="0"/>
                </a:defRPr>
              </a:lvl5pPr>
              <a:lvl6pPr fontAlgn="base">
                <a:spcBef>
                  <a:spcPct val="0"/>
                </a:spcBef>
                <a:spcAft>
                  <a:spcPct val="0"/>
                </a:spcAft>
                <a:defRPr sz="1200">
                  <a:solidFill>
                    <a:schemeClr val="tx1"/>
                  </a:solidFill>
                  <a:latin typeface="Times New Roman" panose="02020603050405020304" pitchFamily="18" charset="0"/>
                </a:defRPr>
              </a:lvl6pPr>
              <a:lvl7pPr fontAlgn="base">
                <a:spcBef>
                  <a:spcPct val="0"/>
                </a:spcBef>
                <a:spcAft>
                  <a:spcPct val="0"/>
                </a:spcAft>
                <a:defRPr sz="1200">
                  <a:solidFill>
                    <a:schemeClr val="tx1"/>
                  </a:solidFill>
                  <a:latin typeface="Times New Roman" panose="02020603050405020304" pitchFamily="18" charset="0"/>
                </a:defRPr>
              </a:lvl7pPr>
              <a:lvl8pPr fontAlgn="base">
                <a:spcBef>
                  <a:spcPct val="0"/>
                </a:spcBef>
                <a:spcAft>
                  <a:spcPct val="0"/>
                </a:spcAft>
                <a:defRPr sz="1200">
                  <a:solidFill>
                    <a:schemeClr val="tx1"/>
                  </a:solidFill>
                  <a:latin typeface="Times New Roman" panose="02020603050405020304" pitchFamily="18" charset="0"/>
                </a:defRPr>
              </a:lvl8pPr>
              <a:lvl9pPr fontAlgn="base">
                <a:spcBef>
                  <a:spcPct val="0"/>
                </a:spcBef>
                <a:spcAft>
                  <a:spcPct val="0"/>
                </a:spcAft>
                <a:defRPr sz="1200">
                  <a:solidFill>
                    <a:schemeClr val="tx1"/>
                  </a:solidFill>
                  <a:latin typeface="Times New Roman" panose="02020603050405020304" pitchFamily="18" charset="0"/>
                </a:defRPr>
              </a:lvl9pPr>
            </a:lstStyle>
            <a:p>
              <a:pPr algn="ctr"/>
              <a:r>
                <a:rPr lang="en-US" altLang="en-US" sz="1600">
                  <a:latin typeface="Royal Pain" charset="0"/>
                  <a:ea typeface="Royal Pain" charset="0"/>
                  <a:cs typeface="Royal Pain" charset="0"/>
                  <a:sym typeface="Royal Pain" charset="0"/>
                </a:rPr>
                <a:t>Man in the Middle</a:t>
              </a:r>
            </a:p>
          </p:txBody>
        </p:sp>
        <p:sp>
          <p:nvSpPr>
            <p:cNvPr id="8233" name="Rectangle 41">
              <a:extLst>
                <a:ext uri="{FF2B5EF4-FFF2-40B4-BE49-F238E27FC236}">
                  <a16:creationId xmlns:a16="http://schemas.microsoft.com/office/drawing/2014/main" id="{63AC0F27-008A-9F4A-B824-D3D2EEF68A1A}"/>
                </a:ext>
              </a:extLst>
            </p:cNvPr>
            <p:cNvSpPr>
              <a:spLocks/>
            </p:cNvSpPr>
            <p:nvPr/>
          </p:nvSpPr>
          <p:spPr bwMode="auto">
            <a:xfrm>
              <a:off x="2880" y="2102"/>
              <a:ext cx="1128" cy="656"/>
            </a:xfrm>
            <a:prstGeom prst="rect">
              <a:avLst/>
            </a:prstGeom>
            <a:solidFill>
              <a:schemeClr val="accent1"/>
            </a:solidFill>
            <a:ln w="12700" cap="flat">
              <a:solidFill>
                <a:schemeClr val="tx1"/>
              </a:solidFill>
              <a:prstDash val="solid"/>
              <a:miter lim="800000"/>
              <a:headEnd type="none" w="med" len="med"/>
              <a:tailEnd type="none" w="med" len="med"/>
            </a:ln>
          </p:spPr>
          <p:txBody>
            <a:bodyPr lIns="0" tIns="0" rIns="0" bIns="0" anchor="ctr"/>
            <a:lstStyle>
              <a:lvl1pPr>
                <a:defRPr sz="1200">
                  <a:solidFill>
                    <a:schemeClr val="tx1"/>
                  </a:solidFill>
                  <a:latin typeface="Times New Roman" panose="02020603050405020304" pitchFamily="18" charset="0"/>
                </a:defRPr>
              </a:lvl1pPr>
              <a:lvl2pPr>
                <a:defRPr sz="1200">
                  <a:solidFill>
                    <a:schemeClr val="tx1"/>
                  </a:solidFill>
                  <a:latin typeface="Times New Roman" panose="02020603050405020304" pitchFamily="18" charset="0"/>
                </a:defRPr>
              </a:lvl2pPr>
              <a:lvl3pPr>
                <a:defRPr sz="1200">
                  <a:solidFill>
                    <a:schemeClr val="tx1"/>
                  </a:solidFill>
                  <a:latin typeface="Times New Roman" panose="02020603050405020304" pitchFamily="18" charset="0"/>
                </a:defRPr>
              </a:lvl3pPr>
              <a:lvl4pPr>
                <a:defRPr sz="1200">
                  <a:solidFill>
                    <a:schemeClr val="tx1"/>
                  </a:solidFill>
                  <a:latin typeface="Times New Roman" panose="02020603050405020304" pitchFamily="18" charset="0"/>
                </a:defRPr>
              </a:lvl4pPr>
              <a:lvl5pPr>
                <a:defRPr sz="1200">
                  <a:solidFill>
                    <a:schemeClr val="tx1"/>
                  </a:solidFill>
                  <a:latin typeface="Times New Roman" panose="02020603050405020304" pitchFamily="18" charset="0"/>
                </a:defRPr>
              </a:lvl5pPr>
              <a:lvl6pPr fontAlgn="base">
                <a:spcBef>
                  <a:spcPct val="0"/>
                </a:spcBef>
                <a:spcAft>
                  <a:spcPct val="0"/>
                </a:spcAft>
                <a:defRPr sz="1200">
                  <a:solidFill>
                    <a:schemeClr val="tx1"/>
                  </a:solidFill>
                  <a:latin typeface="Times New Roman" panose="02020603050405020304" pitchFamily="18" charset="0"/>
                </a:defRPr>
              </a:lvl6pPr>
              <a:lvl7pPr fontAlgn="base">
                <a:spcBef>
                  <a:spcPct val="0"/>
                </a:spcBef>
                <a:spcAft>
                  <a:spcPct val="0"/>
                </a:spcAft>
                <a:defRPr sz="1200">
                  <a:solidFill>
                    <a:schemeClr val="tx1"/>
                  </a:solidFill>
                  <a:latin typeface="Times New Roman" panose="02020603050405020304" pitchFamily="18" charset="0"/>
                </a:defRPr>
              </a:lvl7pPr>
              <a:lvl8pPr fontAlgn="base">
                <a:spcBef>
                  <a:spcPct val="0"/>
                </a:spcBef>
                <a:spcAft>
                  <a:spcPct val="0"/>
                </a:spcAft>
                <a:defRPr sz="1200">
                  <a:solidFill>
                    <a:schemeClr val="tx1"/>
                  </a:solidFill>
                  <a:latin typeface="Times New Roman" panose="02020603050405020304" pitchFamily="18" charset="0"/>
                </a:defRPr>
              </a:lvl8pPr>
              <a:lvl9pPr fontAlgn="base">
                <a:spcBef>
                  <a:spcPct val="0"/>
                </a:spcBef>
                <a:spcAft>
                  <a:spcPct val="0"/>
                </a:spcAft>
                <a:defRPr sz="1200">
                  <a:solidFill>
                    <a:schemeClr val="tx1"/>
                  </a:solidFill>
                  <a:latin typeface="Times New Roman" panose="02020603050405020304" pitchFamily="18" charset="0"/>
                </a:defRPr>
              </a:lvl9pPr>
            </a:lstStyle>
            <a:p>
              <a:pPr algn="ctr"/>
              <a:r>
                <a:rPr lang="en-US" altLang="en-US" sz="1600">
                  <a:latin typeface="Royal Pain" charset="0"/>
                  <a:ea typeface="Royal Pain" charset="0"/>
                  <a:cs typeface="Royal Pain" charset="0"/>
                  <a:sym typeface="Royal Pain" charset="0"/>
                </a:rPr>
                <a:t>spoofing</a:t>
              </a:r>
            </a:p>
            <a:p>
              <a:pPr algn="ctr"/>
              <a:r>
                <a:rPr lang="en-US" altLang="en-US" sz="1600">
                  <a:latin typeface="Royal Pain" charset="0"/>
                  <a:ea typeface="Royal Pain" charset="0"/>
                  <a:cs typeface="Royal Pain" charset="0"/>
                  <a:sym typeface="Royal Pain" charset="0"/>
                </a:rPr>
                <a:t>&amp;</a:t>
              </a:r>
            </a:p>
            <a:p>
              <a:pPr algn="ctr"/>
              <a:r>
                <a:rPr lang="en-US" altLang="en-US" sz="1600">
                  <a:latin typeface="Royal Pain" charset="0"/>
                  <a:ea typeface="Royal Pain" charset="0"/>
                  <a:cs typeface="Royal Pain" charset="0"/>
                  <a:sym typeface="Royal Pain" charset="0"/>
                </a:rPr>
                <a:t>Man in the Middle</a:t>
              </a:r>
            </a:p>
          </p:txBody>
        </p:sp>
        <p:sp>
          <p:nvSpPr>
            <p:cNvPr id="8234" name="Line 42">
              <a:extLst>
                <a:ext uri="{FF2B5EF4-FFF2-40B4-BE49-F238E27FC236}">
                  <a16:creationId xmlns:a16="http://schemas.microsoft.com/office/drawing/2014/main" id="{D4B0BF0A-CB53-B744-9068-E154A14D62ED}"/>
                </a:ext>
              </a:extLst>
            </p:cNvPr>
            <p:cNvSpPr>
              <a:spLocks noChangeShapeType="1"/>
            </p:cNvSpPr>
            <p:nvPr/>
          </p:nvSpPr>
          <p:spPr bwMode="auto">
            <a:xfrm rot="10800000" flipH="1">
              <a:off x="311" y="933"/>
              <a:ext cx="195" cy="765"/>
            </a:xfrm>
            <a:prstGeom prst="line">
              <a:avLst/>
            </a:prstGeom>
            <a:noFill/>
            <a:ln w="127000" cap="flat">
              <a:solidFill>
                <a:srgbClr val="A40800"/>
              </a:solidFill>
              <a:prstDash val="solid"/>
              <a:miter lim="800000"/>
              <a:headEnd type="stealth"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grpSp>
    </p:spTree>
    <p:custDataLst>
      <p:tags r:id="rId1"/>
    </p:custDataLst>
    <p:extLst>
      <p:ext uri="{BB962C8B-B14F-4D97-AF65-F5344CB8AC3E}">
        <p14:creationId xmlns:p14="http://schemas.microsoft.com/office/powerpoint/2010/main" val="27807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4"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fld id="{5AF4071B-BA05-E149-B6C9-06DC2A0C6227}" type="slidenum">
              <a:rPr lang="en-US" sz="1400">
                <a:latin typeface="Times New Roman" charset="0"/>
              </a:rPr>
              <a:pPr/>
              <a:t>2</a:t>
            </a:fld>
            <a:endParaRPr lang="en-US" sz="1400">
              <a:latin typeface="Times New Roman" charset="0"/>
            </a:endParaRPr>
          </a:p>
        </p:txBody>
      </p:sp>
      <p:sp>
        <p:nvSpPr>
          <p:cNvPr id="27665" name="Rectangle 4"/>
          <p:cNvSpPr>
            <a:spLocks noGrp="1" noChangeArrowheads="1"/>
          </p:cNvSpPr>
          <p:nvPr>
            <p:ph type="title"/>
          </p:nvPr>
        </p:nvSpPr>
        <p:spPr/>
        <p:txBody>
          <a:bodyPr/>
          <a:lstStyle/>
          <a:p>
            <a:r>
              <a:rPr lang="en-US" dirty="0">
                <a:ea typeface="ＭＳ Ｐゴシック" charset="0"/>
                <a:cs typeface="ＭＳ Ｐゴシック" charset="0"/>
              </a:rPr>
              <a:t>Client-server paradigm reminder</a:t>
            </a:r>
          </a:p>
        </p:txBody>
      </p:sp>
      <p:sp>
        <p:nvSpPr>
          <p:cNvPr id="27666" name="Rectangle 460"/>
          <p:cNvSpPr>
            <a:spLocks noGrp="1" noChangeArrowheads="1"/>
          </p:cNvSpPr>
          <p:nvPr>
            <p:ph type="body" sz="half" idx="2"/>
          </p:nvPr>
        </p:nvSpPr>
        <p:spPr>
          <a:xfrm>
            <a:off x="4664075" y="1416050"/>
            <a:ext cx="4143375" cy="4648200"/>
          </a:xfrm>
        </p:spPr>
        <p:txBody>
          <a:bodyPr>
            <a:normAutofit fontScale="92500"/>
          </a:bodyPr>
          <a:lstStyle/>
          <a:p>
            <a:pPr>
              <a:buFont typeface="ZapfDingbats" charset="0"/>
              <a:buNone/>
            </a:pPr>
            <a:r>
              <a:rPr lang="en-US" sz="2400" dirty="0">
                <a:solidFill>
                  <a:srgbClr val="FF0000"/>
                </a:solidFill>
                <a:ea typeface="ＭＳ Ｐゴシック" charset="0"/>
                <a:cs typeface="ＭＳ Ｐゴシック" charset="0"/>
              </a:rPr>
              <a:t>server:</a:t>
            </a:r>
            <a:r>
              <a:rPr lang="en-US" sz="2400" dirty="0">
                <a:ea typeface="ＭＳ Ｐゴシック" charset="0"/>
                <a:cs typeface="ＭＳ Ｐゴシック" charset="0"/>
              </a:rPr>
              <a:t> </a:t>
            </a:r>
          </a:p>
          <a:p>
            <a:pPr lvl="1"/>
            <a:r>
              <a:rPr lang="en-US" dirty="0">
                <a:ea typeface="ＭＳ Ｐゴシック" charset="0"/>
              </a:rPr>
              <a:t>always-on host</a:t>
            </a:r>
          </a:p>
          <a:p>
            <a:pPr lvl="1"/>
            <a:r>
              <a:rPr lang="en-US" dirty="0">
                <a:ea typeface="ＭＳ Ｐゴシック" charset="0"/>
              </a:rPr>
              <a:t>permanent IP address</a:t>
            </a:r>
          </a:p>
          <a:p>
            <a:pPr lvl="1"/>
            <a:r>
              <a:rPr lang="en-US" dirty="0">
                <a:ea typeface="ＭＳ Ｐゴシック" charset="0"/>
              </a:rPr>
              <a:t>server farms for scaling</a:t>
            </a:r>
          </a:p>
          <a:p>
            <a:pPr>
              <a:buFont typeface="ZapfDingbats" charset="0"/>
              <a:buNone/>
            </a:pPr>
            <a:r>
              <a:rPr lang="en-US" sz="2400" dirty="0">
                <a:solidFill>
                  <a:srgbClr val="FF0000"/>
                </a:solidFill>
                <a:ea typeface="ＭＳ Ｐゴシック" charset="0"/>
                <a:cs typeface="ＭＳ Ｐゴシック" charset="0"/>
              </a:rPr>
              <a:t>clients:</a:t>
            </a:r>
          </a:p>
          <a:p>
            <a:pPr lvl="1"/>
            <a:r>
              <a:rPr lang="en-US" sz="2000" dirty="0">
                <a:ea typeface="ＭＳ Ｐゴシック" charset="0"/>
              </a:rPr>
              <a:t>communicate with server</a:t>
            </a:r>
          </a:p>
          <a:p>
            <a:pPr lvl="1"/>
            <a:r>
              <a:rPr lang="en-US" sz="2000" dirty="0">
                <a:ea typeface="ＭＳ Ｐゴシック" charset="0"/>
              </a:rPr>
              <a:t>may be intermittently connected</a:t>
            </a:r>
          </a:p>
          <a:p>
            <a:pPr lvl="1"/>
            <a:r>
              <a:rPr lang="en-US" sz="2000" dirty="0">
                <a:ea typeface="ＭＳ Ｐゴシック" charset="0"/>
              </a:rPr>
              <a:t>may have dynamic IP addresses</a:t>
            </a:r>
          </a:p>
          <a:p>
            <a:pPr lvl="1"/>
            <a:r>
              <a:rPr lang="en-US" sz="2000" dirty="0">
                <a:ea typeface="ＭＳ Ｐゴシック" charset="0"/>
              </a:rPr>
              <a:t>do not communicate directly with each other</a:t>
            </a:r>
          </a:p>
        </p:txBody>
      </p:sp>
      <p:sp>
        <p:nvSpPr>
          <p:cNvPr id="27667" name="Freeform 462"/>
          <p:cNvSpPr>
            <a:spLocks/>
          </p:cNvSpPr>
          <p:nvPr/>
        </p:nvSpPr>
        <p:spPr bwMode="auto">
          <a:xfrm>
            <a:off x="2771775" y="35401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668" name="Freeform 463"/>
          <p:cNvSpPr>
            <a:spLocks/>
          </p:cNvSpPr>
          <p:nvPr/>
        </p:nvSpPr>
        <p:spPr bwMode="auto">
          <a:xfrm>
            <a:off x="2790825" y="2014538"/>
            <a:ext cx="1730375" cy="1044575"/>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669" name="Freeform 464"/>
          <p:cNvSpPr>
            <a:spLocks/>
          </p:cNvSpPr>
          <p:nvPr/>
        </p:nvSpPr>
        <p:spPr bwMode="auto">
          <a:xfrm>
            <a:off x="1050925" y="1722438"/>
            <a:ext cx="1644650"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grpSp>
        <p:nvGrpSpPr>
          <p:cNvPr id="27670" name="Group 465"/>
          <p:cNvGrpSpPr>
            <a:grpSpLocks/>
          </p:cNvGrpSpPr>
          <p:nvPr/>
        </p:nvGrpSpPr>
        <p:grpSpPr bwMode="auto">
          <a:xfrm>
            <a:off x="1138238" y="3057525"/>
            <a:ext cx="1458912" cy="933450"/>
            <a:chOff x="2889" y="1631"/>
            <a:chExt cx="980" cy="743"/>
          </a:xfrm>
        </p:grpSpPr>
        <p:sp>
          <p:nvSpPr>
            <p:cNvPr id="27994" name="Rectangle 466"/>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sp>
          <p:nvSpPr>
            <p:cNvPr id="27995" name="AutoShape 467"/>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spcBef>
                  <a:spcPct val="0"/>
                </a:spcBef>
                <a:buClrTx/>
                <a:buSzTx/>
                <a:buFontTx/>
                <a:buNone/>
              </a:pPr>
              <a:endParaRPr lang="en-US">
                <a:solidFill>
                  <a:srgbClr val="00CCFF"/>
                </a:solidFill>
                <a:latin typeface="Times New Roman" charset="0"/>
              </a:endParaRPr>
            </a:p>
          </p:txBody>
        </p:sp>
      </p:grpSp>
      <p:grpSp>
        <p:nvGrpSpPr>
          <p:cNvPr id="27671" name="Group 468"/>
          <p:cNvGrpSpPr>
            <a:grpSpLocks/>
          </p:cNvGrpSpPr>
          <p:nvPr/>
        </p:nvGrpSpPr>
        <p:grpSpPr bwMode="auto">
          <a:xfrm>
            <a:off x="1839913" y="1914525"/>
            <a:ext cx="336550" cy="531813"/>
            <a:chOff x="3796" y="1043"/>
            <a:chExt cx="865" cy="1237"/>
          </a:xfrm>
        </p:grpSpPr>
        <p:sp>
          <p:nvSpPr>
            <p:cNvPr id="27964" name="Line 469"/>
            <p:cNvSpPr>
              <a:spLocks noChangeShapeType="1"/>
            </p:cNvSpPr>
            <p:nvPr/>
          </p:nvSpPr>
          <p:spPr bwMode="auto">
            <a:xfrm flipH="1">
              <a:off x="3992" y="1481"/>
              <a:ext cx="235" cy="724"/>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65" name="Line 470"/>
            <p:cNvSpPr>
              <a:spLocks noChangeShapeType="1"/>
            </p:cNvSpPr>
            <p:nvPr/>
          </p:nvSpPr>
          <p:spPr bwMode="auto">
            <a:xfrm>
              <a:off x="4227" y="1481"/>
              <a:ext cx="236" cy="72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66" name="Line 471"/>
            <p:cNvSpPr>
              <a:spLocks noChangeShapeType="1"/>
            </p:cNvSpPr>
            <p:nvPr/>
          </p:nvSpPr>
          <p:spPr bwMode="auto">
            <a:xfrm>
              <a:off x="3992" y="2201"/>
              <a:ext cx="235" cy="79"/>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67" name="Line 472"/>
            <p:cNvSpPr>
              <a:spLocks noChangeShapeType="1"/>
            </p:cNvSpPr>
            <p:nvPr/>
          </p:nvSpPr>
          <p:spPr bwMode="auto">
            <a:xfrm flipH="1">
              <a:off x="4227" y="2201"/>
              <a:ext cx="236" cy="79"/>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68" name="Line 473"/>
            <p:cNvSpPr>
              <a:spLocks noChangeShapeType="1"/>
            </p:cNvSpPr>
            <p:nvPr/>
          </p:nvSpPr>
          <p:spPr bwMode="auto">
            <a:xfrm>
              <a:off x="4227" y="1497"/>
              <a:ext cx="0" cy="783"/>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69" name="Line 474"/>
            <p:cNvSpPr>
              <a:spLocks noChangeShapeType="1"/>
            </p:cNvSpPr>
            <p:nvPr/>
          </p:nvSpPr>
          <p:spPr bwMode="auto">
            <a:xfrm flipV="1">
              <a:off x="3992" y="2127"/>
              <a:ext cx="235" cy="78"/>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70" name="Line 475"/>
            <p:cNvSpPr>
              <a:spLocks noChangeShapeType="1"/>
            </p:cNvSpPr>
            <p:nvPr/>
          </p:nvSpPr>
          <p:spPr bwMode="auto">
            <a:xfrm flipH="1" flipV="1">
              <a:off x="4227" y="2127"/>
              <a:ext cx="236" cy="74"/>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71" name="Line 476"/>
            <p:cNvSpPr>
              <a:spLocks noChangeShapeType="1"/>
            </p:cNvSpPr>
            <p:nvPr/>
          </p:nvSpPr>
          <p:spPr bwMode="auto">
            <a:xfrm>
              <a:off x="4092" y="1890"/>
              <a:ext cx="135" cy="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72" name="Line 477"/>
            <p:cNvSpPr>
              <a:spLocks noChangeShapeType="1"/>
            </p:cNvSpPr>
            <p:nvPr/>
          </p:nvSpPr>
          <p:spPr bwMode="auto">
            <a:xfrm flipV="1">
              <a:off x="4227" y="1890"/>
              <a:ext cx="143" cy="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73" name="Line 478"/>
            <p:cNvSpPr>
              <a:spLocks noChangeShapeType="1"/>
            </p:cNvSpPr>
            <p:nvPr/>
          </p:nvSpPr>
          <p:spPr bwMode="auto">
            <a:xfrm>
              <a:off x="4047" y="1996"/>
              <a:ext cx="175" cy="81"/>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74" name="Line 479"/>
            <p:cNvSpPr>
              <a:spLocks noChangeShapeType="1"/>
            </p:cNvSpPr>
            <p:nvPr/>
          </p:nvSpPr>
          <p:spPr bwMode="auto">
            <a:xfrm flipV="1">
              <a:off x="4227" y="2012"/>
              <a:ext cx="176" cy="71"/>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75" name="Line 480"/>
            <p:cNvSpPr>
              <a:spLocks noChangeShapeType="1"/>
            </p:cNvSpPr>
            <p:nvPr/>
          </p:nvSpPr>
          <p:spPr bwMode="auto">
            <a:xfrm flipV="1">
              <a:off x="4227" y="1782"/>
              <a:ext cx="90" cy="29"/>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76" name="Line 481"/>
            <p:cNvSpPr>
              <a:spLocks noChangeShapeType="1"/>
            </p:cNvSpPr>
            <p:nvPr/>
          </p:nvSpPr>
          <p:spPr bwMode="auto">
            <a:xfrm flipV="1">
              <a:off x="4227" y="1632"/>
              <a:ext cx="57" cy="22"/>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77" name="Line 482"/>
            <p:cNvSpPr>
              <a:spLocks noChangeShapeType="1"/>
            </p:cNvSpPr>
            <p:nvPr/>
          </p:nvSpPr>
          <p:spPr bwMode="auto">
            <a:xfrm>
              <a:off x="4126" y="1772"/>
              <a:ext cx="109" cy="39"/>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78" name="Line 483"/>
            <p:cNvSpPr>
              <a:spLocks noChangeShapeType="1"/>
            </p:cNvSpPr>
            <p:nvPr/>
          </p:nvSpPr>
          <p:spPr bwMode="auto">
            <a:xfrm>
              <a:off x="4175" y="1625"/>
              <a:ext cx="63" cy="39"/>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grpSp>
          <p:nvGrpSpPr>
            <p:cNvPr id="27979" name="Group 484"/>
            <p:cNvGrpSpPr>
              <a:grpSpLocks/>
            </p:cNvGrpSpPr>
            <p:nvPr/>
          </p:nvGrpSpPr>
          <p:grpSpPr bwMode="auto">
            <a:xfrm>
              <a:off x="4269" y="1415"/>
              <a:ext cx="392" cy="137"/>
              <a:chOff x="4227" y="1360"/>
              <a:chExt cx="863" cy="270"/>
            </a:xfrm>
          </p:grpSpPr>
          <p:sp>
            <p:nvSpPr>
              <p:cNvPr id="27990" name="Line 485"/>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91" name="Line 486"/>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92" name="Line 487"/>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93" name="Line 488"/>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grpSp>
        <p:grpSp>
          <p:nvGrpSpPr>
            <p:cNvPr id="27980" name="Group 489"/>
            <p:cNvGrpSpPr>
              <a:grpSpLocks/>
            </p:cNvGrpSpPr>
            <p:nvPr/>
          </p:nvGrpSpPr>
          <p:grpSpPr bwMode="auto">
            <a:xfrm rot="5700496">
              <a:off x="4053" y="1170"/>
              <a:ext cx="392" cy="137"/>
              <a:chOff x="4227" y="1360"/>
              <a:chExt cx="863" cy="270"/>
            </a:xfrm>
          </p:grpSpPr>
          <p:sp>
            <p:nvSpPr>
              <p:cNvPr id="27986" name="Line 490"/>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87" name="Line 491"/>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88" name="Line 492"/>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89" name="Line 493"/>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grpSp>
        <p:grpSp>
          <p:nvGrpSpPr>
            <p:cNvPr id="27981" name="Group 494"/>
            <p:cNvGrpSpPr>
              <a:grpSpLocks/>
            </p:cNvGrpSpPr>
            <p:nvPr/>
          </p:nvGrpSpPr>
          <p:grpSpPr bwMode="auto">
            <a:xfrm rot="10800000">
              <a:off x="3796" y="1402"/>
              <a:ext cx="392" cy="137"/>
              <a:chOff x="4227" y="1360"/>
              <a:chExt cx="863" cy="270"/>
            </a:xfrm>
          </p:grpSpPr>
          <p:sp>
            <p:nvSpPr>
              <p:cNvPr id="27982" name="Line 495"/>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83" name="Line 496"/>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84" name="Line 497"/>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27985" name="Line 498"/>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grpSp>
      </p:grpSp>
      <p:sp>
        <p:nvSpPr>
          <p:cNvPr id="27672" name="Oval 499"/>
          <p:cNvSpPr>
            <a:spLocks noChangeArrowheads="1"/>
          </p:cNvSpPr>
          <p:nvPr/>
        </p:nvSpPr>
        <p:spPr bwMode="auto">
          <a:xfrm>
            <a:off x="2897188" y="3735388"/>
            <a:ext cx="358775" cy="95250"/>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27673" name="Line 500"/>
          <p:cNvSpPr>
            <a:spLocks noChangeShapeType="1"/>
          </p:cNvSpPr>
          <p:nvPr/>
        </p:nvSpPr>
        <p:spPr bwMode="auto">
          <a:xfrm>
            <a:off x="2897188" y="3727450"/>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674" name="Line 501"/>
          <p:cNvSpPr>
            <a:spLocks noChangeShapeType="1"/>
          </p:cNvSpPr>
          <p:nvPr/>
        </p:nvSpPr>
        <p:spPr bwMode="auto">
          <a:xfrm>
            <a:off x="3255963" y="3727450"/>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675" name="Rectangle 502"/>
          <p:cNvSpPr>
            <a:spLocks noChangeArrowheads="1"/>
          </p:cNvSpPr>
          <p:nvPr/>
        </p:nvSpPr>
        <p:spPr bwMode="auto">
          <a:xfrm>
            <a:off x="2897188" y="3727450"/>
            <a:ext cx="355600" cy="58738"/>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27676" name="Oval 503"/>
          <p:cNvSpPr>
            <a:spLocks noChangeArrowheads="1"/>
          </p:cNvSpPr>
          <p:nvPr/>
        </p:nvSpPr>
        <p:spPr bwMode="auto">
          <a:xfrm>
            <a:off x="2894013" y="3659188"/>
            <a:ext cx="358775" cy="111125"/>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27677" name="Group 504"/>
          <p:cNvGrpSpPr>
            <a:grpSpLocks/>
          </p:cNvGrpSpPr>
          <p:nvPr/>
        </p:nvGrpSpPr>
        <p:grpSpPr bwMode="auto">
          <a:xfrm>
            <a:off x="2979738" y="3683000"/>
            <a:ext cx="179387" cy="65088"/>
            <a:chOff x="2848" y="848"/>
            <a:chExt cx="140" cy="98"/>
          </a:xfrm>
        </p:grpSpPr>
        <p:sp>
          <p:nvSpPr>
            <p:cNvPr id="27961" name="Line 50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62" name="Line 50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63" name="Line 50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27678" name="Group 508"/>
          <p:cNvGrpSpPr>
            <a:grpSpLocks/>
          </p:cNvGrpSpPr>
          <p:nvPr/>
        </p:nvGrpSpPr>
        <p:grpSpPr bwMode="auto">
          <a:xfrm flipV="1">
            <a:off x="2979738" y="3683000"/>
            <a:ext cx="179387" cy="65088"/>
            <a:chOff x="2848" y="848"/>
            <a:chExt cx="140" cy="98"/>
          </a:xfrm>
        </p:grpSpPr>
        <p:sp>
          <p:nvSpPr>
            <p:cNvPr id="27958" name="Line 50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59" name="Line 51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60" name="Line 51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sp>
        <p:nvSpPr>
          <p:cNvPr id="27679" name="Oval 512"/>
          <p:cNvSpPr>
            <a:spLocks noChangeArrowheads="1"/>
          </p:cNvSpPr>
          <p:nvPr/>
        </p:nvSpPr>
        <p:spPr bwMode="auto">
          <a:xfrm>
            <a:off x="3252788" y="4014788"/>
            <a:ext cx="358775" cy="95250"/>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27680" name="Line 513"/>
          <p:cNvSpPr>
            <a:spLocks noChangeShapeType="1"/>
          </p:cNvSpPr>
          <p:nvPr/>
        </p:nvSpPr>
        <p:spPr bwMode="auto">
          <a:xfrm>
            <a:off x="3252788" y="4006850"/>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681" name="Line 514"/>
          <p:cNvSpPr>
            <a:spLocks noChangeShapeType="1"/>
          </p:cNvSpPr>
          <p:nvPr/>
        </p:nvSpPr>
        <p:spPr bwMode="auto">
          <a:xfrm>
            <a:off x="3611563" y="4006850"/>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682" name="Rectangle 515"/>
          <p:cNvSpPr>
            <a:spLocks noChangeArrowheads="1"/>
          </p:cNvSpPr>
          <p:nvPr/>
        </p:nvSpPr>
        <p:spPr bwMode="auto">
          <a:xfrm>
            <a:off x="3252788" y="4006850"/>
            <a:ext cx="355600" cy="58738"/>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27683" name="Oval 516"/>
          <p:cNvSpPr>
            <a:spLocks noChangeArrowheads="1"/>
          </p:cNvSpPr>
          <p:nvPr/>
        </p:nvSpPr>
        <p:spPr bwMode="auto">
          <a:xfrm>
            <a:off x="3249613" y="3938588"/>
            <a:ext cx="358775" cy="111125"/>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27684" name="Group 517"/>
          <p:cNvGrpSpPr>
            <a:grpSpLocks/>
          </p:cNvGrpSpPr>
          <p:nvPr/>
        </p:nvGrpSpPr>
        <p:grpSpPr bwMode="auto">
          <a:xfrm>
            <a:off x="3335338" y="3962400"/>
            <a:ext cx="179387" cy="65088"/>
            <a:chOff x="2848" y="848"/>
            <a:chExt cx="140" cy="98"/>
          </a:xfrm>
        </p:grpSpPr>
        <p:sp>
          <p:nvSpPr>
            <p:cNvPr id="27955" name="Line 51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56" name="Line 51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57" name="Line 52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27685" name="Group 521"/>
          <p:cNvGrpSpPr>
            <a:grpSpLocks/>
          </p:cNvGrpSpPr>
          <p:nvPr/>
        </p:nvGrpSpPr>
        <p:grpSpPr bwMode="auto">
          <a:xfrm flipV="1">
            <a:off x="3335338" y="3962400"/>
            <a:ext cx="179387" cy="65088"/>
            <a:chOff x="2848" y="848"/>
            <a:chExt cx="140" cy="98"/>
          </a:xfrm>
        </p:grpSpPr>
        <p:sp>
          <p:nvSpPr>
            <p:cNvPr id="27952" name="Line 522"/>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53" name="Line 523"/>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54" name="Line 524"/>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sp>
        <p:nvSpPr>
          <p:cNvPr id="27686" name="Oval 525"/>
          <p:cNvSpPr>
            <a:spLocks noChangeArrowheads="1"/>
          </p:cNvSpPr>
          <p:nvPr/>
        </p:nvSpPr>
        <p:spPr bwMode="auto">
          <a:xfrm>
            <a:off x="3532188" y="3748088"/>
            <a:ext cx="358775" cy="95250"/>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27687" name="Line 526"/>
          <p:cNvSpPr>
            <a:spLocks noChangeShapeType="1"/>
          </p:cNvSpPr>
          <p:nvPr/>
        </p:nvSpPr>
        <p:spPr bwMode="auto">
          <a:xfrm>
            <a:off x="3532188" y="3740150"/>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688" name="Line 527"/>
          <p:cNvSpPr>
            <a:spLocks noChangeShapeType="1"/>
          </p:cNvSpPr>
          <p:nvPr/>
        </p:nvSpPr>
        <p:spPr bwMode="auto">
          <a:xfrm>
            <a:off x="3890963" y="3740150"/>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689" name="Rectangle 528"/>
          <p:cNvSpPr>
            <a:spLocks noChangeArrowheads="1"/>
          </p:cNvSpPr>
          <p:nvPr/>
        </p:nvSpPr>
        <p:spPr bwMode="auto">
          <a:xfrm>
            <a:off x="3532188" y="3740150"/>
            <a:ext cx="355600" cy="58738"/>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27690" name="Oval 529"/>
          <p:cNvSpPr>
            <a:spLocks noChangeArrowheads="1"/>
          </p:cNvSpPr>
          <p:nvPr/>
        </p:nvSpPr>
        <p:spPr bwMode="auto">
          <a:xfrm>
            <a:off x="3529013" y="3671888"/>
            <a:ext cx="358775" cy="111125"/>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27691" name="Group 530"/>
          <p:cNvGrpSpPr>
            <a:grpSpLocks/>
          </p:cNvGrpSpPr>
          <p:nvPr/>
        </p:nvGrpSpPr>
        <p:grpSpPr bwMode="auto">
          <a:xfrm>
            <a:off x="3614738" y="3695700"/>
            <a:ext cx="179387" cy="65088"/>
            <a:chOff x="2848" y="848"/>
            <a:chExt cx="140" cy="98"/>
          </a:xfrm>
        </p:grpSpPr>
        <p:sp>
          <p:nvSpPr>
            <p:cNvPr id="27949" name="Line 53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50" name="Line 53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51" name="Line 53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27692" name="Group 534"/>
          <p:cNvGrpSpPr>
            <a:grpSpLocks/>
          </p:cNvGrpSpPr>
          <p:nvPr/>
        </p:nvGrpSpPr>
        <p:grpSpPr bwMode="auto">
          <a:xfrm flipV="1">
            <a:off x="3614738" y="3695700"/>
            <a:ext cx="179387" cy="65088"/>
            <a:chOff x="2848" y="848"/>
            <a:chExt cx="140" cy="98"/>
          </a:xfrm>
        </p:grpSpPr>
        <p:sp>
          <p:nvSpPr>
            <p:cNvPr id="27946" name="Line 53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47" name="Line 53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48" name="Line 53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sp>
        <p:nvSpPr>
          <p:cNvPr id="27693" name="Oval 538"/>
          <p:cNvSpPr>
            <a:spLocks noChangeArrowheads="1"/>
          </p:cNvSpPr>
          <p:nvPr/>
        </p:nvSpPr>
        <p:spPr bwMode="auto">
          <a:xfrm>
            <a:off x="2997200" y="2586038"/>
            <a:ext cx="347663" cy="88900"/>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27694" name="Line 539"/>
          <p:cNvSpPr>
            <a:spLocks noChangeShapeType="1"/>
          </p:cNvSpPr>
          <p:nvPr/>
        </p:nvSpPr>
        <p:spPr bwMode="auto">
          <a:xfrm>
            <a:off x="2997200" y="2578100"/>
            <a:ext cx="0" cy="55563"/>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695" name="Line 540"/>
          <p:cNvSpPr>
            <a:spLocks noChangeShapeType="1"/>
          </p:cNvSpPr>
          <p:nvPr/>
        </p:nvSpPr>
        <p:spPr bwMode="auto">
          <a:xfrm>
            <a:off x="3344863" y="2578100"/>
            <a:ext cx="0" cy="55563"/>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696" name="Rectangle 541"/>
          <p:cNvSpPr>
            <a:spLocks noChangeArrowheads="1"/>
          </p:cNvSpPr>
          <p:nvPr/>
        </p:nvSpPr>
        <p:spPr bwMode="auto">
          <a:xfrm>
            <a:off x="2997200" y="2578100"/>
            <a:ext cx="344488" cy="53975"/>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27697" name="Oval 542"/>
          <p:cNvSpPr>
            <a:spLocks noChangeArrowheads="1"/>
          </p:cNvSpPr>
          <p:nvPr/>
        </p:nvSpPr>
        <p:spPr bwMode="auto">
          <a:xfrm>
            <a:off x="2994025" y="2514600"/>
            <a:ext cx="347663" cy="103188"/>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27698" name="Group 543"/>
          <p:cNvGrpSpPr>
            <a:grpSpLocks/>
          </p:cNvGrpSpPr>
          <p:nvPr/>
        </p:nvGrpSpPr>
        <p:grpSpPr bwMode="auto">
          <a:xfrm>
            <a:off x="3078163" y="2536825"/>
            <a:ext cx="171450" cy="61913"/>
            <a:chOff x="2848" y="848"/>
            <a:chExt cx="140" cy="98"/>
          </a:xfrm>
        </p:grpSpPr>
        <p:sp>
          <p:nvSpPr>
            <p:cNvPr id="27943" name="Line 54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44" name="Line 54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45" name="Line 54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27699" name="Group 547"/>
          <p:cNvGrpSpPr>
            <a:grpSpLocks/>
          </p:cNvGrpSpPr>
          <p:nvPr/>
        </p:nvGrpSpPr>
        <p:grpSpPr bwMode="auto">
          <a:xfrm flipV="1">
            <a:off x="3078163" y="2536825"/>
            <a:ext cx="171450" cy="60325"/>
            <a:chOff x="2848" y="848"/>
            <a:chExt cx="140" cy="98"/>
          </a:xfrm>
        </p:grpSpPr>
        <p:sp>
          <p:nvSpPr>
            <p:cNvPr id="27940" name="Line 54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41" name="Line 54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42" name="Line 55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sp>
        <p:nvSpPr>
          <p:cNvPr id="27700" name="Oval 551"/>
          <p:cNvSpPr>
            <a:spLocks noChangeArrowheads="1"/>
          </p:cNvSpPr>
          <p:nvPr/>
        </p:nvSpPr>
        <p:spPr bwMode="auto">
          <a:xfrm>
            <a:off x="2995613" y="2846388"/>
            <a:ext cx="358775" cy="95250"/>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27701" name="Line 552"/>
          <p:cNvSpPr>
            <a:spLocks noChangeShapeType="1"/>
          </p:cNvSpPr>
          <p:nvPr/>
        </p:nvSpPr>
        <p:spPr bwMode="auto">
          <a:xfrm>
            <a:off x="2995613" y="2838450"/>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702" name="Line 553"/>
          <p:cNvSpPr>
            <a:spLocks noChangeShapeType="1"/>
          </p:cNvSpPr>
          <p:nvPr/>
        </p:nvSpPr>
        <p:spPr bwMode="auto">
          <a:xfrm>
            <a:off x="3354388" y="2838450"/>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703" name="Rectangle 554"/>
          <p:cNvSpPr>
            <a:spLocks noChangeArrowheads="1"/>
          </p:cNvSpPr>
          <p:nvPr/>
        </p:nvSpPr>
        <p:spPr bwMode="auto">
          <a:xfrm>
            <a:off x="2995613" y="2838450"/>
            <a:ext cx="355600" cy="58738"/>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27704" name="Oval 555"/>
          <p:cNvSpPr>
            <a:spLocks noChangeArrowheads="1"/>
          </p:cNvSpPr>
          <p:nvPr/>
        </p:nvSpPr>
        <p:spPr bwMode="auto">
          <a:xfrm>
            <a:off x="2992438" y="2770188"/>
            <a:ext cx="358775" cy="111125"/>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27705" name="Group 556"/>
          <p:cNvGrpSpPr>
            <a:grpSpLocks/>
          </p:cNvGrpSpPr>
          <p:nvPr/>
        </p:nvGrpSpPr>
        <p:grpSpPr bwMode="auto">
          <a:xfrm>
            <a:off x="3078163" y="2794000"/>
            <a:ext cx="179387" cy="65088"/>
            <a:chOff x="2848" y="848"/>
            <a:chExt cx="140" cy="98"/>
          </a:xfrm>
        </p:grpSpPr>
        <p:sp>
          <p:nvSpPr>
            <p:cNvPr id="27937" name="Line 55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38" name="Line 55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39" name="Line 55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27706" name="Group 560"/>
          <p:cNvGrpSpPr>
            <a:grpSpLocks/>
          </p:cNvGrpSpPr>
          <p:nvPr/>
        </p:nvGrpSpPr>
        <p:grpSpPr bwMode="auto">
          <a:xfrm flipV="1">
            <a:off x="3078163" y="2794000"/>
            <a:ext cx="179387" cy="65088"/>
            <a:chOff x="2848" y="848"/>
            <a:chExt cx="140" cy="98"/>
          </a:xfrm>
        </p:grpSpPr>
        <p:sp>
          <p:nvSpPr>
            <p:cNvPr id="27934" name="Line 56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35" name="Line 56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36" name="Line 56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sp>
        <p:nvSpPr>
          <p:cNvPr id="27707" name="Oval 564"/>
          <p:cNvSpPr>
            <a:spLocks noChangeArrowheads="1"/>
          </p:cNvSpPr>
          <p:nvPr/>
        </p:nvSpPr>
        <p:spPr bwMode="auto">
          <a:xfrm>
            <a:off x="3471863" y="2487613"/>
            <a:ext cx="330200" cy="85725"/>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27708" name="Line 565"/>
          <p:cNvSpPr>
            <a:spLocks noChangeShapeType="1"/>
          </p:cNvSpPr>
          <p:nvPr/>
        </p:nvSpPr>
        <p:spPr bwMode="auto">
          <a:xfrm>
            <a:off x="3471863" y="2481263"/>
            <a:ext cx="0" cy="52387"/>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709" name="Line 566"/>
          <p:cNvSpPr>
            <a:spLocks noChangeShapeType="1"/>
          </p:cNvSpPr>
          <p:nvPr/>
        </p:nvSpPr>
        <p:spPr bwMode="auto">
          <a:xfrm>
            <a:off x="3802063" y="2481263"/>
            <a:ext cx="0" cy="52387"/>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710" name="Rectangle 567"/>
          <p:cNvSpPr>
            <a:spLocks noChangeArrowheads="1"/>
          </p:cNvSpPr>
          <p:nvPr/>
        </p:nvSpPr>
        <p:spPr bwMode="auto">
          <a:xfrm>
            <a:off x="3471863" y="2481263"/>
            <a:ext cx="327025" cy="52387"/>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solidFill>
                <a:schemeClr val="bg2"/>
              </a:solidFill>
              <a:latin typeface="Times New Roman" charset="0"/>
            </a:endParaRPr>
          </a:p>
        </p:txBody>
      </p:sp>
      <p:sp>
        <p:nvSpPr>
          <p:cNvPr id="27711" name="Oval 568"/>
          <p:cNvSpPr>
            <a:spLocks noChangeArrowheads="1"/>
          </p:cNvSpPr>
          <p:nvPr/>
        </p:nvSpPr>
        <p:spPr bwMode="auto">
          <a:xfrm>
            <a:off x="3468688" y="2419350"/>
            <a:ext cx="330200" cy="100013"/>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27712" name="Group 569"/>
          <p:cNvGrpSpPr>
            <a:grpSpLocks/>
          </p:cNvGrpSpPr>
          <p:nvPr/>
        </p:nvGrpSpPr>
        <p:grpSpPr bwMode="auto">
          <a:xfrm>
            <a:off x="3548063" y="2441575"/>
            <a:ext cx="163512" cy="57150"/>
            <a:chOff x="2848" y="848"/>
            <a:chExt cx="140" cy="98"/>
          </a:xfrm>
        </p:grpSpPr>
        <p:sp>
          <p:nvSpPr>
            <p:cNvPr id="27931" name="Line 57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32" name="Line 57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33" name="Line 57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27713" name="Group 573"/>
          <p:cNvGrpSpPr>
            <a:grpSpLocks/>
          </p:cNvGrpSpPr>
          <p:nvPr/>
        </p:nvGrpSpPr>
        <p:grpSpPr bwMode="auto">
          <a:xfrm flipV="1">
            <a:off x="3548063" y="2439988"/>
            <a:ext cx="163512" cy="58737"/>
            <a:chOff x="2848" y="848"/>
            <a:chExt cx="140" cy="98"/>
          </a:xfrm>
        </p:grpSpPr>
        <p:sp>
          <p:nvSpPr>
            <p:cNvPr id="27928" name="Line 57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29" name="Line 57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30" name="Line 57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sp>
        <p:nvSpPr>
          <p:cNvPr id="27714" name="Oval 577"/>
          <p:cNvSpPr>
            <a:spLocks noChangeArrowheads="1"/>
          </p:cNvSpPr>
          <p:nvPr/>
        </p:nvSpPr>
        <p:spPr bwMode="auto">
          <a:xfrm>
            <a:off x="3557588" y="2846388"/>
            <a:ext cx="358775" cy="95250"/>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27715" name="Line 578"/>
          <p:cNvSpPr>
            <a:spLocks noChangeShapeType="1"/>
          </p:cNvSpPr>
          <p:nvPr/>
        </p:nvSpPr>
        <p:spPr bwMode="auto">
          <a:xfrm>
            <a:off x="3557588" y="2838450"/>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716" name="Line 579"/>
          <p:cNvSpPr>
            <a:spLocks noChangeShapeType="1"/>
          </p:cNvSpPr>
          <p:nvPr/>
        </p:nvSpPr>
        <p:spPr bwMode="auto">
          <a:xfrm>
            <a:off x="3916363" y="2838450"/>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717" name="Rectangle 580"/>
          <p:cNvSpPr>
            <a:spLocks noChangeArrowheads="1"/>
          </p:cNvSpPr>
          <p:nvPr/>
        </p:nvSpPr>
        <p:spPr bwMode="auto">
          <a:xfrm>
            <a:off x="3557588" y="2838450"/>
            <a:ext cx="355600" cy="58738"/>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27718" name="Oval 581"/>
          <p:cNvSpPr>
            <a:spLocks noChangeArrowheads="1"/>
          </p:cNvSpPr>
          <p:nvPr/>
        </p:nvSpPr>
        <p:spPr bwMode="auto">
          <a:xfrm>
            <a:off x="3554413" y="2770188"/>
            <a:ext cx="358775" cy="111125"/>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27719" name="Group 582"/>
          <p:cNvGrpSpPr>
            <a:grpSpLocks/>
          </p:cNvGrpSpPr>
          <p:nvPr/>
        </p:nvGrpSpPr>
        <p:grpSpPr bwMode="auto">
          <a:xfrm>
            <a:off x="3640138" y="2794000"/>
            <a:ext cx="179387" cy="65088"/>
            <a:chOff x="2848" y="848"/>
            <a:chExt cx="140" cy="98"/>
          </a:xfrm>
        </p:grpSpPr>
        <p:sp>
          <p:nvSpPr>
            <p:cNvPr id="27925" name="Line 58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26" name="Line 58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27" name="Line 58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27720" name="Group 586"/>
          <p:cNvGrpSpPr>
            <a:grpSpLocks/>
          </p:cNvGrpSpPr>
          <p:nvPr/>
        </p:nvGrpSpPr>
        <p:grpSpPr bwMode="auto">
          <a:xfrm flipV="1">
            <a:off x="3640138" y="2794000"/>
            <a:ext cx="179387" cy="65088"/>
            <a:chOff x="2848" y="848"/>
            <a:chExt cx="140" cy="98"/>
          </a:xfrm>
        </p:grpSpPr>
        <p:sp>
          <p:nvSpPr>
            <p:cNvPr id="27922" name="Line 58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23" name="Line 58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24" name="Line 58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sp>
        <p:nvSpPr>
          <p:cNvPr id="27721" name="Oval 590"/>
          <p:cNvSpPr>
            <a:spLocks noChangeArrowheads="1"/>
          </p:cNvSpPr>
          <p:nvPr/>
        </p:nvSpPr>
        <p:spPr bwMode="auto">
          <a:xfrm>
            <a:off x="2147888" y="2581275"/>
            <a:ext cx="346075" cy="87313"/>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27722" name="Line 591"/>
          <p:cNvSpPr>
            <a:spLocks noChangeShapeType="1"/>
          </p:cNvSpPr>
          <p:nvPr/>
        </p:nvSpPr>
        <p:spPr bwMode="auto">
          <a:xfrm>
            <a:off x="2147888" y="2573338"/>
            <a:ext cx="0" cy="53975"/>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723" name="Line 592"/>
          <p:cNvSpPr>
            <a:spLocks noChangeShapeType="1"/>
          </p:cNvSpPr>
          <p:nvPr/>
        </p:nvSpPr>
        <p:spPr bwMode="auto">
          <a:xfrm>
            <a:off x="2493963" y="2573338"/>
            <a:ext cx="0" cy="53975"/>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724" name="Rectangle 593"/>
          <p:cNvSpPr>
            <a:spLocks noChangeArrowheads="1"/>
          </p:cNvSpPr>
          <p:nvPr/>
        </p:nvSpPr>
        <p:spPr bwMode="auto">
          <a:xfrm>
            <a:off x="2147888" y="2573338"/>
            <a:ext cx="342900" cy="53975"/>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27725" name="Oval 594"/>
          <p:cNvSpPr>
            <a:spLocks noChangeArrowheads="1"/>
          </p:cNvSpPr>
          <p:nvPr/>
        </p:nvSpPr>
        <p:spPr bwMode="auto">
          <a:xfrm>
            <a:off x="2144713" y="2509838"/>
            <a:ext cx="346075" cy="103187"/>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27726" name="Group 595"/>
          <p:cNvGrpSpPr>
            <a:grpSpLocks/>
          </p:cNvGrpSpPr>
          <p:nvPr/>
        </p:nvGrpSpPr>
        <p:grpSpPr bwMode="auto">
          <a:xfrm>
            <a:off x="2228850" y="2532063"/>
            <a:ext cx="171450" cy="60325"/>
            <a:chOff x="2848" y="848"/>
            <a:chExt cx="140" cy="98"/>
          </a:xfrm>
        </p:grpSpPr>
        <p:sp>
          <p:nvSpPr>
            <p:cNvPr id="27919" name="Line 59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20" name="Line 59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21" name="Line 59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27727" name="Group 599"/>
          <p:cNvGrpSpPr>
            <a:grpSpLocks/>
          </p:cNvGrpSpPr>
          <p:nvPr/>
        </p:nvGrpSpPr>
        <p:grpSpPr bwMode="auto">
          <a:xfrm flipV="1">
            <a:off x="2228850" y="2532063"/>
            <a:ext cx="171450" cy="58737"/>
            <a:chOff x="2848" y="848"/>
            <a:chExt cx="140" cy="98"/>
          </a:xfrm>
        </p:grpSpPr>
        <p:sp>
          <p:nvSpPr>
            <p:cNvPr id="27916" name="Line 60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17" name="Line 60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18" name="Line 60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sp>
        <p:nvSpPr>
          <p:cNvPr id="27728" name="Oval 603"/>
          <p:cNvSpPr>
            <a:spLocks noChangeArrowheads="1"/>
          </p:cNvSpPr>
          <p:nvPr/>
        </p:nvSpPr>
        <p:spPr bwMode="auto">
          <a:xfrm>
            <a:off x="1841500" y="3730625"/>
            <a:ext cx="346075" cy="87313"/>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27729" name="Line 604"/>
          <p:cNvSpPr>
            <a:spLocks noChangeShapeType="1"/>
          </p:cNvSpPr>
          <p:nvPr/>
        </p:nvSpPr>
        <p:spPr bwMode="auto">
          <a:xfrm>
            <a:off x="1841500" y="3722688"/>
            <a:ext cx="0" cy="53975"/>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730" name="Line 605"/>
          <p:cNvSpPr>
            <a:spLocks noChangeShapeType="1"/>
          </p:cNvSpPr>
          <p:nvPr/>
        </p:nvSpPr>
        <p:spPr bwMode="auto">
          <a:xfrm>
            <a:off x="2187575" y="3722688"/>
            <a:ext cx="0" cy="53975"/>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731" name="Rectangle 606"/>
          <p:cNvSpPr>
            <a:spLocks noChangeArrowheads="1"/>
          </p:cNvSpPr>
          <p:nvPr/>
        </p:nvSpPr>
        <p:spPr bwMode="auto">
          <a:xfrm>
            <a:off x="1841500" y="3722688"/>
            <a:ext cx="342900" cy="53975"/>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27732" name="Oval 607"/>
          <p:cNvSpPr>
            <a:spLocks noChangeArrowheads="1"/>
          </p:cNvSpPr>
          <p:nvPr/>
        </p:nvSpPr>
        <p:spPr bwMode="auto">
          <a:xfrm>
            <a:off x="1838325" y="3659188"/>
            <a:ext cx="346075" cy="103187"/>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27733" name="Group 608"/>
          <p:cNvGrpSpPr>
            <a:grpSpLocks/>
          </p:cNvGrpSpPr>
          <p:nvPr/>
        </p:nvGrpSpPr>
        <p:grpSpPr bwMode="auto">
          <a:xfrm>
            <a:off x="1922463" y="3681413"/>
            <a:ext cx="171450" cy="60325"/>
            <a:chOff x="2848" y="848"/>
            <a:chExt cx="140" cy="98"/>
          </a:xfrm>
        </p:grpSpPr>
        <p:sp>
          <p:nvSpPr>
            <p:cNvPr id="27913" name="Line 60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14" name="Line 61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15" name="Line 61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27734" name="Group 612"/>
          <p:cNvGrpSpPr>
            <a:grpSpLocks/>
          </p:cNvGrpSpPr>
          <p:nvPr/>
        </p:nvGrpSpPr>
        <p:grpSpPr bwMode="auto">
          <a:xfrm flipV="1">
            <a:off x="1922463" y="3681413"/>
            <a:ext cx="171450" cy="58737"/>
            <a:chOff x="2848" y="848"/>
            <a:chExt cx="140" cy="98"/>
          </a:xfrm>
        </p:grpSpPr>
        <p:sp>
          <p:nvSpPr>
            <p:cNvPr id="27910" name="Line 61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11" name="Line 61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12" name="Line 61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sp>
        <p:nvSpPr>
          <p:cNvPr id="27735" name="Line 616"/>
          <p:cNvSpPr>
            <a:spLocks noChangeShapeType="1"/>
          </p:cNvSpPr>
          <p:nvPr/>
        </p:nvSpPr>
        <p:spPr bwMode="auto">
          <a:xfrm flipV="1">
            <a:off x="3040063" y="4087813"/>
            <a:ext cx="227012" cy="436562"/>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36" name="Line 617"/>
          <p:cNvSpPr>
            <a:spLocks noChangeShapeType="1"/>
          </p:cNvSpPr>
          <p:nvPr/>
        </p:nvSpPr>
        <p:spPr bwMode="auto">
          <a:xfrm>
            <a:off x="3163888" y="3825875"/>
            <a:ext cx="163512" cy="1206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37" name="Line 618"/>
          <p:cNvSpPr>
            <a:spLocks noChangeShapeType="1"/>
          </p:cNvSpPr>
          <p:nvPr/>
        </p:nvSpPr>
        <p:spPr bwMode="auto">
          <a:xfrm>
            <a:off x="3260725" y="3746500"/>
            <a:ext cx="27940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38" name="Line 619"/>
          <p:cNvSpPr>
            <a:spLocks noChangeShapeType="1"/>
          </p:cNvSpPr>
          <p:nvPr/>
        </p:nvSpPr>
        <p:spPr bwMode="auto">
          <a:xfrm flipV="1">
            <a:off x="3497263" y="3832225"/>
            <a:ext cx="134937" cy="1047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39" name="Line 620"/>
          <p:cNvSpPr>
            <a:spLocks noChangeShapeType="1"/>
          </p:cNvSpPr>
          <p:nvPr/>
        </p:nvSpPr>
        <p:spPr bwMode="auto">
          <a:xfrm>
            <a:off x="2195513" y="3752850"/>
            <a:ext cx="67945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40" name="Line 621"/>
          <p:cNvSpPr>
            <a:spLocks noChangeShapeType="1"/>
          </p:cNvSpPr>
          <p:nvPr/>
        </p:nvSpPr>
        <p:spPr bwMode="auto">
          <a:xfrm>
            <a:off x="2490788" y="2600325"/>
            <a:ext cx="509587" cy="31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41" name="Line 622"/>
          <p:cNvSpPr>
            <a:spLocks noChangeShapeType="1"/>
          </p:cNvSpPr>
          <p:nvPr/>
        </p:nvSpPr>
        <p:spPr bwMode="auto">
          <a:xfrm>
            <a:off x="2057400" y="2428875"/>
            <a:ext cx="152400" cy="825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42" name="Freeform 623"/>
          <p:cNvSpPr>
            <a:spLocks/>
          </p:cNvSpPr>
          <p:nvPr/>
        </p:nvSpPr>
        <p:spPr bwMode="auto">
          <a:xfrm>
            <a:off x="1377950" y="4435475"/>
            <a:ext cx="2979738" cy="1455738"/>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743" name="Line 624"/>
          <p:cNvSpPr>
            <a:spLocks noChangeShapeType="1"/>
          </p:cNvSpPr>
          <p:nvPr/>
        </p:nvSpPr>
        <p:spPr bwMode="auto">
          <a:xfrm rot="16200000">
            <a:off x="3613150" y="5172076"/>
            <a:ext cx="523875" cy="139700"/>
          </a:xfrm>
          <a:prstGeom prst="line">
            <a:avLst/>
          </a:prstGeom>
          <a:noFill/>
          <a:ln w="1270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744" name="Line 625"/>
          <p:cNvSpPr>
            <a:spLocks noChangeShapeType="1"/>
          </p:cNvSpPr>
          <p:nvPr/>
        </p:nvSpPr>
        <p:spPr bwMode="auto">
          <a:xfrm rot="5400000" flipV="1">
            <a:off x="3759200" y="5453063"/>
            <a:ext cx="3175" cy="85725"/>
          </a:xfrm>
          <a:prstGeom prst="line">
            <a:avLst/>
          </a:prstGeom>
          <a:noFill/>
          <a:ln w="1270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745" name="Line 626"/>
          <p:cNvSpPr>
            <a:spLocks noChangeShapeType="1"/>
          </p:cNvSpPr>
          <p:nvPr/>
        </p:nvSpPr>
        <p:spPr bwMode="auto">
          <a:xfrm rot="16200000">
            <a:off x="3944938" y="5129213"/>
            <a:ext cx="0" cy="114300"/>
          </a:xfrm>
          <a:prstGeom prst="line">
            <a:avLst/>
          </a:prstGeom>
          <a:noFill/>
          <a:ln w="1270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nvGrpSpPr>
          <p:cNvPr id="27746" name="Group 627"/>
          <p:cNvGrpSpPr>
            <a:grpSpLocks/>
          </p:cNvGrpSpPr>
          <p:nvPr/>
        </p:nvGrpSpPr>
        <p:grpSpPr bwMode="auto">
          <a:xfrm>
            <a:off x="3524250" y="4838700"/>
            <a:ext cx="501650" cy="234950"/>
            <a:chOff x="4701" y="2996"/>
            <a:chExt cx="316" cy="148"/>
          </a:xfrm>
        </p:grpSpPr>
        <p:sp>
          <p:nvSpPr>
            <p:cNvPr id="27897" name="Oval 628"/>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27898" name="Line 629"/>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99" name="Line 630"/>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00" name="Rectangle 631"/>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27901" name="Oval 632"/>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27902" name="Group 633"/>
            <p:cNvGrpSpPr>
              <a:grpSpLocks/>
            </p:cNvGrpSpPr>
            <p:nvPr/>
          </p:nvGrpSpPr>
          <p:grpSpPr bwMode="auto">
            <a:xfrm>
              <a:off x="4776" y="3017"/>
              <a:ext cx="156" cy="56"/>
              <a:chOff x="2848" y="848"/>
              <a:chExt cx="140" cy="98"/>
            </a:xfrm>
          </p:grpSpPr>
          <p:sp>
            <p:nvSpPr>
              <p:cNvPr id="27907" name="Line 63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08" name="Line 63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09" name="Line 63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27903" name="Group 637"/>
            <p:cNvGrpSpPr>
              <a:grpSpLocks/>
            </p:cNvGrpSpPr>
            <p:nvPr/>
          </p:nvGrpSpPr>
          <p:grpSpPr bwMode="auto">
            <a:xfrm flipV="1">
              <a:off x="4776" y="3016"/>
              <a:ext cx="156" cy="56"/>
              <a:chOff x="2848" y="848"/>
              <a:chExt cx="140" cy="98"/>
            </a:xfrm>
          </p:grpSpPr>
          <p:sp>
            <p:nvSpPr>
              <p:cNvPr id="27904" name="Line 63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05" name="Line 63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906" name="Line 64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grpSp>
        <p:nvGrpSpPr>
          <p:cNvPr id="27747" name="Group 641"/>
          <p:cNvGrpSpPr>
            <a:grpSpLocks/>
          </p:cNvGrpSpPr>
          <p:nvPr/>
        </p:nvGrpSpPr>
        <p:grpSpPr bwMode="auto">
          <a:xfrm>
            <a:off x="2708275" y="4562475"/>
            <a:ext cx="501650" cy="234950"/>
            <a:chOff x="3600" y="219"/>
            <a:chExt cx="360" cy="175"/>
          </a:xfrm>
        </p:grpSpPr>
        <p:sp>
          <p:nvSpPr>
            <p:cNvPr id="27884" name="Oval 642"/>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en-US" dirty="0">
                <a:latin typeface="Calibri"/>
              </a:endParaRPr>
            </a:p>
          </p:txBody>
        </p:sp>
        <p:sp>
          <p:nvSpPr>
            <p:cNvPr id="27885" name="Line 64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86" name="Line 64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87" name="Rectangle 645"/>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27888" name="Oval 646"/>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en-US" dirty="0">
                <a:latin typeface="Calibri"/>
              </a:endParaRPr>
            </a:p>
          </p:txBody>
        </p:sp>
        <p:grpSp>
          <p:nvGrpSpPr>
            <p:cNvPr id="27889" name="Group 647"/>
            <p:cNvGrpSpPr>
              <a:grpSpLocks/>
            </p:cNvGrpSpPr>
            <p:nvPr/>
          </p:nvGrpSpPr>
          <p:grpSpPr bwMode="auto">
            <a:xfrm>
              <a:off x="3686" y="244"/>
              <a:ext cx="177" cy="66"/>
              <a:chOff x="2848" y="848"/>
              <a:chExt cx="140" cy="98"/>
            </a:xfrm>
          </p:grpSpPr>
          <p:sp>
            <p:nvSpPr>
              <p:cNvPr id="27894" name="Line 64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95" name="Line 64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96" name="Line 65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27890" name="Group 651"/>
            <p:cNvGrpSpPr>
              <a:grpSpLocks/>
            </p:cNvGrpSpPr>
            <p:nvPr/>
          </p:nvGrpSpPr>
          <p:grpSpPr bwMode="auto">
            <a:xfrm flipV="1">
              <a:off x="3686" y="243"/>
              <a:ext cx="177" cy="66"/>
              <a:chOff x="2848" y="848"/>
              <a:chExt cx="140" cy="98"/>
            </a:xfrm>
          </p:grpSpPr>
          <p:sp>
            <p:nvSpPr>
              <p:cNvPr id="27891" name="Line 65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92" name="Line 65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93" name="Line 65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grpSp>
        <p:nvGrpSpPr>
          <p:cNvPr id="27748" name="Group 655"/>
          <p:cNvGrpSpPr>
            <a:grpSpLocks/>
          </p:cNvGrpSpPr>
          <p:nvPr/>
        </p:nvGrpSpPr>
        <p:grpSpPr bwMode="auto">
          <a:xfrm>
            <a:off x="2043113" y="4867275"/>
            <a:ext cx="501650" cy="234950"/>
            <a:chOff x="3600" y="219"/>
            <a:chExt cx="360" cy="175"/>
          </a:xfrm>
        </p:grpSpPr>
        <p:sp>
          <p:nvSpPr>
            <p:cNvPr id="27871" name="Oval 656"/>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en-US" dirty="0">
                <a:latin typeface="Calibri"/>
              </a:endParaRPr>
            </a:p>
          </p:txBody>
        </p:sp>
        <p:sp>
          <p:nvSpPr>
            <p:cNvPr id="27872" name="Line 65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73" name="Line 65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74" name="Rectangle 659"/>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27875" name="Oval 660"/>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en-US" dirty="0">
                <a:latin typeface="Calibri"/>
              </a:endParaRPr>
            </a:p>
          </p:txBody>
        </p:sp>
        <p:grpSp>
          <p:nvGrpSpPr>
            <p:cNvPr id="27876" name="Group 661"/>
            <p:cNvGrpSpPr>
              <a:grpSpLocks/>
            </p:cNvGrpSpPr>
            <p:nvPr/>
          </p:nvGrpSpPr>
          <p:grpSpPr bwMode="auto">
            <a:xfrm>
              <a:off x="3686" y="244"/>
              <a:ext cx="177" cy="66"/>
              <a:chOff x="2848" y="848"/>
              <a:chExt cx="140" cy="98"/>
            </a:xfrm>
          </p:grpSpPr>
          <p:sp>
            <p:nvSpPr>
              <p:cNvPr id="27881" name="Line 66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82" name="Line 66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83" name="Line 66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27877" name="Group 665"/>
            <p:cNvGrpSpPr>
              <a:grpSpLocks/>
            </p:cNvGrpSpPr>
            <p:nvPr/>
          </p:nvGrpSpPr>
          <p:grpSpPr bwMode="auto">
            <a:xfrm flipV="1">
              <a:off x="3686" y="243"/>
              <a:ext cx="177" cy="66"/>
              <a:chOff x="2848" y="848"/>
              <a:chExt cx="140" cy="98"/>
            </a:xfrm>
          </p:grpSpPr>
          <p:sp>
            <p:nvSpPr>
              <p:cNvPr id="27878" name="Line 66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79" name="Line 66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80" name="Line 66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sp>
        <p:nvSpPr>
          <p:cNvPr id="27749" name="Line 669"/>
          <p:cNvSpPr>
            <a:spLocks noChangeShapeType="1"/>
          </p:cNvSpPr>
          <p:nvPr/>
        </p:nvSpPr>
        <p:spPr bwMode="auto">
          <a:xfrm>
            <a:off x="3157538" y="4773613"/>
            <a:ext cx="358775" cy="1206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50" name="Line 670"/>
          <p:cNvSpPr>
            <a:spLocks noChangeShapeType="1"/>
          </p:cNvSpPr>
          <p:nvPr/>
        </p:nvSpPr>
        <p:spPr bwMode="auto">
          <a:xfrm flipV="1">
            <a:off x="2505075" y="4786313"/>
            <a:ext cx="277813" cy="109537"/>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51" name="Line 671"/>
          <p:cNvSpPr>
            <a:spLocks noChangeShapeType="1"/>
          </p:cNvSpPr>
          <p:nvPr/>
        </p:nvSpPr>
        <p:spPr bwMode="auto">
          <a:xfrm flipV="1">
            <a:off x="2547938" y="4989513"/>
            <a:ext cx="97155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52" name="Line 672"/>
          <p:cNvSpPr>
            <a:spLocks noChangeShapeType="1"/>
          </p:cNvSpPr>
          <p:nvPr/>
        </p:nvSpPr>
        <p:spPr bwMode="auto">
          <a:xfrm flipH="1">
            <a:off x="1843088" y="4735513"/>
            <a:ext cx="254000" cy="46990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53" name="Line 673"/>
          <p:cNvSpPr>
            <a:spLocks noChangeShapeType="1"/>
          </p:cNvSpPr>
          <p:nvPr/>
        </p:nvSpPr>
        <p:spPr bwMode="auto">
          <a:xfrm>
            <a:off x="1868488" y="4786313"/>
            <a:ext cx="19685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54" name="Line 674"/>
          <p:cNvSpPr>
            <a:spLocks noChangeShapeType="1"/>
          </p:cNvSpPr>
          <p:nvPr/>
        </p:nvSpPr>
        <p:spPr bwMode="auto">
          <a:xfrm>
            <a:off x="1728788" y="5122863"/>
            <a:ext cx="153987"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55" name="Line 675"/>
          <p:cNvSpPr>
            <a:spLocks noChangeShapeType="1"/>
          </p:cNvSpPr>
          <p:nvPr/>
        </p:nvSpPr>
        <p:spPr bwMode="auto">
          <a:xfrm>
            <a:off x="1981200" y="5202238"/>
            <a:ext cx="490538"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56" name="Line 676"/>
          <p:cNvSpPr>
            <a:spLocks noChangeShapeType="1"/>
          </p:cNvSpPr>
          <p:nvPr/>
        </p:nvSpPr>
        <p:spPr bwMode="auto">
          <a:xfrm flipH="1">
            <a:off x="2220913" y="5110163"/>
            <a:ext cx="53975" cy="8572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57" name="Line 677"/>
          <p:cNvSpPr>
            <a:spLocks noChangeShapeType="1"/>
          </p:cNvSpPr>
          <p:nvPr/>
        </p:nvSpPr>
        <p:spPr bwMode="auto">
          <a:xfrm>
            <a:off x="2033588" y="5199063"/>
            <a:ext cx="1587" cy="825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58" name="Line 678"/>
          <p:cNvSpPr>
            <a:spLocks noChangeShapeType="1"/>
          </p:cNvSpPr>
          <p:nvPr/>
        </p:nvSpPr>
        <p:spPr bwMode="auto">
          <a:xfrm flipH="1" flipV="1">
            <a:off x="2430463" y="5207000"/>
            <a:ext cx="0" cy="7620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59" name="Line 679"/>
          <p:cNvSpPr>
            <a:spLocks noChangeShapeType="1"/>
          </p:cNvSpPr>
          <p:nvPr/>
        </p:nvSpPr>
        <p:spPr bwMode="auto">
          <a:xfrm>
            <a:off x="2511425" y="5065713"/>
            <a:ext cx="503238" cy="2698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60" name="Line 680"/>
          <p:cNvSpPr>
            <a:spLocks noChangeShapeType="1"/>
          </p:cNvSpPr>
          <p:nvPr/>
        </p:nvSpPr>
        <p:spPr bwMode="auto">
          <a:xfrm>
            <a:off x="1960563" y="5000625"/>
            <a:ext cx="80962"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grpSp>
        <p:nvGrpSpPr>
          <p:cNvPr id="27761" name="Group 681"/>
          <p:cNvGrpSpPr>
            <a:grpSpLocks/>
          </p:cNvGrpSpPr>
          <p:nvPr/>
        </p:nvGrpSpPr>
        <p:grpSpPr bwMode="auto">
          <a:xfrm>
            <a:off x="1146175" y="1760538"/>
            <a:ext cx="3021013" cy="3981450"/>
            <a:chOff x="-1203" y="1352"/>
            <a:chExt cx="1903" cy="2508"/>
          </a:xfrm>
        </p:grpSpPr>
        <p:grpSp>
          <p:nvGrpSpPr>
            <p:cNvPr id="27844" name="Group 682"/>
            <p:cNvGrpSpPr>
              <a:grpSpLocks/>
            </p:cNvGrpSpPr>
            <p:nvPr/>
          </p:nvGrpSpPr>
          <p:grpSpPr bwMode="auto">
            <a:xfrm>
              <a:off x="-1203" y="1647"/>
              <a:ext cx="436" cy="114"/>
              <a:chOff x="3072" y="739"/>
              <a:chExt cx="652" cy="146"/>
            </a:xfrm>
          </p:grpSpPr>
          <p:pic>
            <p:nvPicPr>
              <p:cNvPr id="27868" name="Picture 683" descr="lgv_fqm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869" name="Line 684"/>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870" name="Line 685"/>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grpSp>
        <p:pic>
          <p:nvPicPr>
            <p:cNvPr id="27845" name="Picture 686" descr="imgyjav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 y="1466"/>
              <a:ext cx="232"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7846" name="Group 687"/>
            <p:cNvGrpSpPr>
              <a:grpSpLocks/>
            </p:cNvGrpSpPr>
            <p:nvPr/>
          </p:nvGrpSpPr>
          <p:grpSpPr bwMode="auto">
            <a:xfrm>
              <a:off x="-546" y="1352"/>
              <a:ext cx="256" cy="269"/>
              <a:chOff x="2870" y="1518"/>
              <a:chExt cx="292" cy="320"/>
            </a:xfrm>
          </p:grpSpPr>
          <p:graphicFrame>
            <p:nvGraphicFramePr>
              <p:cNvPr id="27661" name="Object 68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25061" name="Clip" r:id="rId6" imgW="819000" imgH="847800" progId="MS_ClipArt_Gallery.2">
                      <p:embed/>
                    </p:oleObj>
                  </mc:Choice>
                  <mc:Fallback>
                    <p:oleObj name="Clip" r:id="rId6" imgW="819000" imgH="847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7662" name="Object 68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25062" name="Clip" r:id="rId8" imgW="1266840" imgH="1200240" progId="MS_ClipArt_Gallery.2">
                      <p:embed/>
                    </p:oleObj>
                  </mc:Choice>
                  <mc:Fallback>
                    <p:oleObj name="Clip" r:id="rId8" imgW="1266840" imgH="1200240" progId="MS_ClipArt_Gallery.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7847" name="Group 690"/>
            <p:cNvGrpSpPr>
              <a:grpSpLocks/>
            </p:cNvGrpSpPr>
            <p:nvPr/>
          </p:nvGrpSpPr>
          <p:grpSpPr bwMode="auto">
            <a:xfrm>
              <a:off x="-1002" y="2262"/>
              <a:ext cx="209" cy="224"/>
              <a:chOff x="2870" y="1518"/>
              <a:chExt cx="292" cy="320"/>
            </a:xfrm>
          </p:grpSpPr>
          <p:graphicFrame>
            <p:nvGraphicFramePr>
              <p:cNvPr id="27659" name="Object 69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25063" name="Clip" r:id="rId10" imgW="819000" imgH="847800" progId="MS_ClipArt_Gallery.2">
                      <p:embed/>
                    </p:oleObj>
                  </mc:Choice>
                  <mc:Fallback>
                    <p:oleObj name="Clip" r:id="rId10" imgW="819000" imgH="847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7660" name="Object 69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25064" name="Clip" r:id="rId11" imgW="1266840" imgH="1200240" progId="MS_ClipArt_Gallery.2">
                      <p:embed/>
                    </p:oleObj>
                  </mc:Choice>
                  <mc:Fallback>
                    <p:oleObj name="Clip" r:id="rId11" imgW="1266840" imgH="1200240" progId="MS_ClipArt_Gallery.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aphicFrame>
          <p:nvGraphicFramePr>
            <p:cNvPr id="27650" name="Object 693"/>
            <p:cNvGraphicFramePr>
              <a:graphicFrameLocks noChangeAspect="1"/>
            </p:cNvGraphicFramePr>
            <p:nvPr/>
          </p:nvGraphicFramePr>
          <p:xfrm>
            <a:off x="-732" y="2289"/>
            <a:ext cx="207" cy="173"/>
          </p:xfrm>
          <a:graphic>
            <a:graphicData uri="http://schemas.openxmlformats.org/presentationml/2006/ole">
              <mc:AlternateContent xmlns:mc="http://schemas.openxmlformats.org/markup-compatibility/2006">
                <mc:Choice xmlns:v="urn:schemas-microsoft-com:vml" Requires="v">
                  <p:oleObj spid="_x0000_s425065" name="Clip" r:id="rId12" imgW="1305000" imgH="1085760" progId="MS_ClipArt_Gallery.2">
                    <p:embed/>
                  </p:oleObj>
                </mc:Choice>
                <mc:Fallback>
                  <p:oleObj name="Clip" r:id="rId12" imgW="1305000" imgH="1085760"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2" y="2289"/>
                          <a:ext cx="207"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27848" name="Group 694"/>
            <p:cNvGrpSpPr>
              <a:grpSpLocks/>
            </p:cNvGrpSpPr>
            <p:nvPr/>
          </p:nvGrpSpPr>
          <p:grpSpPr bwMode="auto">
            <a:xfrm>
              <a:off x="310" y="3575"/>
              <a:ext cx="125" cy="230"/>
              <a:chOff x="4180" y="783"/>
              <a:chExt cx="150" cy="307"/>
            </a:xfrm>
          </p:grpSpPr>
          <p:sp>
            <p:nvSpPr>
              <p:cNvPr id="27860" name="AutoShape 695"/>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sp>
            <p:nvSpPr>
              <p:cNvPr id="27861" name="Rectangle 696"/>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sp>
            <p:nvSpPr>
              <p:cNvPr id="27862" name="Rectangle 69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dirty="0">
                  <a:latin typeface="Calibri"/>
                </a:endParaRPr>
              </a:p>
            </p:txBody>
          </p:sp>
          <p:sp>
            <p:nvSpPr>
              <p:cNvPr id="27863" name="AutoShape 69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dirty="0">
                  <a:latin typeface="Calibri"/>
                </a:endParaRPr>
              </a:p>
            </p:txBody>
          </p:sp>
          <p:sp>
            <p:nvSpPr>
              <p:cNvPr id="27864" name="Line 699"/>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65" name="Line 700"/>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66" name="Rectangle 70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dirty="0">
                  <a:latin typeface="Calibri"/>
                </a:endParaRPr>
              </a:p>
            </p:txBody>
          </p:sp>
          <p:sp>
            <p:nvSpPr>
              <p:cNvPr id="27867" name="Rectangle 702"/>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grpSp>
        <p:graphicFrame>
          <p:nvGraphicFramePr>
            <p:cNvPr id="27651" name="Object 703"/>
            <p:cNvGraphicFramePr>
              <a:graphicFrameLocks noChangeAspect="1"/>
            </p:cNvGraphicFramePr>
            <p:nvPr/>
          </p:nvGraphicFramePr>
          <p:xfrm>
            <a:off x="-975" y="3384"/>
            <a:ext cx="216" cy="180"/>
          </p:xfrm>
          <a:graphic>
            <a:graphicData uri="http://schemas.openxmlformats.org/presentationml/2006/ole">
              <mc:AlternateContent xmlns:mc="http://schemas.openxmlformats.org/markup-compatibility/2006">
                <mc:Choice xmlns:v="urn:schemas-microsoft-com:vml" Requires="v">
                  <p:oleObj spid="_x0000_s425066" name="Clip" r:id="rId14" imgW="1305000" imgH="1085760" progId="MS_ClipArt_Gallery.2">
                    <p:embed/>
                  </p:oleObj>
                </mc:Choice>
                <mc:Fallback>
                  <p:oleObj name="Clip" r:id="rId14" imgW="1305000" imgH="1085760"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5" y="3384"/>
                          <a:ext cx="216" cy="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7652" name="Object 704"/>
            <p:cNvGraphicFramePr>
              <a:graphicFrameLocks noChangeAspect="1"/>
            </p:cNvGraphicFramePr>
            <p:nvPr/>
          </p:nvGraphicFramePr>
          <p:xfrm>
            <a:off x="-871" y="3184"/>
            <a:ext cx="216" cy="180"/>
          </p:xfrm>
          <a:graphic>
            <a:graphicData uri="http://schemas.openxmlformats.org/presentationml/2006/ole">
              <mc:AlternateContent xmlns:mc="http://schemas.openxmlformats.org/markup-compatibility/2006">
                <mc:Choice xmlns:v="urn:schemas-microsoft-com:vml" Requires="v">
                  <p:oleObj spid="_x0000_s425067" name="Clip" r:id="rId15" imgW="1305000" imgH="1085760" progId="MS_ClipArt_Gallery.2">
                    <p:embed/>
                  </p:oleObj>
                </mc:Choice>
                <mc:Fallback>
                  <p:oleObj name="Clip" r:id="rId15" imgW="1305000" imgH="1085760"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1" y="3184"/>
                          <a:ext cx="216" cy="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7653" name="Object 705"/>
            <p:cNvGraphicFramePr>
              <a:graphicFrameLocks noChangeAspect="1"/>
            </p:cNvGraphicFramePr>
            <p:nvPr/>
          </p:nvGraphicFramePr>
          <p:xfrm>
            <a:off x="-703" y="3544"/>
            <a:ext cx="216" cy="180"/>
          </p:xfrm>
          <a:graphic>
            <a:graphicData uri="http://schemas.openxmlformats.org/presentationml/2006/ole">
              <mc:AlternateContent xmlns:mc="http://schemas.openxmlformats.org/markup-compatibility/2006">
                <mc:Choice xmlns:v="urn:schemas-microsoft-com:vml" Requires="v">
                  <p:oleObj spid="_x0000_s425068" name="Clip" r:id="rId16" imgW="1305000" imgH="1085760" progId="MS_ClipArt_Gallery.2">
                    <p:embed/>
                  </p:oleObj>
                </mc:Choice>
                <mc:Fallback>
                  <p:oleObj name="Clip" r:id="rId16" imgW="1305000" imgH="1085760"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3" y="3544"/>
                          <a:ext cx="216" cy="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7654" name="Object 706"/>
            <p:cNvGraphicFramePr>
              <a:graphicFrameLocks noChangeAspect="1"/>
            </p:cNvGraphicFramePr>
            <p:nvPr/>
          </p:nvGraphicFramePr>
          <p:xfrm>
            <a:off x="-489" y="3546"/>
            <a:ext cx="216" cy="180"/>
          </p:xfrm>
          <a:graphic>
            <a:graphicData uri="http://schemas.openxmlformats.org/presentationml/2006/ole">
              <mc:AlternateContent xmlns:mc="http://schemas.openxmlformats.org/markup-compatibility/2006">
                <mc:Choice xmlns:v="urn:schemas-microsoft-com:vml" Requires="v">
                  <p:oleObj spid="_x0000_s425069" name="Clip" r:id="rId17" imgW="1305000" imgH="1085760" progId="MS_ClipArt_Gallery.2">
                    <p:embed/>
                  </p:oleObj>
                </mc:Choice>
                <mc:Fallback>
                  <p:oleObj name="Clip" r:id="rId17" imgW="1305000" imgH="1085760"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9" y="3546"/>
                          <a:ext cx="216" cy="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27849" name="Group 707"/>
            <p:cNvGrpSpPr>
              <a:grpSpLocks/>
            </p:cNvGrpSpPr>
            <p:nvPr/>
          </p:nvGrpSpPr>
          <p:grpSpPr bwMode="auto">
            <a:xfrm>
              <a:off x="83" y="3625"/>
              <a:ext cx="172" cy="215"/>
              <a:chOff x="2870" y="1518"/>
              <a:chExt cx="292" cy="320"/>
            </a:xfrm>
          </p:grpSpPr>
          <p:graphicFrame>
            <p:nvGraphicFramePr>
              <p:cNvPr id="27657" name="Object 70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25070" name="Clip" r:id="rId18" imgW="819000" imgH="847800" progId="MS_ClipArt_Gallery.2">
                      <p:embed/>
                    </p:oleObj>
                  </mc:Choice>
                  <mc:Fallback>
                    <p:oleObj name="Clip" r:id="rId18" imgW="819000" imgH="847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7658" name="Object 70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25071" name="Clip" r:id="rId19" imgW="1266840" imgH="1200240" progId="MS_ClipArt_Gallery.2">
                      <p:embed/>
                    </p:oleObj>
                  </mc:Choice>
                  <mc:Fallback>
                    <p:oleObj name="Clip" r:id="rId19" imgW="1266840" imgH="1200240" progId="MS_ClipArt_Gallery.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7850" name="Group 710"/>
            <p:cNvGrpSpPr>
              <a:grpSpLocks/>
            </p:cNvGrpSpPr>
            <p:nvPr/>
          </p:nvGrpSpPr>
          <p:grpSpPr bwMode="auto">
            <a:xfrm>
              <a:off x="-201" y="3657"/>
              <a:ext cx="220" cy="203"/>
              <a:chOff x="2870" y="1518"/>
              <a:chExt cx="292" cy="320"/>
            </a:xfrm>
          </p:grpSpPr>
          <p:graphicFrame>
            <p:nvGraphicFramePr>
              <p:cNvPr id="27655" name="Object 71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25072" name="Clip" r:id="rId20" imgW="819000" imgH="847800" progId="MS_ClipArt_Gallery.2">
                      <p:embed/>
                    </p:oleObj>
                  </mc:Choice>
                  <mc:Fallback>
                    <p:oleObj name="Clip" r:id="rId20" imgW="819000" imgH="847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7656" name="Object 71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25073" name="Clip" r:id="rId21" imgW="1266840" imgH="1200240" progId="MS_ClipArt_Gallery.2">
                      <p:embed/>
                    </p:oleObj>
                  </mc:Choice>
                  <mc:Fallback>
                    <p:oleObj name="Clip" r:id="rId21" imgW="1266840" imgH="1200240" progId="MS_ClipArt_Gallery.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7851" name="Group 713"/>
            <p:cNvGrpSpPr>
              <a:grpSpLocks/>
            </p:cNvGrpSpPr>
            <p:nvPr/>
          </p:nvGrpSpPr>
          <p:grpSpPr bwMode="auto">
            <a:xfrm>
              <a:off x="569" y="3419"/>
              <a:ext cx="131" cy="258"/>
              <a:chOff x="4180" y="783"/>
              <a:chExt cx="150" cy="307"/>
            </a:xfrm>
          </p:grpSpPr>
          <p:sp>
            <p:nvSpPr>
              <p:cNvPr id="27852" name="AutoShape 71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sp>
            <p:nvSpPr>
              <p:cNvPr id="27853" name="Rectangle 71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sp>
            <p:nvSpPr>
              <p:cNvPr id="27854" name="Rectangle 71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dirty="0">
                  <a:latin typeface="Calibri"/>
                </a:endParaRPr>
              </a:p>
            </p:txBody>
          </p:sp>
          <p:sp>
            <p:nvSpPr>
              <p:cNvPr id="27855" name="AutoShape 71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dirty="0">
                  <a:latin typeface="Calibri"/>
                </a:endParaRPr>
              </a:p>
            </p:txBody>
          </p:sp>
          <p:sp>
            <p:nvSpPr>
              <p:cNvPr id="27856" name="Line 71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57" name="Line 71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58" name="Rectangle 72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dirty="0">
                  <a:latin typeface="Calibri"/>
                </a:endParaRPr>
              </a:p>
            </p:txBody>
          </p:sp>
          <p:sp>
            <p:nvSpPr>
              <p:cNvPr id="27859" name="Rectangle 72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grpSp>
      </p:grpSp>
      <p:sp>
        <p:nvSpPr>
          <p:cNvPr id="27762" name="Line 722"/>
          <p:cNvSpPr>
            <a:spLocks noChangeShapeType="1"/>
          </p:cNvSpPr>
          <p:nvPr/>
        </p:nvSpPr>
        <p:spPr bwMode="auto">
          <a:xfrm flipH="1">
            <a:off x="2049463" y="3522663"/>
            <a:ext cx="3175" cy="144462"/>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63" name="Line 723"/>
          <p:cNvSpPr>
            <a:spLocks noChangeShapeType="1"/>
          </p:cNvSpPr>
          <p:nvPr/>
        </p:nvSpPr>
        <p:spPr bwMode="auto">
          <a:xfrm flipV="1">
            <a:off x="3346450" y="2505075"/>
            <a:ext cx="123825" cy="87313"/>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64" name="Line 724"/>
          <p:cNvSpPr>
            <a:spLocks noChangeShapeType="1"/>
          </p:cNvSpPr>
          <p:nvPr/>
        </p:nvSpPr>
        <p:spPr bwMode="auto">
          <a:xfrm>
            <a:off x="3173413" y="2678113"/>
            <a:ext cx="0" cy="825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65" name="Line 725"/>
          <p:cNvSpPr>
            <a:spLocks noChangeShapeType="1"/>
          </p:cNvSpPr>
          <p:nvPr/>
        </p:nvSpPr>
        <p:spPr bwMode="auto">
          <a:xfrm flipV="1">
            <a:off x="3357563" y="2574925"/>
            <a:ext cx="263525" cy="28892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66" name="Line 726"/>
          <p:cNvSpPr>
            <a:spLocks noChangeShapeType="1"/>
          </p:cNvSpPr>
          <p:nvPr/>
        </p:nvSpPr>
        <p:spPr bwMode="auto">
          <a:xfrm>
            <a:off x="3709988" y="2573338"/>
            <a:ext cx="0" cy="1968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67" name="Line 727"/>
          <p:cNvSpPr>
            <a:spLocks noChangeShapeType="1"/>
          </p:cNvSpPr>
          <p:nvPr/>
        </p:nvSpPr>
        <p:spPr bwMode="auto">
          <a:xfrm>
            <a:off x="3363913" y="2879725"/>
            <a:ext cx="188912"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68" name="Line 728"/>
          <p:cNvSpPr>
            <a:spLocks noChangeShapeType="1"/>
          </p:cNvSpPr>
          <p:nvPr/>
        </p:nvSpPr>
        <p:spPr bwMode="auto">
          <a:xfrm flipV="1">
            <a:off x="1658938" y="3746500"/>
            <a:ext cx="168275" cy="31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69" name="Line 729"/>
          <p:cNvSpPr>
            <a:spLocks noChangeShapeType="1"/>
          </p:cNvSpPr>
          <p:nvPr/>
        </p:nvSpPr>
        <p:spPr bwMode="auto">
          <a:xfrm flipV="1">
            <a:off x="3778250" y="2273300"/>
            <a:ext cx="238125" cy="1682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70" name="Line 730"/>
          <p:cNvSpPr>
            <a:spLocks noChangeShapeType="1"/>
          </p:cNvSpPr>
          <p:nvPr/>
        </p:nvSpPr>
        <p:spPr bwMode="auto">
          <a:xfrm>
            <a:off x="3917950" y="2870200"/>
            <a:ext cx="17780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71" name="Line 731"/>
          <p:cNvSpPr>
            <a:spLocks noChangeShapeType="1"/>
          </p:cNvSpPr>
          <p:nvPr/>
        </p:nvSpPr>
        <p:spPr bwMode="auto">
          <a:xfrm flipH="1">
            <a:off x="3063875" y="2946400"/>
            <a:ext cx="98425" cy="7048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72" name="Line 732"/>
          <p:cNvSpPr>
            <a:spLocks noChangeShapeType="1"/>
          </p:cNvSpPr>
          <p:nvPr/>
        </p:nvSpPr>
        <p:spPr bwMode="auto">
          <a:xfrm flipH="1">
            <a:off x="3654425" y="2946400"/>
            <a:ext cx="111125" cy="7270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grpSp>
        <p:nvGrpSpPr>
          <p:cNvPr id="27773" name="Group 733"/>
          <p:cNvGrpSpPr>
            <a:grpSpLocks/>
          </p:cNvGrpSpPr>
          <p:nvPr/>
        </p:nvGrpSpPr>
        <p:grpSpPr bwMode="auto">
          <a:xfrm>
            <a:off x="2706688" y="4564063"/>
            <a:ext cx="501650" cy="234950"/>
            <a:chOff x="4701" y="2996"/>
            <a:chExt cx="316" cy="148"/>
          </a:xfrm>
        </p:grpSpPr>
        <p:sp>
          <p:nvSpPr>
            <p:cNvPr id="27831" name="Oval 734"/>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27832" name="Line 735"/>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33" name="Line 736"/>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34" name="Rectangle 737"/>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27835" name="Oval 738"/>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27836" name="Group 739"/>
            <p:cNvGrpSpPr>
              <a:grpSpLocks/>
            </p:cNvGrpSpPr>
            <p:nvPr/>
          </p:nvGrpSpPr>
          <p:grpSpPr bwMode="auto">
            <a:xfrm>
              <a:off x="4776" y="3017"/>
              <a:ext cx="156" cy="56"/>
              <a:chOff x="2848" y="848"/>
              <a:chExt cx="140" cy="98"/>
            </a:xfrm>
          </p:grpSpPr>
          <p:sp>
            <p:nvSpPr>
              <p:cNvPr id="27841" name="Line 74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42" name="Line 74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43" name="Line 74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27837" name="Group 743"/>
            <p:cNvGrpSpPr>
              <a:grpSpLocks/>
            </p:cNvGrpSpPr>
            <p:nvPr/>
          </p:nvGrpSpPr>
          <p:grpSpPr bwMode="auto">
            <a:xfrm flipV="1">
              <a:off x="4776" y="3016"/>
              <a:ext cx="156" cy="56"/>
              <a:chOff x="2848" y="848"/>
              <a:chExt cx="140" cy="98"/>
            </a:xfrm>
          </p:grpSpPr>
          <p:sp>
            <p:nvSpPr>
              <p:cNvPr id="27838" name="Line 74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39" name="Line 74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40" name="Line 74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grpSp>
        <p:nvGrpSpPr>
          <p:cNvPr id="27774" name="Group 747"/>
          <p:cNvGrpSpPr>
            <a:grpSpLocks/>
          </p:cNvGrpSpPr>
          <p:nvPr/>
        </p:nvGrpSpPr>
        <p:grpSpPr bwMode="auto">
          <a:xfrm>
            <a:off x="2041525" y="4865688"/>
            <a:ext cx="501650" cy="234950"/>
            <a:chOff x="4701" y="2996"/>
            <a:chExt cx="316" cy="148"/>
          </a:xfrm>
        </p:grpSpPr>
        <p:sp>
          <p:nvSpPr>
            <p:cNvPr id="27818" name="Oval 748"/>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27819" name="Line 749"/>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20" name="Line 750"/>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21" name="Rectangle 751"/>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27822" name="Oval 752"/>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27823" name="Group 753"/>
            <p:cNvGrpSpPr>
              <a:grpSpLocks/>
            </p:cNvGrpSpPr>
            <p:nvPr/>
          </p:nvGrpSpPr>
          <p:grpSpPr bwMode="auto">
            <a:xfrm>
              <a:off x="4776" y="3017"/>
              <a:ext cx="156" cy="56"/>
              <a:chOff x="2848" y="848"/>
              <a:chExt cx="140" cy="98"/>
            </a:xfrm>
          </p:grpSpPr>
          <p:sp>
            <p:nvSpPr>
              <p:cNvPr id="27828" name="Line 75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29" name="Line 75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30" name="Line 75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27824" name="Group 757"/>
            <p:cNvGrpSpPr>
              <a:grpSpLocks/>
            </p:cNvGrpSpPr>
            <p:nvPr/>
          </p:nvGrpSpPr>
          <p:grpSpPr bwMode="auto">
            <a:xfrm flipV="1">
              <a:off x="4776" y="3016"/>
              <a:ext cx="156" cy="56"/>
              <a:chOff x="2848" y="848"/>
              <a:chExt cx="140" cy="98"/>
            </a:xfrm>
          </p:grpSpPr>
          <p:sp>
            <p:nvSpPr>
              <p:cNvPr id="27825" name="Line 75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26" name="Line 75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27827" name="Line 76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grpSp>
        <p:nvGrpSpPr>
          <p:cNvPr id="27775" name="Group 761"/>
          <p:cNvGrpSpPr>
            <a:grpSpLocks/>
          </p:cNvGrpSpPr>
          <p:nvPr/>
        </p:nvGrpSpPr>
        <p:grpSpPr bwMode="auto">
          <a:xfrm>
            <a:off x="2871788" y="5051425"/>
            <a:ext cx="290512" cy="404813"/>
            <a:chOff x="4290" y="3130"/>
            <a:chExt cx="183" cy="255"/>
          </a:xfrm>
        </p:grpSpPr>
        <p:pic>
          <p:nvPicPr>
            <p:cNvPr id="27800" name="Picture 762" descr="31u_bnrz[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27801" name="Freeform 763"/>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802" name="Freeform 764"/>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803" name="Freeform 765"/>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804" name="Freeform 766"/>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805" name="Freeform 767"/>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806" name="Freeform 768"/>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807" name="Freeform 769"/>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808" name="Freeform 770"/>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809" name="Freeform 771"/>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810" name="Freeform 772"/>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811" name="Freeform 773"/>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27812" name="Freeform 774"/>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27813" name="Freeform 775"/>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27814" name="Freeform 776"/>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27815" name="Freeform 777"/>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27816" name="Freeform 778"/>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27817" name="Freeform 779"/>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en-US" dirty="0">
                <a:latin typeface="Calibri"/>
              </a:endParaRPr>
            </a:p>
          </p:txBody>
        </p:sp>
      </p:grpSp>
      <p:grpSp>
        <p:nvGrpSpPr>
          <p:cNvPr id="27776" name="Group 780"/>
          <p:cNvGrpSpPr>
            <a:grpSpLocks/>
          </p:cNvGrpSpPr>
          <p:nvPr/>
        </p:nvGrpSpPr>
        <p:grpSpPr bwMode="auto">
          <a:xfrm>
            <a:off x="1428750" y="3513138"/>
            <a:ext cx="290513" cy="404812"/>
            <a:chOff x="4290" y="3130"/>
            <a:chExt cx="183" cy="255"/>
          </a:xfrm>
        </p:grpSpPr>
        <p:pic>
          <p:nvPicPr>
            <p:cNvPr id="27782" name="Picture 781" descr="31u_bnrz[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27783" name="Freeform 782"/>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784" name="Freeform 783"/>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785" name="Freeform 784"/>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786" name="Freeform 785"/>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787" name="Freeform 786"/>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788" name="Freeform 787"/>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789" name="Freeform 788"/>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790" name="Freeform 789"/>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791" name="Freeform 790"/>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792" name="Freeform 791"/>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27793" name="Freeform 792"/>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27794" name="Freeform 793"/>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27795" name="Freeform 794"/>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27796" name="Freeform 795"/>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27797" name="Freeform 796"/>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27798" name="Freeform 797"/>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27799" name="Freeform 798"/>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en-US" dirty="0">
                <a:latin typeface="Calibri"/>
              </a:endParaRPr>
            </a:p>
          </p:txBody>
        </p:sp>
      </p:grpSp>
      <p:grpSp>
        <p:nvGrpSpPr>
          <p:cNvPr id="2" name="Group 799"/>
          <p:cNvGrpSpPr>
            <a:grpSpLocks/>
          </p:cNvGrpSpPr>
          <p:nvPr/>
        </p:nvGrpSpPr>
        <p:grpSpPr bwMode="auto">
          <a:xfrm>
            <a:off x="609600" y="2157413"/>
            <a:ext cx="3340100" cy="3265487"/>
            <a:chOff x="2865" y="1307"/>
            <a:chExt cx="2104" cy="2057"/>
          </a:xfrm>
        </p:grpSpPr>
        <p:sp>
          <p:nvSpPr>
            <p:cNvPr id="27778" name="Line 800"/>
            <p:cNvSpPr>
              <a:spLocks noChangeShapeType="1"/>
            </p:cNvSpPr>
            <p:nvPr/>
          </p:nvSpPr>
          <p:spPr bwMode="auto">
            <a:xfrm>
              <a:off x="4092" y="1307"/>
              <a:ext cx="877" cy="1762"/>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79" name="Line 801"/>
            <p:cNvSpPr>
              <a:spLocks noChangeShapeType="1"/>
            </p:cNvSpPr>
            <p:nvPr/>
          </p:nvSpPr>
          <p:spPr bwMode="auto">
            <a:xfrm>
              <a:off x="3466" y="2211"/>
              <a:ext cx="1487" cy="1014"/>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80" name="Line 802"/>
            <p:cNvSpPr>
              <a:spLocks noChangeShapeType="1"/>
            </p:cNvSpPr>
            <p:nvPr/>
          </p:nvSpPr>
          <p:spPr bwMode="auto">
            <a:xfrm>
              <a:off x="3657" y="3158"/>
              <a:ext cx="1014" cy="206"/>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7781" name="Text Box 803"/>
            <p:cNvSpPr txBox="1">
              <a:spLocks noChangeArrowheads="1"/>
            </p:cNvSpPr>
            <p:nvPr/>
          </p:nvSpPr>
          <p:spPr bwMode="auto">
            <a:xfrm>
              <a:off x="2865" y="2510"/>
              <a:ext cx="95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a:spcBef>
                  <a:spcPct val="0"/>
                </a:spcBef>
                <a:buClrTx/>
                <a:buSzTx/>
                <a:buFontTx/>
                <a:buNone/>
              </a:pPr>
              <a:r>
                <a:rPr lang="en-US" sz="2000" dirty="0">
                  <a:solidFill>
                    <a:srgbClr val="FF3300"/>
                  </a:solidFill>
                  <a:latin typeface="Calibri"/>
                </a:rPr>
                <a:t>client/server</a:t>
              </a:r>
            </a:p>
          </p:txBody>
        </p:sp>
      </p:grpSp>
    </p:spTree>
    <p:custDataLst>
      <p:tags r:id="rId2"/>
    </p:custDataLst>
    <p:extLst>
      <p:ext uri="{BB962C8B-B14F-4D97-AF65-F5344CB8AC3E}">
        <p14:creationId xmlns:p14="http://schemas.microsoft.com/office/powerpoint/2010/main" val="4616461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DNS and Security</a:t>
            </a:r>
          </a:p>
        </p:txBody>
      </p:sp>
      <p:sp>
        <p:nvSpPr>
          <p:cNvPr id="3" name="Content Placeholder 2"/>
          <p:cNvSpPr>
            <a:spLocks noGrp="1"/>
          </p:cNvSpPr>
          <p:nvPr>
            <p:ph idx="1"/>
          </p:nvPr>
        </p:nvSpPr>
        <p:spPr/>
        <p:txBody>
          <a:bodyPr>
            <a:normAutofit fontScale="85000" lnSpcReduction="20000"/>
          </a:bodyPr>
          <a:lstStyle/>
          <a:p>
            <a:r>
              <a:rPr lang="en-US" dirty="0"/>
              <a:t>No way to verify answers</a:t>
            </a:r>
          </a:p>
          <a:p>
            <a:pPr lvl="1"/>
            <a:r>
              <a:rPr lang="en-US" dirty="0"/>
              <a:t>Opens up DNS to many potential attacks</a:t>
            </a:r>
          </a:p>
          <a:p>
            <a:pPr lvl="1"/>
            <a:r>
              <a:rPr lang="en-US" dirty="0"/>
              <a:t>DNSSEC fixes this</a:t>
            </a:r>
          </a:p>
          <a:p>
            <a:pPr lvl="1"/>
            <a:endParaRPr lang="en-US" dirty="0"/>
          </a:p>
          <a:p>
            <a:r>
              <a:rPr lang="en-US" dirty="0"/>
              <a:t>Most obvious vulnerability: recursive resolution</a:t>
            </a:r>
          </a:p>
          <a:p>
            <a:pPr lvl="1"/>
            <a:r>
              <a:rPr lang="en-US" dirty="0"/>
              <a:t>Using recursive resolution, host must trust DNS server</a:t>
            </a:r>
          </a:p>
          <a:p>
            <a:pPr lvl="1"/>
            <a:r>
              <a:rPr lang="en-US" dirty="0"/>
              <a:t>When at Starbucks, server is under their control</a:t>
            </a:r>
          </a:p>
          <a:p>
            <a:pPr lvl="1"/>
            <a:r>
              <a:rPr lang="en-US" dirty="0"/>
              <a:t>And can return whatever values it wants</a:t>
            </a:r>
          </a:p>
          <a:p>
            <a:pPr lvl="1"/>
            <a:endParaRPr lang="en-US" dirty="0"/>
          </a:p>
          <a:p>
            <a:r>
              <a:rPr lang="en-US" dirty="0"/>
              <a:t>More subtle attack: Cache poisoning</a:t>
            </a:r>
          </a:p>
          <a:p>
            <a:pPr lvl="1"/>
            <a:r>
              <a:rPr lang="en-US" dirty="0"/>
              <a:t>Those “additional” records can be anything!</a:t>
            </a:r>
          </a:p>
        </p:txBody>
      </p:sp>
      <p:sp>
        <p:nvSpPr>
          <p:cNvPr id="4" name="Slide Number Placeholder 3"/>
          <p:cNvSpPr>
            <a:spLocks noGrp="1"/>
          </p:cNvSpPr>
          <p:nvPr>
            <p:ph type="sldNum" sz="quarter" idx="10"/>
          </p:nvPr>
        </p:nvSpPr>
        <p:spPr/>
        <p:txBody>
          <a:bodyPr/>
          <a:lstStyle/>
          <a:p>
            <a:pPr>
              <a:defRPr/>
            </a:pPr>
            <a:fld id="{D9648D89-58AB-BC45-AE0C-6A5235B6E242}" type="slidenum">
              <a:rPr lang="en-US" smtClean="0"/>
              <a:pPr>
                <a:defRPr/>
              </a:pPr>
              <a:t>20</a:t>
            </a:fld>
            <a:endParaRPr lang="en-US"/>
          </a:p>
        </p:txBody>
      </p:sp>
    </p:spTree>
    <p:custDataLst>
      <p:tags r:id="rId1"/>
    </p:custDataLst>
    <p:extLst>
      <p:ext uri="{BB962C8B-B14F-4D97-AF65-F5344CB8AC3E}">
        <p14:creationId xmlns:p14="http://schemas.microsoft.com/office/powerpoint/2010/main" val="180280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6A639AD4-F9B2-4141-AE34-7A77D3747CC4}"/>
              </a:ext>
            </a:extLst>
          </p:cNvPr>
          <p:cNvSpPr>
            <a:spLocks noGrp="1" noChangeArrowheads="1"/>
          </p:cNvSpPr>
          <p:nvPr>
            <p:ph type="title"/>
          </p:nvPr>
        </p:nvSpPr>
        <p:spPr>
          <a:xfrm>
            <a:off x="882650" y="0"/>
            <a:ext cx="7378700" cy="1955800"/>
          </a:xfrm>
          <a:ln/>
        </p:spPr>
        <p:txBody>
          <a:bodyPr>
            <a:normAutofit/>
          </a:bodyPr>
          <a:lstStyle/>
          <a:p>
            <a:r>
              <a:rPr lang="en-US" altLang="en-US" sz="3600" dirty="0"/>
              <a:t>DNSSEC protects all these end-to-end</a:t>
            </a:r>
          </a:p>
        </p:txBody>
      </p:sp>
      <p:sp>
        <p:nvSpPr>
          <p:cNvPr id="10242" name="Rectangle 2">
            <a:extLst>
              <a:ext uri="{FF2B5EF4-FFF2-40B4-BE49-F238E27FC236}">
                <a16:creationId xmlns:a16="http://schemas.microsoft.com/office/drawing/2014/main" id="{8687F374-7088-A848-A7E1-0CDEDD9EDD90}"/>
              </a:ext>
            </a:extLst>
          </p:cNvPr>
          <p:cNvSpPr>
            <a:spLocks noGrp="1" noChangeArrowheads="1"/>
          </p:cNvSpPr>
          <p:nvPr>
            <p:ph type="body" idx="1"/>
          </p:nvPr>
        </p:nvSpPr>
        <p:spPr>
          <a:ln/>
        </p:spPr>
        <p:txBody>
          <a:bodyPr/>
          <a:lstStyle/>
          <a:p>
            <a:r>
              <a:rPr lang="en-US" altLang="en-US" sz="2200" dirty="0"/>
              <a:t>provides message authentication and integrity verification through cryptographic signatures</a:t>
            </a:r>
          </a:p>
          <a:p>
            <a:pPr lvl="1"/>
            <a:r>
              <a:rPr lang="en-US" altLang="en-US" sz="2200" dirty="0"/>
              <a:t>You know who provided the signature</a:t>
            </a:r>
          </a:p>
          <a:p>
            <a:pPr lvl="1"/>
            <a:r>
              <a:rPr lang="en-US" altLang="en-US" sz="2200" dirty="0"/>
              <a:t>No modifications between signing and validation</a:t>
            </a:r>
          </a:p>
          <a:p>
            <a:pPr marL="457200" lvl="1" indent="0">
              <a:buNone/>
            </a:pPr>
            <a:endParaRPr lang="en-US" altLang="en-US" sz="2200" dirty="0"/>
          </a:p>
          <a:p>
            <a:r>
              <a:rPr lang="en-US" altLang="en-US" sz="2200" dirty="0"/>
              <a:t>It does </a:t>
            </a:r>
            <a:r>
              <a:rPr lang="en-US" altLang="en-US" sz="2200" b="1" dirty="0"/>
              <a:t>not</a:t>
            </a:r>
            <a:r>
              <a:rPr lang="en-US" altLang="en-US" sz="2200" dirty="0"/>
              <a:t> provide authorization</a:t>
            </a:r>
          </a:p>
          <a:p>
            <a:r>
              <a:rPr lang="en-US" altLang="en-US" sz="2200" dirty="0"/>
              <a:t>It does </a:t>
            </a:r>
            <a:r>
              <a:rPr lang="en-US" altLang="en-US" sz="2200" b="1" dirty="0"/>
              <a:t>not</a:t>
            </a:r>
            <a:r>
              <a:rPr lang="en-US" altLang="en-US" sz="2200" dirty="0"/>
              <a:t> provide confidentiality</a:t>
            </a:r>
          </a:p>
          <a:p>
            <a:r>
              <a:rPr lang="en-US" altLang="en-US" sz="2200" dirty="0"/>
              <a:t>It does </a:t>
            </a:r>
            <a:r>
              <a:rPr lang="en-US" altLang="en-US" sz="2200" b="1" dirty="0"/>
              <a:t>not</a:t>
            </a:r>
            <a:r>
              <a:rPr lang="en-US" altLang="en-US" sz="2200" dirty="0"/>
              <a:t> provide protection against DDOS</a:t>
            </a:r>
          </a:p>
        </p:txBody>
      </p:sp>
    </p:spTree>
    <p:extLst>
      <p:ext uri="{BB962C8B-B14F-4D97-AF65-F5344CB8AC3E}">
        <p14:creationId xmlns:p14="http://schemas.microsoft.com/office/powerpoint/2010/main" val="281654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B307F-BEBD-A047-A3DD-95C390D99863}"/>
              </a:ext>
            </a:extLst>
          </p:cNvPr>
          <p:cNvSpPr>
            <a:spLocks noGrp="1"/>
          </p:cNvSpPr>
          <p:nvPr>
            <p:ph type="title"/>
          </p:nvPr>
        </p:nvSpPr>
        <p:spPr/>
        <p:txBody>
          <a:bodyPr/>
          <a:lstStyle/>
          <a:p>
            <a:r>
              <a:rPr lang="en-GB" dirty="0"/>
              <a:t>DNSSEC in practice</a:t>
            </a:r>
          </a:p>
        </p:txBody>
      </p:sp>
      <p:sp>
        <p:nvSpPr>
          <p:cNvPr id="3" name="Content Placeholder 2">
            <a:extLst>
              <a:ext uri="{FF2B5EF4-FFF2-40B4-BE49-F238E27FC236}">
                <a16:creationId xmlns:a16="http://schemas.microsoft.com/office/drawing/2014/main" id="{51834D8B-CB65-8C4D-A9FC-64E2A524A10B}"/>
              </a:ext>
            </a:extLst>
          </p:cNvPr>
          <p:cNvSpPr>
            <a:spLocks noGrp="1"/>
          </p:cNvSpPr>
          <p:nvPr>
            <p:ph idx="1"/>
          </p:nvPr>
        </p:nvSpPr>
        <p:spPr>
          <a:xfrm>
            <a:off x="457200" y="1600200"/>
            <a:ext cx="8229600" cy="4912282"/>
          </a:xfrm>
        </p:spPr>
        <p:txBody>
          <a:bodyPr>
            <a:normAutofit/>
          </a:bodyPr>
          <a:lstStyle/>
          <a:p>
            <a:r>
              <a:rPr lang="en-GB" dirty="0"/>
              <a:t>Scaling the key signing and key distribution</a:t>
            </a:r>
          </a:p>
          <a:p>
            <a:pPr marL="0" indent="0">
              <a:buNone/>
            </a:pPr>
            <a:r>
              <a:rPr lang="en-GB" dirty="0"/>
              <a:t>Solution: </a:t>
            </a:r>
            <a:r>
              <a:rPr lang="en-US" altLang="en-US" dirty="0"/>
              <a:t>Using the DNS to Distribute Keys</a:t>
            </a:r>
          </a:p>
          <a:p>
            <a:pPr marL="0" indent="0">
              <a:buNone/>
            </a:pPr>
            <a:endParaRPr lang="en-US" altLang="en-US" dirty="0"/>
          </a:p>
          <a:p>
            <a:pPr marL="381000">
              <a:lnSpc>
                <a:spcPct val="90000"/>
              </a:lnSpc>
              <a:buClr>
                <a:srgbClr val="000000"/>
              </a:buClr>
              <a:tabLst>
                <a:tab pos="482600" algn="l"/>
                <a:tab pos="939800" algn="l"/>
                <a:tab pos="1384300" algn="l"/>
                <a:tab pos="1828800" algn="l"/>
                <a:tab pos="2286000" algn="l"/>
                <a:tab pos="2730500" algn="l"/>
                <a:tab pos="3175000" algn="l"/>
                <a:tab pos="3632200" algn="l"/>
                <a:tab pos="4076700" algn="l"/>
                <a:tab pos="4533900" algn="l"/>
                <a:tab pos="4978400" algn="l"/>
                <a:tab pos="5422900" algn="l"/>
                <a:tab pos="5880100" algn="l"/>
                <a:tab pos="6324600" algn="l"/>
                <a:tab pos="6769100" algn="l"/>
                <a:tab pos="7226300" algn="l"/>
                <a:tab pos="7670800" algn="l"/>
                <a:tab pos="8128000" algn="l"/>
                <a:tab pos="8572500" algn="l"/>
                <a:tab pos="9017000" algn="l"/>
                <a:tab pos="9182100" algn="l"/>
                <a:tab pos="482600" algn="l"/>
                <a:tab pos="939800" algn="l"/>
                <a:tab pos="1384300" algn="l"/>
                <a:tab pos="1828800" algn="l"/>
                <a:tab pos="2286000" algn="l"/>
                <a:tab pos="2730500" algn="l"/>
                <a:tab pos="3175000" algn="l"/>
                <a:tab pos="3632200" algn="l"/>
                <a:tab pos="4076700" algn="l"/>
                <a:tab pos="4533900" algn="l"/>
                <a:tab pos="4978400" algn="l"/>
              </a:tabLst>
            </a:pPr>
            <a:r>
              <a:rPr lang="en-US" altLang="en-US" sz="2600" dirty="0"/>
              <a:t>Distributing keys through DNS hierarchy:</a:t>
            </a:r>
          </a:p>
          <a:p>
            <a:pPr marL="781050" lvl="1">
              <a:lnSpc>
                <a:spcPct val="90000"/>
              </a:lnSpc>
              <a:buClr>
                <a:srgbClr val="000000"/>
              </a:buClr>
              <a:buFontTx/>
              <a:buChar char="–"/>
              <a:tabLst>
                <a:tab pos="482600" algn="l"/>
                <a:tab pos="939800" algn="l"/>
                <a:tab pos="1384300" algn="l"/>
                <a:tab pos="1828800" algn="l"/>
                <a:tab pos="2286000" algn="l"/>
                <a:tab pos="2730500" algn="l"/>
                <a:tab pos="3175000" algn="l"/>
                <a:tab pos="3632200" algn="l"/>
                <a:tab pos="4076700" algn="l"/>
                <a:tab pos="4533900" algn="l"/>
                <a:tab pos="4978400" algn="l"/>
                <a:tab pos="5422900" algn="l"/>
                <a:tab pos="5880100" algn="l"/>
                <a:tab pos="6324600" algn="l"/>
                <a:tab pos="6769100" algn="l"/>
                <a:tab pos="7226300" algn="l"/>
                <a:tab pos="7670800" algn="l"/>
                <a:tab pos="8128000" algn="l"/>
                <a:tab pos="8572500" algn="l"/>
                <a:tab pos="9017000" algn="l"/>
                <a:tab pos="9182100" algn="l"/>
                <a:tab pos="482600" algn="l"/>
                <a:tab pos="939800" algn="l"/>
                <a:tab pos="1384300" algn="l"/>
                <a:tab pos="1828800" algn="l"/>
                <a:tab pos="2286000" algn="l"/>
                <a:tab pos="2730500" algn="l"/>
                <a:tab pos="3175000" algn="l"/>
                <a:tab pos="3632200" algn="l"/>
                <a:tab pos="4076700" algn="l"/>
                <a:tab pos="4533900" algn="l"/>
                <a:tab pos="4978400" algn="l"/>
              </a:tabLst>
            </a:pPr>
            <a:r>
              <a:rPr lang="en-US" altLang="en-US" sz="2200" dirty="0"/>
              <a:t>Use one trusted key to establish authenticity of other keys</a:t>
            </a:r>
          </a:p>
          <a:p>
            <a:pPr marL="781050" lvl="1">
              <a:lnSpc>
                <a:spcPct val="90000"/>
              </a:lnSpc>
              <a:buClr>
                <a:srgbClr val="000000"/>
              </a:buClr>
              <a:buFontTx/>
              <a:buChar char="–"/>
              <a:tabLst>
                <a:tab pos="482600" algn="l"/>
                <a:tab pos="939800" algn="l"/>
                <a:tab pos="1384300" algn="l"/>
                <a:tab pos="1828800" algn="l"/>
                <a:tab pos="2286000" algn="l"/>
                <a:tab pos="2730500" algn="l"/>
                <a:tab pos="3175000" algn="l"/>
                <a:tab pos="3632200" algn="l"/>
                <a:tab pos="4076700" algn="l"/>
                <a:tab pos="4533900" algn="l"/>
                <a:tab pos="4978400" algn="l"/>
                <a:tab pos="5422900" algn="l"/>
                <a:tab pos="5880100" algn="l"/>
                <a:tab pos="6324600" algn="l"/>
                <a:tab pos="6769100" algn="l"/>
                <a:tab pos="7226300" algn="l"/>
                <a:tab pos="7670800" algn="l"/>
                <a:tab pos="8128000" algn="l"/>
                <a:tab pos="8572500" algn="l"/>
                <a:tab pos="9017000" algn="l"/>
                <a:tab pos="9182100" algn="l"/>
                <a:tab pos="482600" algn="l"/>
                <a:tab pos="939800" algn="l"/>
                <a:tab pos="1384300" algn="l"/>
                <a:tab pos="1828800" algn="l"/>
                <a:tab pos="2286000" algn="l"/>
                <a:tab pos="2730500" algn="l"/>
                <a:tab pos="3175000" algn="l"/>
                <a:tab pos="3632200" algn="l"/>
                <a:tab pos="4076700" algn="l"/>
                <a:tab pos="4533900" algn="l"/>
                <a:tab pos="4978400" algn="l"/>
              </a:tabLst>
            </a:pPr>
            <a:r>
              <a:rPr lang="en-US" altLang="en-US" sz="2200" dirty="0"/>
              <a:t>Building chains of trust from the root down</a:t>
            </a:r>
          </a:p>
          <a:p>
            <a:pPr marL="781050" lvl="1">
              <a:lnSpc>
                <a:spcPct val="90000"/>
              </a:lnSpc>
              <a:buClr>
                <a:srgbClr val="000000"/>
              </a:buClr>
              <a:buFontTx/>
              <a:buChar char="–"/>
              <a:tabLst>
                <a:tab pos="482600" algn="l"/>
                <a:tab pos="939800" algn="l"/>
                <a:tab pos="1384300" algn="l"/>
                <a:tab pos="1828800" algn="l"/>
                <a:tab pos="2286000" algn="l"/>
                <a:tab pos="2730500" algn="l"/>
                <a:tab pos="3175000" algn="l"/>
                <a:tab pos="3632200" algn="l"/>
                <a:tab pos="4076700" algn="l"/>
                <a:tab pos="4533900" algn="l"/>
                <a:tab pos="4978400" algn="l"/>
                <a:tab pos="5422900" algn="l"/>
                <a:tab pos="5880100" algn="l"/>
                <a:tab pos="6324600" algn="l"/>
                <a:tab pos="6769100" algn="l"/>
                <a:tab pos="7226300" algn="l"/>
                <a:tab pos="7670800" algn="l"/>
                <a:tab pos="8128000" algn="l"/>
                <a:tab pos="8572500" algn="l"/>
                <a:tab pos="9017000" algn="l"/>
                <a:tab pos="9182100" algn="l"/>
                <a:tab pos="482600" algn="l"/>
                <a:tab pos="939800" algn="l"/>
                <a:tab pos="1384300" algn="l"/>
                <a:tab pos="1828800" algn="l"/>
                <a:tab pos="2286000" algn="l"/>
                <a:tab pos="2730500" algn="l"/>
                <a:tab pos="3175000" algn="l"/>
                <a:tab pos="3632200" algn="l"/>
                <a:tab pos="4076700" algn="l"/>
                <a:tab pos="4533900" algn="l"/>
                <a:tab pos="4978400" algn="l"/>
              </a:tabLst>
            </a:pPr>
            <a:r>
              <a:rPr lang="en-US" altLang="en-US" sz="2200" dirty="0"/>
              <a:t>Parents need to sign the keys of their children</a:t>
            </a:r>
          </a:p>
          <a:p>
            <a:pPr marL="381000">
              <a:lnSpc>
                <a:spcPct val="90000"/>
              </a:lnSpc>
              <a:tabLst>
                <a:tab pos="482600" algn="l"/>
                <a:tab pos="939800" algn="l"/>
                <a:tab pos="1384300" algn="l"/>
                <a:tab pos="1828800" algn="l"/>
                <a:tab pos="2286000" algn="l"/>
                <a:tab pos="2730500" algn="l"/>
                <a:tab pos="3175000" algn="l"/>
                <a:tab pos="3632200" algn="l"/>
                <a:tab pos="4076700" algn="l"/>
                <a:tab pos="4533900" algn="l"/>
                <a:tab pos="4978400" algn="l"/>
                <a:tab pos="5422900" algn="l"/>
                <a:tab pos="5880100" algn="l"/>
                <a:tab pos="6324600" algn="l"/>
                <a:tab pos="6769100" algn="l"/>
                <a:tab pos="7226300" algn="l"/>
                <a:tab pos="7670800" algn="l"/>
                <a:tab pos="8128000" algn="l"/>
                <a:tab pos="8572500" algn="l"/>
                <a:tab pos="9017000" algn="l"/>
                <a:tab pos="9182100" algn="l"/>
                <a:tab pos="482600" algn="l"/>
                <a:tab pos="939800" algn="l"/>
                <a:tab pos="1384300" algn="l"/>
                <a:tab pos="1828800" algn="l"/>
                <a:tab pos="2286000" algn="l"/>
                <a:tab pos="2730500" algn="l"/>
                <a:tab pos="3175000" algn="l"/>
                <a:tab pos="3632200" algn="l"/>
                <a:tab pos="4076700" algn="l"/>
                <a:tab pos="4533900" algn="l"/>
                <a:tab pos="4978400" algn="l"/>
              </a:tabLst>
            </a:pPr>
            <a:endParaRPr lang="en-US" altLang="en-US" sz="2600" dirty="0"/>
          </a:p>
          <a:p>
            <a:pPr marL="381000">
              <a:lnSpc>
                <a:spcPct val="90000"/>
              </a:lnSpc>
              <a:buClr>
                <a:srgbClr val="000000"/>
              </a:buClr>
              <a:tabLst>
                <a:tab pos="482600" algn="l"/>
                <a:tab pos="939800" algn="l"/>
                <a:tab pos="1384300" algn="l"/>
                <a:tab pos="1828800" algn="l"/>
                <a:tab pos="2286000" algn="l"/>
                <a:tab pos="2730500" algn="l"/>
                <a:tab pos="3175000" algn="l"/>
                <a:tab pos="3632200" algn="l"/>
                <a:tab pos="4076700" algn="l"/>
                <a:tab pos="4533900" algn="l"/>
                <a:tab pos="4978400" algn="l"/>
                <a:tab pos="5422900" algn="l"/>
                <a:tab pos="5880100" algn="l"/>
                <a:tab pos="6324600" algn="l"/>
                <a:tab pos="6769100" algn="l"/>
                <a:tab pos="7226300" algn="l"/>
                <a:tab pos="7670800" algn="l"/>
                <a:tab pos="8128000" algn="l"/>
                <a:tab pos="8572500" algn="l"/>
                <a:tab pos="9017000" algn="l"/>
                <a:tab pos="9182100" algn="l"/>
                <a:tab pos="482600" algn="l"/>
                <a:tab pos="939800" algn="l"/>
                <a:tab pos="1384300" algn="l"/>
                <a:tab pos="1828800" algn="l"/>
                <a:tab pos="2286000" algn="l"/>
                <a:tab pos="2730500" algn="l"/>
                <a:tab pos="3175000" algn="l"/>
                <a:tab pos="3632200" algn="l"/>
                <a:tab pos="4076700" algn="l"/>
                <a:tab pos="4533900" algn="l"/>
                <a:tab pos="4978400" algn="l"/>
              </a:tabLst>
            </a:pPr>
            <a:r>
              <a:rPr lang="en-US" altLang="en-US" sz="2600" dirty="0"/>
              <a:t>Only the root key needed in ideal world</a:t>
            </a:r>
          </a:p>
          <a:p>
            <a:pPr marL="781050" lvl="1">
              <a:lnSpc>
                <a:spcPct val="90000"/>
              </a:lnSpc>
              <a:buClr>
                <a:srgbClr val="000000"/>
              </a:buClr>
              <a:buFontTx/>
              <a:buChar char="–"/>
              <a:tabLst>
                <a:tab pos="482600" algn="l"/>
                <a:tab pos="939800" algn="l"/>
                <a:tab pos="1384300" algn="l"/>
                <a:tab pos="1828800" algn="l"/>
                <a:tab pos="2286000" algn="l"/>
                <a:tab pos="2730500" algn="l"/>
                <a:tab pos="3175000" algn="l"/>
                <a:tab pos="3632200" algn="l"/>
                <a:tab pos="4076700" algn="l"/>
                <a:tab pos="4533900" algn="l"/>
                <a:tab pos="4978400" algn="l"/>
                <a:tab pos="5422900" algn="l"/>
                <a:tab pos="5880100" algn="l"/>
                <a:tab pos="6324600" algn="l"/>
                <a:tab pos="6769100" algn="l"/>
                <a:tab pos="7226300" algn="l"/>
                <a:tab pos="7670800" algn="l"/>
                <a:tab pos="8128000" algn="l"/>
                <a:tab pos="8572500" algn="l"/>
                <a:tab pos="9017000" algn="l"/>
                <a:tab pos="9182100" algn="l"/>
                <a:tab pos="482600" algn="l"/>
                <a:tab pos="939800" algn="l"/>
                <a:tab pos="1384300" algn="l"/>
                <a:tab pos="1828800" algn="l"/>
                <a:tab pos="2286000" algn="l"/>
                <a:tab pos="2730500" algn="l"/>
                <a:tab pos="3175000" algn="l"/>
                <a:tab pos="3632200" algn="l"/>
                <a:tab pos="4076700" algn="l"/>
                <a:tab pos="4533900" algn="l"/>
                <a:tab pos="4978400" algn="l"/>
              </a:tabLst>
            </a:pPr>
            <a:r>
              <a:rPr lang="en-US" altLang="en-US" sz="2200" dirty="0"/>
              <a:t>Parents always delegate security to child</a:t>
            </a:r>
          </a:p>
          <a:p>
            <a:pPr marL="0" indent="0">
              <a:buNone/>
            </a:pPr>
            <a:endParaRPr lang="en-US" altLang="en-US" dirty="0"/>
          </a:p>
          <a:p>
            <a:pPr marL="0" indent="0">
              <a:buNone/>
            </a:pPr>
            <a:endParaRPr lang="en-GB" dirty="0"/>
          </a:p>
        </p:txBody>
      </p:sp>
      <p:sp>
        <p:nvSpPr>
          <p:cNvPr id="4" name="Slide Number Placeholder 3">
            <a:extLst>
              <a:ext uri="{FF2B5EF4-FFF2-40B4-BE49-F238E27FC236}">
                <a16:creationId xmlns:a16="http://schemas.microsoft.com/office/drawing/2014/main" id="{E2E9BFDA-A012-3E4F-9A6F-86A291D5F298}"/>
              </a:ext>
            </a:extLst>
          </p:cNvPr>
          <p:cNvSpPr>
            <a:spLocks noGrp="1"/>
          </p:cNvSpPr>
          <p:nvPr>
            <p:ph type="sldNum" sz="quarter" idx="12"/>
          </p:nvPr>
        </p:nvSpPr>
        <p:spPr/>
        <p:txBody>
          <a:bodyPr/>
          <a:lstStyle/>
          <a:p>
            <a:fld id="{17258DB0-5299-B449-B005-2F11F39528E5}" type="slidenum">
              <a:rPr lang="en-US" smtClean="0"/>
              <a:t>22</a:t>
            </a:fld>
            <a:endParaRPr lang="en-US"/>
          </a:p>
        </p:txBody>
      </p:sp>
    </p:spTree>
    <p:custDataLst>
      <p:tags r:id="rId1"/>
    </p:custDataLst>
    <p:extLst>
      <p:ext uri="{BB962C8B-B14F-4D97-AF65-F5344CB8AC3E}">
        <p14:creationId xmlns:p14="http://schemas.microsoft.com/office/powerpoint/2010/main" val="55708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612414" y="274638"/>
            <a:ext cx="7074385" cy="1143000"/>
          </a:xfrm>
        </p:spPr>
        <p:txBody>
          <a:bodyPr>
            <a:normAutofit fontScale="90000"/>
          </a:bodyPr>
          <a:lstStyle/>
          <a:p>
            <a:r>
              <a:rPr lang="en-US" dirty="0">
                <a:latin typeface="Helvetica" charset="0"/>
                <a:ea typeface="ＭＳ Ｐゴシック" charset="0"/>
                <a:cs typeface="ＭＳ Ｐゴシック" charset="0"/>
              </a:rPr>
              <a:t>Why is the web so successful?</a:t>
            </a:r>
          </a:p>
        </p:txBody>
      </p:sp>
      <p:sp>
        <p:nvSpPr>
          <p:cNvPr id="3" name="Content Placeholder 2"/>
          <p:cNvSpPr>
            <a:spLocks noGrp="1"/>
          </p:cNvSpPr>
          <p:nvPr>
            <p:ph idx="1"/>
          </p:nvPr>
        </p:nvSpPr>
        <p:spPr>
          <a:xfrm>
            <a:off x="114166" y="1600200"/>
            <a:ext cx="8572634" cy="4525963"/>
          </a:xfrm>
        </p:spPr>
        <p:txBody>
          <a:bodyPr>
            <a:normAutofit fontScale="77500" lnSpcReduction="20000"/>
          </a:bodyPr>
          <a:lstStyle/>
          <a:p>
            <a:r>
              <a:rPr lang="en-US" dirty="0">
                <a:latin typeface="Calibri"/>
                <a:cs typeface="Calibri"/>
              </a:rPr>
              <a:t>What do the web, </a:t>
            </a:r>
            <a:r>
              <a:rPr lang="en-US" dirty="0" err="1">
                <a:latin typeface="Calibri"/>
                <a:cs typeface="Calibri"/>
              </a:rPr>
              <a:t>youtube</a:t>
            </a:r>
            <a:r>
              <a:rPr lang="en-US" dirty="0">
                <a:latin typeface="Calibri"/>
                <a:cs typeface="Calibri"/>
              </a:rPr>
              <a:t>, </a:t>
            </a:r>
            <a:r>
              <a:rPr lang="en-US" dirty="0" err="1">
                <a:latin typeface="Calibri"/>
                <a:cs typeface="Calibri"/>
              </a:rPr>
              <a:t>facebook</a:t>
            </a:r>
            <a:r>
              <a:rPr lang="en-US" dirty="0">
                <a:latin typeface="Calibri"/>
                <a:cs typeface="Calibri"/>
              </a:rPr>
              <a:t>, twitter, </a:t>
            </a:r>
            <a:r>
              <a:rPr lang="en-US" dirty="0" err="1">
                <a:latin typeface="Calibri"/>
                <a:cs typeface="Calibri"/>
              </a:rPr>
              <a:t>instagram</a:t>
            </a:r>
            <a:r>
              <a:rPr lang="en-US" dirty="0">
                <a:latin typeface="Calibri"/>
                <a:cs typeface="Calibri"/>
              </a:rPr>
              <a:t>, …..  have in common?</a:t>
            </a:r>
          </a:p>
          <a:p>
            <a:pPr lvl="1"/>
            <a:r>
              <a:rPr lang="en-US" dirty="0">
                <a:latin typeface="Calibri"/>
                <a:ea typeface="Calibri"/>
                <a:cs typeface="Calibri"/>
              </a:rPr>
              <a:t>The ability to self-publish</a:t>
            </a:r>
          </a:p>
          <a:p>
            <a:pPr lvl="2"/>
            <a:endParaRPr lang="en-US" dirty="0">
              <a:latin typeface="Calibri"/>
              <a:ea typeface="Calibri"/>
              <a:cs typeface="Calibri"/>
            </a:endParaRPr>
          </a:p>
          <a:p>
            <a:r>
              <a:rPr lang="en-US" dirty="0">
                <a:latin typeface="Calibri"/>
                <a:cs typeface="Calibri"/>
              </a:rPr>
              <a:t>Self-publishing that is e</a:t>
            </a:r>
            <a:r>
              <a:rPr lang="en-US" dirty="0">
                <a:latin typeface="Calibri"/>
                <a:ea typeface="Calibri"/>
                <a:cs typeface="Calibri"/>
              </a:rPr>
              <a:t>asy, independent, </a:t>
            </a:r>
            <a:r>
              <a:rPr lang="en-US" i="1" dirty="0">
                <a:latin typeface="Calibri"/>
                <a:ea typeface="Calibri"/>
                <a:cs typeface="Calibri"/>
              </a:rPr>
              <a:t>free</a:t>
            </a:r>
          </a:p>
          <a:p>
            <a:pPr lvl="2"/>
            <a:endParaRPr lang="en-US" dirty="0">
              <a:latin typeface="Calibri"/>
              <a:ea typeface="Calibri"/>
              <a:cs typeface="Calibri"/>
            </a:endParaRPr>
          </a:p>
          <a:p>
            <a:r>
              <a:rPr lang="en-US" dirty="0">
                <a:latin typeface="Calibri"/>
                <a:cs typeface="Calibri"/>
              </a:rPr>
              <a:t>No interest in collaborative and idealistic endeavor</a:t>
            </a:r>
          </a:p>
          <a:p>
            <a:pPr lvl="1"/>
            <a:r>
              <a:rPr lang="en-US" dirty="0">
                <a:latin typeface="Calibri"/>
                <a:ea typeface="Calibri"/>
                <a:cs typeface="Calibri"/>
              </a:rPr>
              <a:t>People </a:t>
            </a:r>
            <a:r>
              <a:rPr lang="en-US" dirty="0" err="1">
                <a:latin typeface="Calibri"/>
                <a:ea typeface="Calibri"/>
                <a:cs typeface="Calibri"/>
              </a:rPr>
              <a:t>aren</a:t>
            </a:r>
            <a:r>
              <a:rPr lang="ja-JP" altLang="en-US" dirty="0">
                <a:latin typeface="Calibri"/>
                <a:ea typeface="Calibri"/>
                <a:cs typeface="Calibri"/>
              </a:rPr>
              <a:t>’</a:t>
            </a:r>
            <a:r>
              <a:rPr lang="en-US" dirty="0">
                <a:latin typeface="Calibri"/>
                <a:ea typeface="Calibri"/>
                <a:cs typeface="Calibri"/>
              </a:rPr>
              <a:t>t looking for Nirvana (or even </a:t>
            </a:r>
            <a:r>
              <a:rPr lang="en-US" dirty="0" err="1">
                <a:latin typeface="Calibri"/>
                <a:ea typeface="Calibri"/>
                <a:cs typeface="Calibri"/>
              </a:rPr>
              <a:t>Xanadu</a:t>
            </a:r>
            <a:r>
              <a:rPr lang="en-US" dirty="0">
                <a:latin typeface="Calibri"/>
                <a:ea typeface="Calibri"/>
                <a:cs typeface="Calibri"/>
              </a:rPr>
              <a:t>)</a:t>
            </a:r>
          </a:p>
          <a:p>
            <a:pPr lvl="1"/>
            <a:r>
              <a:rPr lang="en-US" dirty="0">
                <a:latin typeface="Calibri"/>
                <a:ea typeface="Calibri"/>
                <a:cs typeface="Calibri"/>
              </a:rPr>
              <a:t>People also aren’t looking for technical perfection</a:t>
            </a:r>
          </a:p>
          <a:p>
            <a:pPr lvl="3"/>
            <a:endParaRPr lang="en-US" dirty="0">
              <a:latin typeface="Calibri"/>
              <a:ea typeface="Calibri"/>
              <a:cs typeface="Calibri"/>
            </a:endParaRPr>
          </a:p>
          <a:p>
            <a:r>
              <a:rPr lang="en-US" dirty="0">
                <a:latin typeface="Calibri"/>
                <a:ea typeface="Calibri"/>
                <a:cs typeface="Calibri"/>
              </a:rPr>
              <a:t>Want to make their mark, and find something neat</a:t>
            </a:r>
          </a:p>
          <a:p>
            <a:pPr lvl="1"/>
            <a:r>
              <a:rPr lang="en-US" dirty="0">
                <a:latin typeface="Calibri"/>
                <a:ea typeface="Calibri"/>
                <a:cs typeface="Calibri"/>
              </a:rPr>
              <a:t>Two sides of the same coin, creates synergy</a:t>
            </a:r>
          </a:p>
          <a:p>
            <a:pPr lvl="1"/>
            <a:r>
              <a:rPr lang="en-US" dirty="0">
                <a:latin typeface="Calibri"/>
                <a:ea typeface="Calibri"/>
                <a:cs typeface="Calibri"/>
              </a:rPr>
              <a:t>“Performance” more important than dialogue….</a:t>
            </a:r>
          </a:p>
        </p:txBody>
      </p:sp>
      <p:sp>
        <p:nvSpPr>
          <p:cNvPr id="32772"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4AEAB31F-46DA-D141-B69A-118F9BCE91F5}" type="slidenum">
              <a:rPr lang="en-US" sz="1400" b="0">
                <a:latin typeface="Times New Roman" charset="0"/>
                <a:cs typeface="Calibri"/>
              </a:rPr>
              <a:pPr eaLnBrk="1" hangingPunct="1"/>
              <a:t>23</a:t>
            </a:fld>
            <a:endParaRPr lang="en-US" sz="1400" b="0" dirty="0">
              <a:latin typeface="Times New Roman" charset="0"/>
              <a:cs typeface="Calibri"/>
            </a:endParaRPr>
          </a:p>
        </p:txBody>
      </p:sp>
      <p:pic>
        <p:nvPicPr>
          <p:cNvPr id="5" name="Picture 4">
            <a:extLst>
              <a:ext uri="{FF2B5EF4-FFF2-40B4-BE49-F238E27FC236}">
                <a16:creationId xmlns:a16="http://schemas.microsoft.com/office/drawing/2014/main" id="{FFC7F9ED-EE68-9E44-B017-58965DC6144F}"/>
              </a:ext>
            </a:extLst>
          </p:cNvPr>
          <p:cNvPicPr>
            <a:picLocks noChangeAspect="1"/>
          </p:cNvPicPr>
          <p:nvPr/>
        </p:nvPicPr>
        <p:blipFill>
          <a:blip r:embed="rId4"/>
          <a:stretch>
            <a:fillRect/>
          </a:stretch>
        </p:blipFill>
        <p:spPr>
          <a:xfrm>
            <a:off x="153562" y="122481"/>
            <a:ext cx="1304895" cy="1295157"/>
          </a:xfrm>
          <a:prstGeom prst="rect">
            <a:avLst/>
          </a:prstGeom>
        </p:spPr>
      </p:pic>
    </p:spTree>
    <p:custDataLst>
      <p:tags r:id="rId1"/>
    </p:custDataLst>
    <p:extLst>
      <p:ext uri="{BB962C8B-B14F-4D97-AF65-F5344CB8AC3E}">
        <p14:creationId xmlns:p14="http://schemas.microsoft.com/office/powerpoint/2010/main" val="21378201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97DAD9C0-88C2-234E-B815-BB2134B951FC}" type="slidenum">
              <a:rPr lang="en-US" sz="1400" b="0">
                <a:latin typeface="Times New Roman" charset="0"/>
                <a:cs typeface="Calibri"/>
              </a:rPr>
              <a:pPr eaLnBrk="1" hangingPunct="1"/>
              <a:t>24</a:t>
            </a:fld>
            <a:endParaRPr lang="en-US" sz="1400" b="0" dirty="0">
              <a:latin typeface="Times New Roman" charset="0"/>
              <a:cs typeface="Calibri"/>
            </a:endParaRPr>
          </a:p>
        </p:txBody>
      </p:sp>
      <p:sp>
        <p:nvSpPr>
          <p:cNvPr id="35843" name="Rectangle 2"/>
          <p:cNvSpPr>
            <a:spLocks noGrp="1" noChangeArrowheads="1"/>
          </p:cNvSpPr>
          <p:nvPr>
            <p:ph type="title"/>
          </p:nvPr>
        </p:nvSpPr>
        <p:spPr/>
        <p:txBody>
          <a:bodyPr/>
          <a:lstStyle/>
          <a:p>
            <a:r>
              <a:rPr lang="en-US" dirty="0">
                <a:latin typeface="Helvetica" charset="0"/>
                <a:ea typeface="ＭＳ Ｐゴシック" charset="0"/>
                <a:cs typeface="ＭＳ Ｐゴシック" charset="0"/>
              </a:rPr>
              <a:t>Web Components</a:t>
            </a:r>
          </a:p>
        </p:txBody>
      </p:sp>
      <p:sp>
        <p:nvSpPr>
          <p:cNvPr id="1064963" name="Rectangle 3"/>
          <p:cNvSpPr>
            <a:spLocks noGrp="1" noChangeArrowheads="1"/>
          </p:cNvSpPr>
          <p:nvPr>
            <p:ph type="body" idx="1"/>
          </p:nvPr>
        </p:nvSpPr>
        <p:spPr>
          <a:xfrm>
            <a:off x="457200" y="1600200"/>
            <a:ext cx="8229600" cy="5041153"/>
          </a:xfrm>
        </p:spPr>
        <p:txBody>
          <a:bodyPr>
            <a:normAutofit fontScale="85000" lnSpcReduction="20000"/>
          </a:bodyPr>
          <a:lstStyle/>
          <a:p>
            <a:pPr>
              <a:lnSpc>
                <a:spcPct val="90000"/>
              </a:lnSpc>
            </a:pPr>
            <a:r>
              <a:rPr lang="en-US" dirty="0">
                <a:latin typeface="Calibri"/>
                <a:cs typeface="Calibri"/>
              </a:rPr>
              <a:t>Infrastructure:</a:t>
            </a:r>
          </a:p>
          <a:p>
            <a:pPr lvl="1">
              <a:lnSpc>
                <a:spcPct val="90000"/>
              </a:lnSpc>
            </a:pPr>
            <a:r>
              <a:rPr lang="en-US" dirty="0">
                <a:latin typeface="Calibri"/>
                <a:cs typeface="Calibri"/>
              </a:rPr>
              <a:t>Clients</a:t>
            </a:r>
          </a:p>
          <a:p>
            <a:pPr lvl="1">
              <a:lnSpc>
                <a:spcPct val="90000"/>
              </a:lnSpc>
            </a:pPr>
            <a:r>
              <a:rPr lang="en-US" dirty="0">
                <a:latin typeface="Calibri"/>
                <a:cs typeface="Calibri"/>
              </a:rPr>
              <a:t>Servers</a:t>
            </a:r>
          </a:p>
          <a:p>
            <a:pPr lvl="1">
              <a:lnSpc>
                <a:spcPct val="90000"/>
              </a:lnSpc>
            </a:pPr>
            <a:r>
              <a:rPr lang="en-US" dirty="0">
                <a:solidFill>
                  <a:srgbClr val="000000"/>
                </a:solidFill>
                <a:latin typeface="Calibri"/>
                <a:cs typeface="Calibri"/>
              </a:rPr>
              <a:t>Proxies</a:t>
            </a:r>
          </a:p>
          <a:p>
            <a:pPr lvl="1">
              <a:lnSpc>
                <a:spcPct val="90000"/>
              </a:lnSpc>
            </a:pPr>
            <a:endParaRPr lang="en-US" dirty="0">
              <a:solidFill>
                <a:srgbClr val="000000"/>
              </a:solidFill>
              <a:latin typeface="Calibri"/>
              <a:cs typeface="Calibri"/>
            </a:endParaRPr>
          </a:p>
          <a:p>
            <a:pPr>
              <a:lnSpc>
                <a:spcPct val="90000"/>
              </a:lnSpc>
            </a:pPr>
            <a:r>
              <a:rPr lang="en-US" dirty="0">
                <a:solidFill>
                  <a:srgbClr val="000000"/>
                </a:solidFill>
                <a:latin typeface="Calibri"/>
                <a:cs typeface="Calibri"/>
              </a:rPr>
              <a:t>Content:</a:t>
            </a:r>
          </a:p>
          <a:p>
            <a:pPr lvl="1">
              <a:lnSpc>
                <a:spcPct val="90000"/>
              </a:lnSpc>
            </a:pPr>
            <a:r>
              <a:rPr lang="en-US" dirty="0">
                <a:solidFill>
                  <a:srgbClr val="000000"/>
                </a:solidFill>
                <a:latin typeface="Calibri"/>
                <a:cs typeface="Calibri"/>
              </a:rPr>
              <a:t>Individual objects (files, etc.)</a:t>
            </a:r>
          </a:p>
          <a:p>
            <a:pPr lvl="1">
              <a:lnSpc>
                <a:spcPct val="90000"/>
              </a:lnSpc>
            </a:pPr>
            <a:r>
              <a:rPr lang="en-US" dirty="0">
                <a:solidFill>
                  <a:srgbClr val="000000"/>
                </a:solidFill>
                <a:latin typeface="Calibri"/>
                <a:cs typeface="Calibri"/>
              </a:rPr>
              <a:t>Web sites (coherent collection of objects)</a:t>
            </a:r>
          </a:p>
          <a:p>
            <a:pPr lvl="1">
              <a:lnSpc>
                <a:spcPct val="90000"/>
              </a:lnSpc>
            </a:pPr>
            <a:endParaRPr lang="en-US" dirty="0">
              <a:solidFill>
                <a:srgbClr val="000000"/>
              </a:solidFill>
              <a:latin typeface="Calibri"/>
              <a:cs typeface="Calibri"/>
            </a:endParaRPr>
          </a:p>
          <a:p>
            <a:pPr>
              <a:lnSpc>
                <a:spcPct val="90000"/>
              </a:lnSpc>
            </a:pPr>
            <a:r>
              <a:rPr lang="en-US" dirty="0">
                <a:solidFill>
                  <a:srgbClr val="000000"/>
                </a:solidFill>
                <a:latin typeface="Calibri"/>
                <a:cs typeface="Calibri"/>
              </a:rPr>
              <a:t>Implementation</a:t>
            </a:r>
          </a:p>
          <a:p>
            <a:pPr lvl="1">
              <a:lnSpc>
                <a:spcPct val="90000"/>
              </a:lnSpc>
            </a:pPr>
            <a:r>
              <a:rPr lang="en-US" dirty="0">
                <a:solidFill>
                  <a:srgbClr val="000000"/>
                </a:solidFill>
                <a:latin typeface="Calibri"/>
                <a:cs typeface="Calibri"/>
              </a:rPr>
              <a:t>HTML: formatting content</a:t>
            </a:r>
          </a:p>
          <a:p>
            <a:pPr lvl="1">
              <a:lnSpc>
                <a:spcPct val="90000"/>
              </a:lnSpc>
            </a:pPr>
            <a:r>
              <a:rPr lang="en-US" dirty="0">
                <a:solidFill>
                  <a:srgbClr val="000000"/>
                </a:solidFill>
                <a:latin typeface="Calibri"/>
                <a:cs typeface="Calibri"/>
              </a:rPr>
              <a:t>URL: naming content</a:t>
            </a:r>
          </a:p>
          <a:p>
            <a:pPr lvl="1">
              <a:lnSpc>
                <a:spcPct val="90000"/>
              </a:lnSpc>
            </a:pPr>
            <a:r>
              <a:rPr lang="en-US" dirty="0">
                <a:solidFill>
                  <a:srgbClr val="000000"/>
                </a:solidFill>
                <a:latin typeface="Calibri"/>
                <a:cs typeface="Calibri"/>
              </a:rPr>
              <a:t>HTTP: protocol for exchanging content</a:t>
            </a:r>
          </a:p>
          <a:p>
            <a:pPr marL="1828800" lvl="4" indent="0">
              <a:lnSpc>
                <a:spcPct val="90000"/>
              </a:lnSpc>
              <a:buNone/>
            </a:pPr>
            <a:r>
              <a:rPr lang="en-US" dirty="0">
                <a:solidFill>
                  <a:srgbClr val="000000"/>
                </a:solidFill>
                <a:latin typeface="Calibri"/>
                <a:cs typeface="Calibri"/>
              </a:rPr>
              <a:t>Any content not just HTML!</a:t>
            </a:r>
          </a:p>
          <a:p>
            <a:pPr lvl="1">
              <a:lnSpc>
                <a:spcPct val="90000"/>
              </a:lnSpc>
            </a:pPr>
            <a:endParaRPr lang="en-US" dirty="0">
              <a:solidFill>
                <a:srgbClr val="000000"/>
              </a:solidFill>
              <a:latin typeface="Calibri"/>
              <a:cs typeface="Calibri"/>
            </a:endParaRPr>
          </a:p>
        </p:txBody>
      </p:sp>
    </p:spTree>
    <p:extLst>
      <p:ext uri="{BB962C8B-B14F-4D97-AF65-F5344CB8AC3E}">
        <p14:creationId xmlns:p14="http://schemas.microsoft.com/office/powerpoint/2010/main" val="3915765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D9827C9C-961F-8644-BAEF-36ED247F04F1}" type="slidenum">
              <a:rPr lang="en-US" sz="1400" b="0">
                <a:latin typeface="Times New Roman" charset="0"/>
                <a:cs typeface="Calibri"/>
              </a:rPr>
              <a:pPr eaLnBrk="1" hangingPunct="1"/>
              <a:t>25</a:t>
            </a:fld>
            <a:endParaRPr lang="en-US" sz="1400" b="0" dirty="0">
              <a:latin typeface="Times New Roman" charset="0"/>
              <a:cs typeface="Calibri"/>
            </a:endParaRPr>
          </a:p>
        </p:txBody>
      </p:sp>
      <p:sp>
        <p:nvSpPr>
          <p:cNvPr id="38915" name="Rectangle 4"/>
          <p:cNvSpPr>
            <a:spLocks noGrp="1" noChangeArrowheads="1"/>
          </p:cNvSpPr>
          <p:nvPr>
            <p:ph type="title"/>
          </p:nvPr>
        </p:nvSpPr>
        <p:spPr>
          <a:xfrm>
            <a:off x="304800" y="381000"/>
            <a:ext cx="8458200" cy="685800"/>
          </a:xfrm>
        </p:spPr>
        <p:txBody>
          <a:bodyPr>
            <a:normAutofit fontScale="90000"/>
          </a:bodyPr>
          <a:lstStyle/>
          <a:p>
            <a:pPr>
              <a:tabLst>
                <a:tab pos="8234363" algn="r"/>
              </a:tabLst>
            </a:pPr>
            <a:r>
              <a:rPr lang="en-US" dirty="0">
                <a:latin typeface="Helvetica" charset="0"/>
                <a:ea typeface="ＭＳ Ｐゴシック" charset="0"/>
                <a:cs typeface="ＭＳ Ｐゴシック" charset="0"/>
              </a:rPr>
              <a:t>HTML: </a:t>
            </a:r>
            <a:r>
              <a:rPr lang="en-US" dirty="0" err="1">
                <a:latin typeface="Calibri"/>
                <a:cs typeface="Calibri"/>
              </a:rPr>
              <a:t>HyperText</a:t>
            </a:r>
            <a:r>
              <a:rPr lang="en-US" dirty="0">
                <a:latin typeface="Calibri"/>
                <a:cs typeface="Calibri"/>
              </a:rPr>
              <a:t> Markup Language </a:t>
            </a:r>
            <a:endParaRPr lang="en-US" dirty="0">
              <a:latin typeface="Helvetica" charset="0"/>
              <a:ea typeface="ＭＳ Ｐゴシック" charset="0"/>
              <a:cs typeface="ＭＳ Ｐゴシック" charset="0"/>
            </a:endParaRPr>
          </a:p>
        </p:txBody>
      </p:sp>
      <p:sp>
        <p:nvSpPr>
          <p:cNvPr id="1052677" name="Rectangle 5"/>
          <p:cNvSpPr>
            <a:spLocks noGrp="1" noChangeArrowheads="1"/>
          </p:cNvSpPr>
          <p:nvPr>
            <p:ph type="body" idx="1"/>
          </p:nvPr>
        </p:nvSpPr>
        <p:spPr/>
        <p:txBody>
          <a:bodyPr/>
          <a:lstStyle/>
          <a:p>
            <a:r>
              <a:rPr lang="en-US" dirty="0">
                <a:latin typeface="Calibri"/>
                <a:cs typeface="Calibri"/>
              </a:rPr>
              <a:t>A </a:t>
            </a:r>
            <a:r>
              <a:rPr lang="en-US" i="1" dirty="0">
                <a:latin typeface="Calibri"/>
                <a:cs typeface="Calibri"/>
              </a:rPr>
              <a:t>Web page</a:t>
            </a:r>
            <a:r>
              <a:rPr lang="en-US" dirty="0">
                <a:latin typeface="Calibri"/>
                <a:cs typeface="Calibri"/>
              </a:rPr>
              <a:t> has:</a:t>
            </a:r>
          </a:p>
          <a:p>
            <a:pPr lvl="1"/>
            <a:r>
              <a:rPr lang="en-US" dirty="0">
                <a:latin typeface="Calibri"/>
                <a:ea typeface="Calibri"/>
                <a:cs typeface="Calibri"/>
              </a:rPr>
              <a:t>Base HTML file</a:t>
            </a:r>
          </a:p>
          <a:p>
            <a:pPr lvl="1"/>
            <a:r>
              <a:rPr lang="en-US" dirty="0">
                <a:latin typeface="Calibri"/>
                <a:ea typeface="Calibri"/>
                <a:cs typeface="Calibri"/>
              </a:rPr>
              <a:t>Referenced objects (</a:t>
            </a:r>
            <a:r>
              <a:rPr lang="en-US" i="1" dirty="0">
                <a:latin typeface="Calibri"/>
                <a:ea typeface="Calibri"/>
                <a:cs typeface="Calibri"/>
              </a:rPr>
              <a:t>e.g.</a:t>
            </a:r>
            <a:r>
              <a:rPr lang="en-US" dirty="0">
                <a:latin typeface="Calibri"/>
                <a:ea typeface="Calibri"/>
                <a:cs typeface="Calibri"/>
              </a:rPr>
              <a:t>, images)</a:t>
            </a:r>
          </a:p>
          <a:p>
            <a:pPr lvl="1"/>
            <a:endParaRPr lang="en-US" dirty="0">
              <a:latin typeface="Calibri"/>
              <a:ea typeface="Calibri"/>
              <a:cs typeface="Calibri"/>
            </a:endParaRPr>
          </a:p>
          <a:p>
            <a:r>
              <a:rPr lang="en-US" dirty="0">
                <a:latin typeface="Calibri"/>
                <a:ea typeface="Calibri"/>
                <a:cs typeface="Calibri"/>
              </a:rPr>
              <a:t>HTML has several functions:</a:t>
            </a:r>
          </a:p>
          <a:p>
            <a:pPr lvl="1"/>
            <a:r>
              <a:rPr lang="en-US" dirty="0">
                <a:latin typeface="Calibri"/>
                <a:ea typeface="Calibri"/>
                <a:cs typeface="Calibri"/>
              </a:rPr>
              <a:t>Format text</a:t>
            </a:r>
          </a:p>
          <a:p>
            <a:pPr lvl="1"/>
            <a:r>
              <a:rPr lang="en-US" dirty="0">
                <a:latin typeface="Calibri"/>
                <a:ea typeface="Calibri"/>
                <a:cs typeface="Calibri"/>
              </a:rPr>
              <a:t>Reference images</a:t>
            </a:r>
          </a:p>
          <a:p>
            <a:pPr lvl="1"/>
            <a:r>
              <a:rPr lang="en-US" dirty="0">
                <a:latin typeface="Calibri"/>
                <a:ea typeface="Calibri"/>
                <a:cs typeface="Calibri"/>
              </a:rPr>
              <a:t>Embed </a:t>
            </a:r>
            <a:r>
              <a:rPr lang="en-US" i="1" dirty="0">
                <a:latin typeface="Calibri"/>
                <a:ea typeface="Calibri"/>
                <a:cs typeface="Calibri"/>
              </a:rPr>
              <a:t>hyperlinks</a:t>
            </a:r>
            <a:r>
              <a:rPr lang="en-US" dirty="0">
                <a:latin typeface="Calibri"/>
                <a:ea typeface="Calibri"/>
                <a:cs typeface="Calibri"/>
              </a:rPr>
              <a:t> (HREF)</a:t>
            </a:r>
          </a:p>
        </p:txBody>
      </p:sp>
    </p:spTree>
    <p:custDataLst>
      <p:tags r:id="rId1"/>
    </p:custDataLst>
    <p:extLst>
      <p:ext uri="{BB962C8B-B14F-4D97-AF65-F5344CB8AC3E}">
        <p14:creationId xmlns:p14="http://schemas.microsoft.com/office/powerpoint/2010/main" val="26184346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267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267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26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5267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267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267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5267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67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245A3EB8-F5C1-724F-B2D4-56110F3912CE}" type="slidenum">
              <a:rPr lang="en-US" sz="1400" b="0">
                <a:latin typeface="Times New Roman" charset="0"/>
                <a:cs typeface="Calibri"/>
              </a:rPr>
              <a:pPr eaLnBrk="1" hangingPunct="1"/>
              <a:t>26</a:t>
            </a:fld>
            <a:endParaRPr lang="en-US" sz="1400" b="0" dirty="0">
              <a:latin typeface="Times New Roman" charset="0"/>
              <a:cs typeface="Calibri"/>
            </a:endParaRPr>
          </a:p>
        </p:txBody>
      </p:sp>
      <p:sp>
        <p:nvSpPr>
          <p:cNvPr id="44035" name="Rectangle 2"/>
          <p:cNvSpPr>
            <a:spLocks noGrp="1" noChangeArrowheads="1"/>
          </p:cNvSpPr>
          <p:nvPr>
            <p:ph type="title"/>
          </p:nvPr>
        </p:nvSpPr>
        <p:spPr>
          <a:xfrm>
            <a:off x="304800" y="381000"/>
            <a:ext cx="8458200" cy="685800"/>
          </a:xfrm>
        </p:spPr>
        <p:txBody>
          <a:bodyPr>
            <a:normAutofit fontScale="90000"/>
          </a:bodyPr>
          <a:lstStyle/>
          <a:p>
            <a:pPr>
              <a:tabLst>
                <a:tab pos="8234363" algn="r"/>
              </a:tabLst>
            </a:pPr>
            <a:r>
              <a:rPr lang="en-US">
                <a:latin typeface="Helvetica" charset="0"/>
                <a:ea typeface="ＭＳ Ｐゴシック" charset="0"/>
                <a:cs typeface="ＭＳ Ｐゴシック" charset="0"/>
              </a:rPr>
              <a:t>URL Syntax</a:t>
            </a:r>
            <a:endParaRPr lang="en-US" sz="2400">
              <a:latin typeface="Helvetica" charset="0"/>
              <a:ea typeface="ＭＳ Ｐゴシック" charset="0"/>
              <a:cs typeface="ＭＳ Ｐゴシック" charset="0"/>
            </a:endParaRPr>
          </a:p>
        </p:txBody>
      </p:sp>
      <p:sp>
        <p:nvSpPr>
          <p:cNvPr id="44036" name="Rectangle 3"/>
          <p:cNvSpPr>
            <a:spLocks noGrp="1" noChangeArrowheads="1"/>
          </p:cNvSpPr>
          <p:nvPr>
            <p:ph type="body" idx="1"/>
          </p:nvPr>
        </p:nvSpPr>
        <p:spPr>
          <a:xfrm>
            <a:off x="381000" y="1447800"/>
            <a:ext cx="8534400" cy="533400"/>
          </a:xfrm>
        </p:spPr>
        <p:txBody>
          <a:bodyPr>
            <a:normAutofit fontScale="85000" lnSpcReduction="10000"/>
          </a:bodyPr>
          <a:lstStyle/>
          <a:p>
            <a:pPr marL="342900" indent="-342900" algn="ctr">
              <a:buFontTx/>
              <a:buNone/>
            </a:pPr>
            <a:r>
              <a:rPr lang="en-US" b="1" i="1" dirty="0">
                <a:latin typeface="Times" charset="0"/>
                <a:cs typeface="Courier New" charset="0"/>
              </a:rPr>
              <a:t>protocol</a:t>
            </a:r>
            <a:r>
              <a:rPr lang="en-US" b="1" i="1" dirty="0">
                <a:latin typeface="Courier New" charset="0"/>
                <a:cs typeface="Courier New" charset="0"/>
              </a:rPr>
              <a:t>://</a:t>
            </a:r>
            <a:r>
              <a:rPr lang="en-US" b="1" i="1" dirty="0">
                <a:latin typeface="Times" charset="0"/>
                <a:cs typeface="Courier New" charset="0"/>
              </a:rPr>
              <a:t>hostname</a:t>
            </a:r>
            <a:r>
              <a:rPr lang="en-US" i="1" dirty="0">
                <a:solidFill>
                  <a:srgbClr val="0000FF"/>
                </a:solidFill>
                <a:latin typeface="Times" charset="0"/>
                <a:cs typeface="Courier New" charset="0"/>
              </a:rPr>
              <a:t>[</a:t>
            </a:r>
            <a:r>
              <a:rPr lang="en-US" b="1" i="1" dirty="0">
                <a:latin typeface="Courier New" charset="0"/>
                <a:cs typeface="Courier New" charset="0"/>
              </a:rPr>
              <a:t>:</a:t>
            </a:r>
            <a:r>
              <a:rPr lang="en-US" b="1" i="1" dirty="0">
                <a:latin typeface="Times" charset="0"/>
                <a:cs typeface="Courier New" charset="0"/>
              </a:rPr>
              <a:t>port</a:t>
            </a:r>
            <a:r>
              <a:rPr lang="en-US" i="1" dirty="0">
                <a:solidFill>
                  <a:srgbClr val="0000FF"/>
                </a:solidFill>
                <a:latin typeface="Times" charset="0"/>
                <a:cs typeface="Courier New" charset="0"/>
              </a:rPr>
              <a:t>]</a:t>
            </a:r>
            <a:r>
              <a:rPr lang="en-US" b="1" i="1" dirty="0">
                <a:latin typeface="Courier New" charset="0"/>
                <a:cs typeface="Courier New" charset="0"/>
              </a:rPr>
              <a:t>/</a:t>
            </a:r>
            <a:r>
              <a:rPr lang="en-US" b="1" i="1" dirty="0" err="1">
                <a:latin typeface="Times" charset="0"/>
                <a:cs typeface="Courier New" charset="0"/>
              </a:rPr>
              <a:t>directorypath</a:t>
            </a:r>
            <a:r>
              <a:rPr lang="en-US" b="1" i="1" dirty="0">
                <a:latin typeface="Courier New" charset="0"/>
                <a:cs typeface="Courier New" charset="0"/>
              </a:rPr>
              <a:t>/</a:t>
            </a:r>
            <a:r>
              <a:rPr lang="en-US" b="1" i="1" dirty="0">
                <a:latin typeface="Times" charset="0"/>
                <a:cs typeface="Courier New" charset="0"/>
              </a:rPr>
              <a:t>resource</a:t>
            </a:r>
            <a:endParaRPr lang="en-US" i="1" dirty="0">
              <a:latin typeface="Calibri"/>
              <a:cs typeface="Calibri"/>
            </a:endParaRPr>
          </a:p>
        </p:txBody>
      </p:sp>
      <p:graphicFrame>
        <p:nvGraphicFramePr>
          <p:cNvPr id="1141848" name="Group 88"/>
          <p:cNvGraphicFramePr>
            <a:graphicFrameLocks noGrp="1"/>
          </p:cNvGraphicFramePr>
          <p:nvPr>
            <p:extLst>
              <p:ext uri="{D42A27DB-BD31-4B8C-83A1-F6EECF244321}">
                <p14:modId xmlns:p14="http://schemas.microsoft.com/office/powerpoint/2010/main" val="2870936247"/>
              </p:ext>
            </p:extLst>
          </p:nvPr>
        </p:nvGraphicFramePr>
        <p:xfrm>
          <a:off x="609600" y="2209800"/>
          <a:ext cx="8153400" cy="4319016"/>
        </p:xfrm>
        <a:graphic>
          <a:graphicData uri="http://schemas.openxmlformats.org/drawingml/2006/table">
            <a:tbl>
              <a:tblPr/>
              <a:tblGrid>
                <a:gridCol w="22860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sz="2400" b="0" i="1" u="none" strike="noStrike" cap="none" normalizeH="0" baseline="0" dirty="0">
                          <a:ln>
                            <a:noFill/>
                          </a:ln>
                          <a:solidFill>
                            <a:schemeClr val="tx1"/>
                          </a:solidFill>
                          <a:effectLst/>
                          <a:latin typeface="Calibri"/>
                          <a:ea typeface="ＭＳ Ｐゴシック" charset="0"/>
                          <a:cs typeface="Calibri"/>
                        </a:rPr>
                        <a:t>protocol</a:t>
                      </a:r>
                      <a:endParaRPr kumimoji="0" lang="en-US" sz="2400" b="0" i="0" u="none" strike="noStrike" cap="none" normalizeH="0" baseline="0" dirty="0">
                        <a:ln>
                          <a:noFill/>
                        </a:ln>
                        <a:solidFill>
                          <a:schemeClr val="tx1"/>
                        </a:solidFill>
                        <a:effectLst/>
                        <a:latin typeface="Calibri"/>
                        <a:ea typeface="ＭＳ Ｐゴシック" charset="0"/>
                        <a:cs typeface="Calibri"/>
                      </a:endParaRPr>
                    </a:p>
                  </a:txBody>
                  <a:tcPr horzOverflow="overflow">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0"/>
                          <a:cs typeface="Calibri"/>
                        </a:rPr>
                        <a:t>http, ftp, https, </a:t>
                      </a:r>
                      <a:r>
                        <a:rPr kumimoji="0" lang="en-US" sz="2400" b="0" i="0" u="none" strike="noStrike" cap="none" normalizeH="0" baseline="0" dirty="0" err="1">
                          <a:ln>
                            <a:noFill/>
                          </a:ln>
                          <a:solidFill>
                            <a:schemeClr val="tx1"/>
                          </a:solidFill>
                          <a:effectLst/>
                          <a:latin typeface="Calibri"/>
                          <a:ea typeface="ＭＳ Ｐゴシック" charset="0"/>
                          <a:cs typeface="Calibri"/>
                        </a:rPr>
                        <a:t>smtp</a:t>
                      </a:r>
                      <a:r>
                        <a:rPr kumimoji="0" lang="en-US" sz="2400" b="0" i="0" u="none" strike="noStrike" cap="none" normalizeH="0" baseline="0" dirty="0">
                          <a:ln>
                            <a:noFill/>
                          </a:ln>
                          <a:solidFill>
                            <a:schemeClr val="tx1"/>
                          </a:solidFill>
                          <a:effectLst/>
                          <a:latin typeface="Calibri"/>
                          <a:ea typeface="ＭＳ Ｐゴシック" charset="0"/>
                          <a:cs typeface="Calibri"/>
                        </a:rPr>
                        <a:t>, </a:t>
                      </a:r>
                      <a:r>
                        <a:rPr kumimoji="0" lang="en-US" sz="2400" b="0" i="0" u="none" strike="noStrike" cap="none" normalizeH="0" baseline="0" dirty="0" err="1">
                          <a:ln>
                            <a:noFill/>
                          </a:ln>
                          <a:solidFill>
                            <a:schemeClr val="tx1"/>
                          </a:solidFill>
                          <a:effectLst/>
                          <a:latin typeface="Calibri"/>
                          <a:ea typeface="ＭＳ Ｐゴシック" charset="0"/>
                          <a:cs typeface="Calibri"/>
                        </a:rPr>
                        <a:t>rtsp</a:t>
                      </a:r>
                      <a:r>
                        <a:rPr kumimoji="0" lang="en-US" sz="2400" b="0" i="0" u="none" strike="noStrike" cap="none" normalizeH="0" baseline="0" dirty="0">
                          <a:ln>
                            <a:noFill/>
                          </a:ln>
                          <a:solidFill>
                            <a:schemeClr val="tx1"/>
                          </a:solidFill>
                          <a:effectLst/>
                          <a:latin typeface="Calibri"/>
                          <a:ea typeface="ＭＳ Ｐゴシック" charset="0"/>
                          <a:cs typeface="Calibri"/>
                        </a:rPr>
                        <a:t>, </a:t>
                      </a:r>
                      <a:r>
                        <a:rPr kumimoji="0" lang="en-US" sz="2400" b="0" i="1" u="none" strike="noStrike" cap="none" normalizeH="0" baseline="0" dirty="0">
                          <a:ln>
                            <a:noFill/>
                          </a:ln>
                          <a:solidFill>
                            <a:schemeClr val="tx1"/>
                          </a:solidFill>
                          <a:effectLst/>
                          <a:latin typeface="Calibri"/>
                          <a:ea typeface="ＭＳ Ｐゴシック" charset="0"/>
                          <a:cs typeface="Calibri"/>
                        </a:rPr>
                        <a:t>etc</a:t>
                      </a:r>
                      <a:r>
                        <a:rPr kumimoji="0" lang="en-US" sz="2400" b="0" i="0" u="none" strike="noStrike" cap="none" normalizeH="0" baseline="0" dirty="0">
                          <a:ln>
                            <a:noFill/>
                          </a:ln>
                          <a:solidFill>
                            <a:schemeClr val="tx1"/>
                          </a:solidFill>
                          <a:effectLst/>
                          <a:latin typeface="Calibri"/>
                          <a:ea typeface="ＭＳ Ｐゴシック" charset="0"/>
                          <a:cs typeface="Calibri"/>
                        </a:rPr>
                        <a:t>.</a:t>
                      </a:r>
                    </a:p>
                  </a:txBody>
                  <a:tcPr horzOverflow="overflow">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6100">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sz="2400" b="0" i="1" u="none" strike="noStrike" cap="none" normalizeH="0" baseline="0" dirty="0">
                          <a:ln>
                            <a:noFill/>
                          </a:ln>
                          <a:solidFill>
                            <a:schemeClr val="tx1"/>
                          </a:solidFill>
                          <a:effectLst/>
                          <a:latin typeface="Calibri"/>
                          <a:ea typeface="ＭＳ Ｐゴシック" charset="0"/>
                          <a:cs typeface="Calibri"/>
                        </a:rPr>
                        <a:t>hostname</a:t>
                      </a:r>
                      <a:endParaRPr kumimoji="0" lang="en-US" sz="2400" b="0" i="0" u="none" strike="noStrike" cap="none" normalizeH="0" baseline="0" dirty="0">
                        <a:ln>
                          <a:noFill/>
                        </a:ln>
                        <a:solidFill>
                          <a:schemeClr val="tx1"/>
                        </a:solidFill>
                        <a:effectLst/>
                        <a:latin typeface="Calibri"/>
                        <a:ea typeface="ＭＳ Ｐゴシック" charset="0"/>
                        <a:cs typeface="Calibri"/>
                      </a:endParaRPr>
                    </a:p>
                  </a:txBody>
                  <a:tcPr horzOverflow="overflow">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0"/>
                          <a:cs typeface="Calibri"/>
                        </a:rPr>
                        <a:t>DNS name, IP address</a:t>
                      </a:r>
                    </a:p>
                  </a:txBody>
                  <a:tcPr horzOverflow="overflow">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5500">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sz="2400" b="0" i="1" u="none" strike="noStrike" cap="none" normalizeH="0" baseline="0" dirty="0">
                          <a:ln>
                            <a:noFill/>
                          </a:ln>
                          <a:solidFill>
                            <a:schemeClr val="tx1"/>
                          </a:solidFill>
                          <a:effectLst/>
                          <a:latin typeface="Calibri"/>
                          <a:ea typeface="ＭＳ Ｐゴシック" charset="0"/>
                          <a:cs typeface="Calibri"/>
                        </a:rPr>
                        <a:t>port</a:t>
                      </a:r>
                      <a:endParaRPr kumimoji="0" lang="en-US" sz="2400" b="0" i="0" u="none" strike="noStrike" cap="none" normalizeH="0" baseline="0" dirty="0">
                        <a:ln>
                          <a:noFill/>
                        </a:ln>
                        <a:solidFill>
                          <a:schemeClr val="tx1"/>
                        </a:solidFill>
                        <a:effectLst/>
                        <a:latin typeface="Calibri"/>
                        <a:ea typeface="ＭＳ Ｐゴシック" charset="0"/>
                        <a:cs typeface="Calibri"/>
                      </a:endParaRPr>
                    </a:p>
                  </a:txBody>
                  <a:tcPr horzOverflow="overflow">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0"/>
                          <a:cs typeface="Calibri"/>
                        </a:rPr>
                        <a:t>Defaults to protocol</a:t>
                      </a:r>
                      <a:r>
                        <a:rPr kumimoji="0" lang="ja-JP" altLang="en-US" sz="2400" b="0" i="0" u="none" strike="noStrike" cap="none" normalizeH="0" baseline="0" dirty="0">
                          <a:ln>
                            <a:noFill/>
                          </a:ln>
                          <a:solidFill>
                            <a:schemeClr val="tx1"/>
                          </a:solidFill>
                          <a:effectLst/>
                          <a:latin typeface="Calibri"/>
                          <a:ea typeface="ＭＳ Ｐゴシック" charset="0"/>
                          <a:cs typeface="Calibri"/>
                        </a:rPr>
                        <a:t>’</a:t>
                      </a:r>
                      <a:r>
                        <a:rPr kumimoji="0" lang="en-US" sz="2400" b="0" i="0" u="none" strike="noStrike" cap="none" normalizeH="0" baseline="0" dirty="0">
                          <a:ln>
                            <a:noFill/>
                          </a:ln>
                          <a:solidFill>
                            <a:schemeClr val="tx1"/>
                          </a:solidFill>
                          <a:effectLst/>
                          <a:latin typeface="Calibri"/>
                          <a:ea typeface="ＭＳ Ｐゴシック" charset="0"/>
                          <a:cs typeface="Calibri"/>
                        </a:rPr>
                        <a:t>s standard port</a:t>
                      </a:r>
                      <a:br>
                        <a:rPr kumimoji="0" lang="en-US" sz="2400" b="0" i="0" u="none" strike="noStrike" cap="none" normalizeH="0" baseline="0" dirty="0">
                          <a:ln>
                            <a:noFill/>
                          </a:ln>
                          <a:solidFill>
                            <a:schemeClr val="tx1"/>
                          </a:solidFill>
                          <a:effectLst/>
                          <a:latin typeface="Calibri"/>
                          <a:ea typeface="ＭＳ Ｐゴシック" charset="0"/>
                          <a:cs typeface="Calibri"/>
                        </a:rPr>
                      </a:br>
                      <a:r>
                        <a:rPr kumimoji="0" lang="en-US" sz="1800" b="0" i="1" u="none" strike="noStrike" cap="none" normalizeH="0" baseline="0" dirty="0">
                          <a:ln>
                            <a:noFill/>
                          </a:ln>
                          <a:solidFill>
                            <a:schemeClr val="tx1"/>
                          </a:solidFill>
                          <a:effectLst/>
                          <a:latin typeface="Calibri"/>
                          <a:ea typeface="ＭＳ Ｐゴシック" charset="0"/>
                          <a:cs typeface="Calibri"/>
                        </a:rPr>
                        <a:t>e.g.</a:t>
                      </a:r>
                      <a:r>
                        <a:rPr kumimoji="0" lang="en-US" sz="1800" b="0" i="0" u="none" strike="noStrike" cap="none" normalizeH="0" baseline="0" dirty="0">
                          <a:ln>
                            <a:noFill/>
                          </a:ln>
                          <a:solidFill>
                            <a:schemeClr val="tx1"/>
                          </a:solidFill>
                          <a:effectLst/>
                          <a:latin typeface="Calibri"/>
                          <a:ea typeface="ＭＳ Ｐゴシック" charset="0"/>
                          <a:cs typeface="Calibri"/>
                        </a:rPr>
                        <a:t> http: 80  https: 443</a:t>
                      </a:r>
                      <a:endParaRPr kumimoji="0" lang="en-US" sz="2400" b="0" i="0" u="none" strike="noStrike" cap="none" normalizeH="0" baseline="0" dirty="0">
                        <a:ln>
                          <a:noFill/>
                        </a:ln>
                        <a:solidFill>
                          <a:schemeClr val="tx1"/>
                        </a:solidFill>
                        <a:effectLst/>
                        <a:latin typeface="Calibri"/>
                        <a:ea typeface="ＭＳ Ｐゴシック" charset="0"/>
                        <a:cs typeface="Calibri"/>
                      </a:endParaRPr>
                    </a:p>
                  </a:txBody>
                  <a:tcPr horzOverflow="overflow">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3400">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sz="2400" b="0" i="1" u="none" strike="noStrike" cap="none" normalizeH="0" baseline="0" dirty="0">
                          <a:ln>
                            <a:noFill/>
                          </a:ln>
                          <a:solidFill>
                            <a:schemeClr val="tx1"/>
                          </a:solidFill>
                          <a:effectLst/>
                          <a:latin typeface="Calibri"/>
                          <a:ea typeface="ＭＳ Ｐゴシック" charset="0"/>
                          <a:cs typeface="Calibri"/>
                        </a:rPr>
                        <a:t>directory path</a:t>
                      </a:r>
                      <a:endParaRPr kumimoji="0" lang="en-US" sz="2400" b="0" i="0" u="none" strike="noStrike" cap="none" normalizeH="0" baseline="0" dirty="0">
                        <a:ln>
                          <a:noFill/>
                        </a:ln>
                        <a:solidFill>
                          <a:schemeClr val="tx1"/>
                        </a:solidFill>
                        <a:effectLst/>
                        <a:latin typeface="Calibri"/>
                        <a:ea typeface="ＭＳ Ｐゴシック" charset="0"/>
                        <a:cs typeface="Calibri"/>
                      </a:endParaRPr>
                    </a:p>
                  </a:txBody>
                  <a:tcPr horzOverflow="overflow">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0"/>
                          <a:cs typeface="Calibri"/>
                        </a:rPr>
                        <a:t>Hierarchical, reflecting file system</a:t>
                      </a:r>
                    </a:p>
                  </a:txBody>
                  <a:tcPr horzOverflow="overflow">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49300">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sz="2400" b="0" i="1" u="none" strike="noStrike" cap="none" normalizeH="0" baseline="0" dirty="0">
                          <a:ln>
                            <a:noFill/>
                          </a:ln>
                          <a:solidFill>
                            <a:schemeClr val="tx1"/>
                          </a:solidFill>
                          <a:effectLst/>
                          <a:latin typeface="Calibri"/>
                          <a:ea typeface="ＭＳ Ｐゴシック" charset="0"/>
                          <a:cs typeface="Calibri"/>
                        </a:rPr>
                        <a:t>resource</a:t>
                      </a:r>
                      <a:endParaRPr kumimoji="0" lang="en-US" sz="2400" b="0" i="0" u="none" strike="noStrike" cap="none" normalizeH="0" baseline="0" dirty="0">
                        <a:ln>
                          <a:noFill/>
                        </a:ln>
                        <a:solidFill>
                          <a:schemeClr val="tx1"/>
                        </a:solidFill>
                        <a:effectLst/>
                        <a:latin typeface="Calibri"/>
                        <a:ea typeface="ＭＳ Ｐゴシック" charset="0"/>
                        <a:cs typeface="Calibri"/>
                      </a:endParaRPr>
                    </a:p>
                  </a:txBody>
                  <a:tcPr horzOverflow="overflow">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0"/>
                          <a:cs typeface="Calibri"/>
                        </a:rPr>
                        <a:t>Identifies the desired resource</a:t>
                      </a:r>
                    </a:p>
                    <a:p>
                      <a:pPr marL="0" marR="0" lvl="0" indent="0" algn="l" defTabSz="914400" rtl="0" eaLnBrk="0" fontAlgn="base" latinLnBrk="0" hangingPunct="0">
                        <a:lnSpc>
                          <a:spcPct val="100000"/>
                        </a:lnSpc>
                        <a:spcBef>
                          <a:spcPct val="5000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0"/>
                          <a:cs typeface="Calibri"/>
                        </a:rPr>
                        <a:t>Can also extend to program executions:</a:t>
                      </a:r>
                      <a:endParaRPr kumimoji="0" lang="en-US" sz="2100" b="0" i="0" u="none" strike="noStrike" cap="none" normalizeH="0" baseline="0" dirty="0">
                        <a:ln>
                          <a:noFill/>
                        </a:ln>
                        <a:solidFill>
                          <a:schemeClr val="tx1"/>
                        </a:solidFill>
                        <a:effectLst/>
                        <a:latin typeface="Calibri"/>
                        <a:ea typeface="ＭＳ Ｐゴシック" charset="0"/>
                        <a:cs typeface="Calibri"/>
                      </a:endParaRPr>
                    </a:p>
                    <a:p>
                      <a:pPr marL="339725" marR="0" lvl="1" indent="0" algn="l" defTabSz="914400" rtl="0" eaLnBrk="0" fontAlgn="base" latinLnBrk="0" hangingPunct="0">
                        <a:lnSpc>
                          <a:spcPct val="100000"/>
                        </a:lnSpc>
                        <a:spcBef>
                          <a:spcPct val="10000"/>
                        </a:spcBef>
                        <a:spcAft>
                          <a:spcPct val="0"/>
                        </a:spcAft>
                        <a:buClrTx/>
                        <a:buSzTx/>
                        <a:buFont typeface="Helvetica" charset="0"/>
                        <a:buNone/>
                        <a:tabLst/>
                      </a:pPr>
                      <a:r>
                        <a:rPr kumimoji="0" lang="en-US" sz="1400" b="0" i="0" u="none" strike="noStrike" cap="none" normalizeH="0" baseline="0" dirty="0">
                          <a:ln>
                            <a:noFill/>
                          </a:ln>
                          <a:solidFill>
                            <a:schemeClr val="tx1"/>
                          </a:solidFill>
                          <a:effectLst/>
                          <a:latin typeface="Courier" charset="0"/>
                          <a:ea typeface="ＭＳ Ｐゴシック" charset="0"/>
                          <a:cs typeface="Calibri"/>
                        </a:rPr>
                        <a:t>http://us.f413.mail.yahoo.com/</a:t>
                      </a:r>
                      <a:r>
                        <a:rPr kumimoji="0" lang="en-US" sz="1400" b="0" i="0" u="none" strike="noStrike" cap="none" normalizeH="0" baseline="0" dirty="0" err="1">
                          <a:ln>
                            <a:noFill/>
                          </a:ln>
                          <a:solidFill>
                            <a:schemeClr val="tx1"/>
                          </a:solidFill>
                          <a:effectLst/>
                          <a:latin typeface="Courier" charset="0"/>
                          <a:ea typeface="ＭＳ Ｐゴシック" charset="0"/>
                          <a:cs typeface="Calibri"/>
                        </a:rPr>
                        <a:t>ym</a:t>
                      </a:r>
                      <a:r>
                        <a:rPr kumimoji="0" lang="en-US" sz="1400" b="0" i="0" u="none" strike="noStrike" cap="none" normalizeH="0" baseline="0" dirty="0">
                          <a:ln>
                            <a:noFill/>
                          </a:ln>
                          <a:solidFill>
                            <a:schemeClr val="tx1"/>
                          </a:solidFill>
                          <a:effectLst/>
                          <a:latin typeface="Courier" charset="0"/>
                          <a:ea typeface="ＭＳ Ｐゴシック" charset="0"/>
                          <a:cs typeface="Calibri"/>
                        </a:rPr>
                        <a:t>/</a:t>
                      </a:r>
                      <a:r>
                        <a:rPr kumimoji="0" lang="en-US" sz="1400" b="0" i="0" u="none" strike="noStrike" cap="none" normalizeH="0" baseline="0" dirty="0" err="1">
                          <a:ln>
                            <a:noFill/>
                          </a:ln>
                          <a:solidFill>
                            <a:schemeClr val="tx1"/>
                          </a:solidFill>
                          <a:effectLst/>
                          <a:latin typeface="Courier" charset="0"/>
                          <a:ea typeface="ＭＳ Ｐゴシック" charset="0"/>
                          <a:cs typeface="Calibri"/>
                        </a:rPr>
                        <a:t>ShowLetter?box</a:t>
                      </a:r>
                      <a:r>
                        <a:rPr kumimoji="0" lang="en-US" sz="1400" b="0" i="0" u="none" strike="noStrike" cap="none" normalizeH="0" baseline="0" dirty="0">
                          <a:ln>
                            <a:noFill/>
                          </a:ln>
                          <a:solidFill>
                            <a:schemeClr val="tx1"/>
                          </a:solidFill>
                          <a:effectLst/>
                          <a:latin typeface="Courier" charset="0"/>
                          <a:ea typeface="ＭＳ Ｐゴシック" charset="0"/>
                          <a:cs typeface="Calibri"/>
                        </a:rPr>
                        <a:t>=%40B%40Bulk&amp;MsgId=2604_1744106_29699_1123_1261_0_28917_3552_1289957100&amp;Search=&amp;</a:t>
                      </a:r>
                      <a:r>
                        <a:rPr kumimoji="0" lang="en-US" sz="1400" b="0" i="0" u="none" strike="noStrike" cap="none" normalizeH="0" baseline="0" dirty="0" err="1">
                          <a:ln>
                            <a:noFill/>
                          </a:ln>
                          <a:solidFill>
                            <a:schemeClr val="tx1"/>
                          </a:solidFill>
                          <a:effectLst/>
                          <a:latin typeface="Courier" charset="0"/>
                          <a:ea typeface="ＭＳ Ｐゴシック" charset="0"/>
                          <a:cs typeface="Calibri"/>
                        </a:rPr>
                        <a:t>Nhead</a:t>
                      </a:r>
                      <a:r>
                        <a:rPr kumimoji="0" lang="en-US" sz="1400" b="0" i="0" u="none" strike="noStrike" cap="none" normalizeH="0" baseline="0" dirty="0">
                          <a:ln>
                            <a:noFill/>
                          </a:ln>
                          <a:solidFill>
                            <a:schemeClr val="tx1"/>
                          </a:solidFill>
                          <a:effectLst/>
                          <a:latin typeface="Courier" charset="0"/>
                          <a:ea typeface="ＭＳ Ｐゴシック" charset="0"/>
                          <a:cs typeface="Calibri"/>
                        </a:rPr>
                        <a:t>=</a:t>
                      </a:r>
                      <a:r>
                        <a:rPr kumimoji="0" lang="en-US" sz="1400" b="0" i="0" u="none" strike="noStrike" cap="none" normalizeH="0" baseline="0" dirty="0" err="1">
                          <a:ln>
                            <a:noFill/>
                          </a:ln>
                          <a:solidFill>
                            <a:schemeClr val="tx1"/>
                          </a:solidFill>
                          <a:effectLst/>
                          <a:latin typeface="Courier" charset="0"/>
                          <a:ea typeface="ＭＳ Ｐゴシック" charset="0"/>
                          <a:cs typeface="Calibri"/>
                        </a:rPr>
                        <a:t>f&amp;YY</a:t>
                      </a:r>
                      <a:r>
                        <a:rPr kumimoji="0" lang="en-US" sz="1400" b="0" i="0" u="none" strike="noStrike" cap="none" normalizeH="0" baseline="0" dirty="0">
                          <a:ln>
                            <a:noFill/>
                          </a:ln>
                          <a:solidFill>
                            <a:schemeClr val="tx1"/>
                          </a:solidFill>
                          <a:effectLst/>
                          <a:latin typeface="Courier" charset="0"/>
                          <a:ea typeface="ＭＳ Ｐゴシック" charset="0"/>
                          <a:cs typeface="Calibri"/>
                        </a:rPr>
                        <a:t>=31454&amp;order=</a:t>
                      </a:r>
                      <a:r>
                        <a:rPr kumimoji="0" lang="en-US" sz="1400" b="0" i="0" u="none" strike="noStrike" cap="none" normalizeH="0" baseline="0" dirty="0" err="1">
                          <a:ln>
                            <a:noFill/>
                          </a:ln>
                          <a:solidFill>
                            <a:schemeClr val="tx1"/>
                          </a:solidFill>
                          <a:effectLst/>
                          <a:latin typeface="Courier" charset="0"/>
                          <a:ea typeface="ＭＳ Ｐゴシック" charset="0"/>
                          <a:cs typeface="Calibri"/>
                        </a:rPr>
                        <a:t>down&amp;sort</a:t>
                      </a:r>
                      <a:r>
                        <a:rPr kumimoji="0" lang="en-US" sz="1400" b="0" i="0" u="none" strike="noStrike" cap="none" normalizeH="0" baseline="0" dirty="0">
                          <a:ln>
                            <a:noFill/>
                          </a:ln>
                          <a:solidFill>
                            <a:schemeClr val="tx1"/>
                          </a:solidFill>
                          <a:effectLst/>
                          <a:latin typeface="Courier" charset="0"/>
                          <a:ea typeface="ＭＳ Ｐゴシック" charset="0"/>
                          <a:cs typeface="Calibri"/>
                        </a:rPr>
                        <a:t>=</a:t>
                      </a:r>
                      <a:r>
                        <a:rPr kumimoji="0" lang="en-US" sz="1400" b="0" i="0" u="none" strike="noStrike" cap="none" normalizeH="0" baseline="0" dirty="0" err="1">
                          <a:ln>
                            <a:noFill/>
                          </a:ln>
                          <a:solidFill>
                            <a:schemeClr val="tx1"/>
                          </a:solidFill>
                          <a:effectLst/>
                          <a:latin typeface="Courier" charset="0"/>
                          <a:ea typeface="ＭＳ Ｐゴシック" charset="0"/>
                          <a:cs typeface="Calibri"/>
                        </a:rPr>
                        <a:t>date&amp;pos</a:t>
                      </a:r>
                      <a:r>
                        <a:rPr kumimoji="0" lang="en-US" sz="1400" b="0" i="0" u="none" strike="noStrike" cap="none" normalizeH="0" baseline="0" dirty="0">
                          <a:ln>
                            <a:noFill/>
                          </a:ln>
                          <a:solidFill>
                            <a:schemeClr val="tx1"/>
                          </a:solidFill>
                          <a:effectLst/>
                          <a:latin typeface="Courier" charset="0"/>
                          <a:ea typeface="ＭＳ Ｐゴシック" charset="0"/>
                          <a:cs typeface="Calibri"/>
                        </a:rPr>
                        <a:t>=0&amp;view=</a:t>
                      </a:r>
                      <a:r>
                        <a:rPr kumimoji="0" lang="en-US" sz="1400" b="0" i="0" u="none" strike="noStrike" cap="none" normalizeH="0" baseline="0" dirty="0" err="1">
                          <a:ln>
                            <a:noFill/>
                          </a:ln>
                          <a:solidFill>
                            <a:schemeClr val="tx1"/>
                          </a:solidFill>
                          <a:effectLst/>
                          <a:latin typeface="Courier" charset="0"/>
                          <a:ea typeface="ＭＳ Ｐゴシック" charset="0"/>
                          <a:cs typeface="Calibri"/>
                        </a:rPr>
                        <a:t>a&amp;head</a:t>
                      </a:r>
                      <a:r>
                        <a:rPr kumimoji="0" lang="en-US" sz="1400" b="0" i="0" u="none" strike="noStrike" cap="none" normalizeH="0" baseline="0" dirty="0">
                          <a:ln>
                            <a:noFill/>
                          </a:ln>
                          <a:solidFill>
                            <a:schemeClr val="tx1"/>
                          </a:solidFill>
                          <a:effectLst/>
                          <a:latin typeface="Courier" charset="0"/>
                          <a:ea typeface="ＭＳ Ｐゴシック" charset="0"/>
                          <a:cs typeface="Calibri"/>
                        </a:rPr>
                        <a:t>=b</a:t>
                      </a:r>
                      <a:endParaRPr kumimoji="0" lang="en-US" sz="2000" b="0" i="0" u="none" strike="noStrike" cap="none" normalizeH="0" baseline="0" dirty="0">
                        <a:ln>
                          <a:noFill/>
                        </a:ln>
                        <a:solidFill>
                          <a:schemeClr val="tx1"/>
                        </a:solidFill>
                        <a:effectLst/>
                        <a:latin typeface="Calibri"/>
                        <a:ea typeface="ＭＳ Ｐゴシック" charset="0"/>
                        <a:cs typeface="Calibri"/>
                      </a:endParaRPr>
                    </a:p>
                  </a:txBody>
                  <a:tcPr horzOverflow="overflow">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9327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147C4B2B-5C52-3045-A679-98993DF5D317}" type="slidenum">
              <a:rPr lang="en-US" sz="1400" b="0">
                <a:latin typeface="Times New Roman" charset="0"/>
                <a:cs typeface="Calibri"/>
              </a:rPr>
              <a:pPr eaLnBrk="1" hangingPunct="1"/>
              <a:t>27</a:t>
            </a:fld>
            <a:endParaRPr lang="en-US" sz="1400" b="0" dirty="0">
              <a:latin typeface="Times New Roman" charset="0"/>
              <a:cs typeface="Calibri"/>
            </a:endParaRPr>
          </a:p>
        </p:txBody>
      </p:sp>
      <p:sp>
        <p:nvSpPr>
          <p:cNvPr id="46083" name="Rectangle 2"/>
          <p:cNvSpPr>
            <a:spLocks noGrp="1" noChangeArrowheads="1"/>
          </p:cNvSpPr>
          <p:nvPr>
            <p:ph type="title"/>
          </p:nvPr>
        </p:nvSpPr>
        <p:spPr>
          <a:xfrm>
            <a:off x="304800" y="381000"/>
            <a:ext cx="8458200" cy="685800"/>
          </a:xfrm>
        </p:spPr>
        <p:txBody>
          <a:bodyPr>
            <a:normAutofit fontScale="90000"/>
          </a:bodyPr>
          <a:lstStyle/>
          <a:p>
            <a:pPr>
              <a:tabLst>
                <a:tab pos="8234363" algn="r"/>
              </a:tabLst>
            </a:pPr>
            <a:r>
              <a:rPr lang="en-US" dirty="0" err="1">
                <a:latin typeface="Helvetica" charset="0"/>
                <a:ea typeface="ＭＳ Ｐゴシック" charset="0"/>
                <a:cs typeface="ＭＳ Ｐゴシック" charset="0"/>
              </a:rPr>
              <a:t>HyperText</a:t>
            </a:r>
            <a:r>
              <a:rPr lang="en-US" dirty="0">
                <a:latin typeface="Helvetica" charset="0"/>
                <a:ea typeface="ＭＳ Ｐゴシック" charset="0"/>
                <a:cs typeface="ＭＳ Ｐゴシック" charset="0"/>
              </a:rPr>
              <a:t> Transfer Protocol (HTTP)</a:t>
            </a:r>
          </a:p>
        </p:txBody>
      </p:sp>
      <p:sp>
        <p:nvSpPr>
          <p:cNvPr id="1053699" name="Rectangle 3"/>
          <p:cNvSpPr>
            <a:spLocks noGrp="1" noChangeArrowheads="1"/>
          </p:cNvSpPr>
          <p:nvPr>
            <p:ph type="body" idx="1"/>
          </p:nvPr>
        </p:nvSpPr>
        <p:spPr/>
        <p:txBody>
          <a:bodyPr/>
          <a:lstStyle/>
          <a:p>
            <a:r>
              <a:rPr lang="en-US" sz="3200" dirty="0">
                <a:latin typeface="Calibri"/>
                <a:ea typeface="Calibri"/>
                <a:cs typeface="Calibri"/>
              </a:rPr>
              <a:t>Request-response protocol</a:t>
            </a:r>
          </a:p>
          <a:p>
            <a:r>
              <a:rPr lang="en-US" sz="3200" dirty="0">
                <a:latin typeface="Calibri"/>
                <a:ea typeface="Calibri"/>
                <a:cs typeface="Calibri"/>
              </a:rPr>
              <a:t>Reliance on a global namespace</a:t>
            </a:r>
          </a:p>
          <a:p>
            <a:r>
              <a:rPr lang="en-US" sz="3200" dirty="0">
                <a:latin typeface="Calibri"/>
                <a:ea typeface="Calibri"/>
                <a:cs typeface="Calibri"/>
              </a:rPr>
              <a:t>Resource </a:t>
            </a:r>
            <a:r>
              <a:rPr lang="en-US" sz="3200" i="1" dirty="0">
                <a:latin typeface="Calibri"/>
                <a:ea typeface="Calibri"/>
                <a:cs typeface="Calibri"/>
              </a:rPr>
              <a:t>metadata</a:t>
            </a:r>
            <a:endParaRPr lang="en-US" sz="3200" dirty="0">
              <a:latin typeface="Calibri"/>
              <a:ea typeface="Calibri"/>
              <a:cs typeface="Calibri"/>
            </a:endParaRPr>
          </a:p>
          <a:p>
            <a:pPr>
              <a:buClr>
                <a:schemeClr val="tx1"/>
              </a:buClr>
            </a:pPr>
            <a:r>
              <a:rPr lang="en-US" sz="3200" i="1" dirty="0">
                <a:latin typeface="Calibri"/>
                <a:ea typeface="Calibri"/>
                <a:cs typeface="Calibri"/>
              </a:rPr>
              <a:t>Stateless</a:t>
            </a:r>
            <a:endParaRPr lang="en-US" sz="3200" dirty="0">
              <a:latin typeface="Calibri"/>
              <a:ea typeface="Calibri"/>
              <a:cs typeface="Calibri"/>
            </a:endParaRPr>
          </a:p>
          <a:p>
            <a:r>
              <a:rPr lang="en-US" sz="3200" dirty="0">
                <a:latin typeface="Calibri"/>
                <a:ea typeface="Calibri"/>
                <a:cs typeface="Calibri"/>
              </a:rPr>
              <a:t>ASCII format (ok this changed….)</a:t>
            </a:r>
          </a:p>
        </p:txBody>
      </p:sp>
      <p:sp>
        <p:nvSpPr>
          <p:cNvPr id="1053700" name="Text Box 4"/>
          <p:cNvSpPr txBox="1">
            <a:spLocks noChangeArrowheads="1"/>
          </p:cNvSpPr>
          <p:nvPr/>
        </p:nvSpPr>
        <p:spPr bwMode="auto">
          <a:xfrm>
            <a:off x="4114800" y="4724400"/>
            <a:ext cx="4792663" cy="1225550"/>
          </a:xfrm>
          <a:prstGeom prst="rect">
            <a:avLst/>
          </a:prstGeom>
          <a:solidFill>
            <a:srgbClr val="CCFFFF"/>
          </a:solidFill>
          <a:ln w="38100">
            <a:solidFill>
              <a:srgbClr val="66CCFF"/>
            </a:solidFill>
            <a:miter lim="800000"/>
            <a:headEnd/>
            <a:tailEnd/>
          </a:ln>
        </p:spPr>
        <p:txBody>
          <a:bodyPr>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sz="2400" dirty="0">
                <a:latin typeface="Helvetica" charset="0"/>
                <a:cs typeface="Calibri"/>
              </a:rPr>
              <a:t>$ telnet </a:t>
            </a:r>
            <a:r>
              <a:rPr lang="en-US" sz="2400" dirty="0" err="1">
                <a:latin typeface="Helvetica" charset="0"/>
                <a:cs typeface="Calibri"/>
              </a:rPr>
              <a:t>www.cl.cam.ac.uk</a:t>
            </a:r>
            <a:r>
              <a:rPr lang="en-US" sz="2400" dirty="0">
                <a:latin typeface="Helvetica" charset="0"/>
                <a:cs typeface="Calibri"/>
              </a:rPr>
              <a:t> 80</a:t>
            </a:r>
          </a:p>
          <a:p>
            <a:pPr algn="l" eaLnBrk="1" hangingPunct="1"/>
            <a:r>
              <a:rPr lang="en-US" sz="2400" dirty="0">
                <a:latin typeface="Helvetica" charset="0"/>
                <a:cs typeface="Calibri"/>
              </a:rPr>
              <a:t>GET /win HTTP/1.0</a:t>
            </a:r>
          </a:p>
          <a:p>
            <a:pPr algn="l" eaLnBrk="1" hangingPunct="1"/>
            <a:r>
              <a:rPr lang="en-US" sz="2400" b="0" i="1" dirty="0">
                <a:latin typeface="Calibri"/>
                <a:cs typeface="Calibri"/>
              </a:rPr>
              <a:t>&lt;blank line, i.e., CRLF&gt;</a:t>
            </a:r>
          </a:p>
        </p:txBody>
      </p:sp>
    </p:spTree>
    <p:custDataLst>
      <p:tags r:id="rId1"/>
    </p:custDataLst>
    <p:extLst>
      <p:ext uri="{BB962C8B-B14F-4D97-AF65-F5344CB8AC3E}">
        <p14:creationId xmlns:p14="http://schemas.microsoft.com/office/powerpoint/2010/main" val="90226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3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3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36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536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369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53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3699" grpId="0" build="p"/>
      <p:bldP spid="105370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atin typeface="Helvetica" charset="0"/>
                <a:ea typeface="ＭＳ Ｐゴシック" charset="0"/>
                <a:cs typeface="ＭＳ Ｐゴシック" charset="0"/>
              </a:rPr>
              <a:t>Steps in HTTP Request</a:t>
            </a:r>
          </a:p>
        </p:txBody>
      </p:sp>
      <p:sp>
        <p:nvSpPr>
          <p:cNvPr id="3" name="Content Placeholder 2"/>
          <p:cNvSpPr>
            <a:spLocks noGrp="1"/>
          </p:cNvSpPr>
          <p:nvPr>
            <p:ph idx="1"/>
          </p:nvPr>
        </p:nvSpPr>
        <p:spPr/>
        <p:txBody>
          <a:bodyPr>
            <a:normAutofit fontScale="85000" lnSpcReduction="10000"/>
          </a:bodyPr>
          <a:lstStyle/>
          <a:p>
            <a:r>
              <a:rPr lang="en-US" dirty="0">
                <a:latin typeface="Calibri"/>
                <a:cs typeface="Calibri"/>
              </a:rPr>
              <a:t>HTTP Client initiates TCP connection to server</a:t>
            </a:r>
          </a:p>
          <a:p>
            <a:pPr lvl="1"/>
            <a:r>
              <a:rPr lang="en-US" dirty="0">
                <a:latin typeface="Calibri"/>
                <a:cs typeface="Calibri"/>
              </a:rPr>
              <a:t>SYN</a:t>
            </a:r>
          </a:p>
          <a:p>
            <a:pPr lvl="1"/>
            <a:r>
              <a:rPr lang="en-US" dirty="0">
                <a:latin typeface="Calibri"/>
                <a:cs typeface="Calibri"/>
              </a:rPr>
              <a:t>SYNACK</a:t>
            </a:r>
          </a:p>
          <a:p>
            <a:pPr lvl="1"/>
            <a:r>
              <a:rPr lang="en-US" dirty="0">
                <a:latin typeface="Calibri"/>
                <a:cs typeface="Calibri"/>
              </a:rPr>
              <a:t>ACK</a:t>
            </a:r>
          </a:p>
          <a:p>
            <a:r>
              <a:rPr lang="en-US" dirty="0">
                <a:latin typeface="Calibri"/>
                <a:cs typeface="Calibri"/>
              </a:rPr>
              <a:t>Client sends HTTP request to server</a:t>
            </a:r>
          </a:p>
          <a:p>
            <a:pPr lvl="1"/>
            <a:r>
              <a:rPr lang="en-US" dirty="0">
                <a:latin typeface="Calibri"/>
                <a:cs typeface="Calibri"/>
              </a:rPr>
              <a:t>Can be piggybacked on TCP’s ACK</a:t>
            </a:r>
          </a:p>
          <a:p>
            <a:r>
              <a:rPr lang="en-US" dirty="0">
                <a:latin typeface="Calibri"/>
                <a:cs typeface="Calibri"/>
              </a:rPr>
              <a:t>HTTP Server responds to request</a:t>
            </a:r>
          </a:p>
          <a:p>
            <a:r>
              <a:rPr lang="en-US" dirty="0">
                <a:latin typeface="Calibri"/>
                <a:cs typeface="Calibri"/>
              </a:rPr>
              <a:t>Client receives the request, terminates connection</a:t>
            </a:r>
          </a:p>
          <a:p>
            <a:r>
              <a:rPr lang="en-US" dirty="0">
                <a:latin typeface="Calibri"/>
                <a:cs typeface="Calibri"/>
              </a:rPr>
              <a:t>TCP connection termination exchange</a:t>
            </a:r>
          </a:p>
          <a:p>
            <a:pPr algn="ctr">
              <a:buFontTx/>
              <a:buNone/>
            </a:pPr>
            <a:r>
              <a:rPr lang="en-US" i="1" dirty="0">
                <a:latin typeface="Calibri"/>
                <a:cs typeface="Calibri"/>
              </a:rPr>
              <a:t>How many RTTs for a single request?</a:t>
            </a:r>
          </a:p>
        </p:txBody>
      </p:sp>
      <p:sp>
        <p:nvSpPr>
          <p:cNvPr id="49156"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E8DE5D3D-C6D8-4049-840C-028D9F72E487}" type="slidenum">
              <a:rPr lang="en-US" sz="1400" b="0">
                <a:latin typeface="Times New Roman" charset="0"/>
                <a:cs typeface="Calibri"/>
              </a:rPr>
              <a:pPr eaLnBrk="1" hangingPunct="1"/>
              <a:t>28</a:t>
            </a:fld>
            <a:endParaRPr lang="en-US" sz="1400" b="0" dirty="0">
              <a:latin typeface="Times New Roman" charset="0"/>
              <a:cs typeface="Calibri"/>
            </a:endParaRPr>
          </a:p>
        </p:txBody>
      </p:sp>
    </p:spTree>
    <p:custDataLst>
      <p:tags r:id="rId1"/>
    </p:custDataLst>
    <p:extLst>
      <p:ext uri="{BB962C8B-B14F-4D97-AF65-F5344CB8AC3E}">
        <p14:creationId xmlns:p14="http://schemas.microsoft.com/office/powerpoint/2010/main" val="230461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fld id="{54129188-4AAE-AF45-8E42-66AACD0C8D61}" type="slidenum">
              <a:rPr lang="en-US" sz="1400">
                <a:latin typeface="Times New Roman" charset="0"/>
              </a:rPr>
              <a:pPr/>
              <a:t>29</a:t>
            </a:fld>
            <a:endParaRPr lang="en-US" sz="1400">
              <a:latin typeface="Times New Roman" charset="0"/>
            </a:endParaRPr>
          </a:p>
        </p:txBody>
      </p:sp>
      <p:sp>
        <p:nvSpPr>
          <p:cNvPr id="50180" name="Rectangle 2"/>
          <p:cNvSpPr>
            <a:spLocks noGrp="1" noChangeArrowheads="1"/>
          </p:cNvSpPr>
          <p:nvPr>
            <p:ph type="title"/>
          </p:nvPr>
        </p:nvSpPr>
        <p:spPr/>
        <p:txBody>
          <a:bodyPr/>
          <a:lstStyle/>
          <a:p>
            <a:r>
              <a:rPr lang="en-US" sz="3600" dirty="0">
                <a:ea typeface="ＭＳ Ｐゴシック" charset="0"/>
                <a:cs typeface="ＭＳ Ｐゴシック" charset="0"/>
              </a:rPr>
              <a:t>Client-Server Communication</a:t>
            </a:r>
            <a:endParaRPr lang="en-US" dirty="0">
              <a:ea typeface="ＭＳ Ｐゴシック" charset="0"/>
              <a:cs typeface="ＭＳ Ｐゴシック" charset="0"/>
            </a:endParaRPr>
          </a:p>
        </p:txBody>
      </p:sp>
      <p:sp>
        <p:nvSpPr>
          <p:cNvPr id="50181" name="Rectangle 3"/>
          <p:cNvSpPr>
            <a:spLocks noGrp="1" noChangeArrowheads="1"/>
          </p:cNvSpPr>
          <p:nvPr>
            <p:ph type="body" idx="1"/>
          </p:nvPr>
        </p:nvSpPr>
        <p:spPr/>
        <p:txBody>
          <a:bodyPr/>
          <a:lstStyle/>
          <a:p>
            <a:r>
              <a:rPr lang="en-US" sz="2400" dirty="0">
                <a:ea typeface="ＭＳ Ｐゴシック" charset="0"/>
                <a:cs typeface="ＭＳ Ｐゴシック" charset="0"/>
              </a:rPr>
              <a:t>two types of HTTP messages: </a:t>
            </a:r>
            <a:r>
              <a:rPr lang="en-US" sz="2400" i="1" dirty="0">
                <a:solidFill>
                  <a:srgbClr val="FF0000"/>
                </a:solidFill>
                <a:ea typeface="ＭＳ Ｐゴシック" charset="0"/>
                <a:cs typeface="ＭＳ Ｐゴシック" charset="0"/>
              </a:rPr>
              <a:t>request</a:t>
            </a:r>
            <a:r>
              <a:rPr lang="en-US" sz="2400" dirty="0">
                <a:solidFill>
                  <a:srgbClr val="FF0000"/>
                </a:solidFill>
                <a:ea typeface="ＭＳ Ｐゴシック" charset="0"/>
                <a:cs typeface="ＭＳ Ｐゴシック" charset="0"/>
              </a:rPr>
              <a:t>, </a:t>
            </a:r>
            <a:r>
              <a:rPr lang="en-US" sz="2400" i="1" dirty="0">
                <a:solidFill>
                  <a:srgbClr val="FF0000"/>
                </a:solidFill>
                <a:ea typeface="ＭＳ Ｐゴシック" charset="0"/>
                <a:cs typeface="ＭＳ Ｐゴシック" charset="0"/>
              </a:rPr>
              <a:t>response</a:t>
            </a:r>
            <a:endParaRPr lang="en-US" sz="2400" i="1" dirty="0">
              <a:solidFill>
                <a:schemeClr val="accent2"/>
              </a:solidFill>
              <a:ea typeface="ＭＳ Ｐゴシック" charset="0"/>
              <a:cs typeface="ＭＳ Ｐゴシック" charset="0"/>
            </a:endParaRPr>
          </a:p>
          <a:p>
            <a:r>
              <a:rPr lang="en-US" sz="2400" dirty="0">
                <a:solidFill>
                  <a:srgbClr val="FF0000"/>
                </a:solidFill>
                <a:ea typeface="ＭＳ Ｐゴシック" charset="0"/>
                <a:cs typeface="ＭＳ Ｐゴシック" charset="0"/>
              </a:rPr>
              <a:t>HTTP request message: (GET POST HEAD ….)</a:t>
            </a:r>
            <a:endParaRPr lang="en-US" sz="2400" dirty="0">
              <a:ea typeface="ＭＳ Ｐゴシック" charset="0"/>
              <a:cs typeface="ＭＳ Ｐゴシック" charset="0"/>
            </a:endParaRPr>
          </a:p>
        </p:txBody>
      </p:sp>
      <p:grpSp>
        <p:nvGrpSpPr>
          <p:cNvPr id="3" name="Group 2"/>
          <p:cNvGrpSpPr/>
          <p:nvPr/>
        </p:nvGrpSpPr>
        <p:grpSpPr>
          <a:xfrm>
            <a:off x="103882" y="2540179"/>
            <a:ext cx="4622183" cy="2386467"/>
            <a:chOff x="679226" y="3103563"/>
            <a:chExt cx="6643532" cy="2936022"/>
          </a:xfrm>
        </p:grpSpPr>
        <p:sp>
          <p:nvSpPr>
            <p:cNvPr id="50182" name="Text Box 4"/>
            <p:cNvSpPr txBox="1">
              <a:spLocks noChangeArrowheads="1"/>
            </p:cNvSpPr>
            <p:nvPr/>
          </p:nvSpPr>
          <p:spPr bwMode="auto">
            <a:xfrm>
              <a:off x="2924175" y="3444875"/>
              <a:ext cx="4398583" cy="20068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a:spcBef>
                  <a:spcPct val="0"/>
                </a:spcBef>
                <a:buClrTx/>
                <a:buSzTx/>
                <a:buFontTx/>
                <a:buNone/>
              </a:pPr>
              <a:endParaRPr lang="en-US" sz="1200" b="1" dirty="0">
                <a:latin typeface="Courier New" charset="0"/>
              </a:endParaRPr>
            </a:p>
            <a:p>
              <a:pPr>
                <a:spcBef>
                  <a:spcPct val="0"/>
                </a:spcBef>
                <a:buClrTx/>
                <a:buSzTx/>
                <a:buFontTx/>
                <a:buNone/>
              </a:pPr>
              <a:r>
                <a:rPr lang="en-US" sz="1200" b="1" dirty="0">
                  <a:latin typeface="Courier New" charset="0"/>
                </a:rPr>
                <a:t>GET /</a:t>
              </a:r>
              <a:r>
                <a:rPr lang="en-US" sz="1200" b="1" dirty="0" err="1">
                  <a:latin typeface="Courier New" charset="0"/>
                </a:rPr>
                <a:t>somedir</a:t>
              </a:r>
              <a:r>
                <a:rPr lang="en-US" sz="1200" b="1" dirty="0">
                  <a:latin typeface="Courier New" charset="0"/>
                </a:rPr>
                <a:t>/</a:t>
              </a:r>
              <a:r>
                <a:rPr lang="en-US" sz="1200" b="1" dirty="0" err="1">
                  <a:latin typeface="Courier New" charset="0"/>
                </a:rPr>
                <a:t>page.html</a:t>
              </a:r>
              <a:r>
                <a:rPr lang="en-US" sz="1200" b="1" dirty="0">
                  <a:latin typeface="Courier New" charset="0"/>
                </a:rPr>
                <a:t> HTTP/1.1</a:t>
              </a:r>
            </a:p>
            <a:p>
              <a:pPr>
                <a:spcBef>
                  <a:spcPct val="0"/>
                </a:spcBef>
                <a:buClrTx/>
                <a:buSzTx/>
                <a:buFontTx/>
                <a:buNone/>
              </a:pPr>
              <a:r>
                <a:rPr lang="en-US" sz="1200" b="1" dirty="0">
                  <a:latin typeface="Courier New" charset="0"/>
                </a:rPr>
                <a:t>Host: </a:t>
              </a:r>
              <a:r>
                <a:rPr lang="en-US" sz="1200" b="1" dirty="0" err="1">
                  <a:latin typeface="Courier New" charset="0"/>
                </a:rPr>
                <a:t>www.someschool.edu</a:t>
              </a:r>
              <a:r>
                <a:rPr lang="en-US" sz="1200" b="1" dirty="0">
                  <a:latin typeface="Courier New" charset="0"/>
                </a:rPr>
                <a:t> </a:t>
              </a:r>
            </a:p>
            <a:p>
              <a:pPr>
                <a:spcBef>
                  <a:spcPct val="0"/>
                </a:spcBef>
                <a:buClrTx/>
                <a:buSzTx/>
                <a:buFontTx/>
                <a:buNone/>
              </a:pPr>
              <a:r>
                <a:rPr lang="en-US" sz="1200" b="1" dirty="0">
                  <a:latin typeface="Courier New" charset="0"/>
                </a:rPr>
                <a:t>User-agent: Mozilla/4.0</a:t>
              </a:r>
            </a:p>
            <a:p>
              <a:pPr>
                <a:spcBef>
                  <a:spcPct val="0"/>
                </a:spcBef>
                <a:buClrTx/>
                <a:buSzTx/>
                <a:buFontTx/>
                <a:buNone/>
              </a:pPr>
              <a:r>
                <a:rPr lang="en-US" sz="1200" b="1" dirty="0">
                  <a:latin typeface="Courier New" charset="0"/>
                </a:rPr>
                <a:t>Connection: close </a:t>
              </a:r>
            </a:p>
            <a:p>
              <a:pPr>
                <a:spcBef>
                  <a:spcPct val="0"/>
                </a:spcBef>
                <a:buClrTx/>
                <a:buSzTx/>
                <a:buFontTx/>
                <a:buNone/>
              </a:pPr>
              <a:r>
                <a:rPr lang="en-US" sz="1200" b="1" dirty="0" err="1">
                  <a:latin typeface="Courier New" charset="0"/>
                </a:rPr>
                <a:t>Accept-language:fr</a:t>
              </a:r>
              <a:r>
                <a:rPr lang="en-US" sz="1200" b="1" dirty="0">
                  <a:latin typeface="Courier New" charset="0"/>
                </a:rPr>
                <a:t> </a:t>
              </a:r>
            </a:p>
            <a:p>
              <a:pPr>
                <a:spcBef>
                  <a:spcPct val="0"/>
                </a:spcBef>
                <a:buClrTx/>
                <a:buSzTx/>
                <a:buFontTx/>
                <a:buNone/>
              </a:pPr>
              <a:endParaRPr lang="en-US" sz="1400" dirty="0">
                <a:latin typeface="Times New Roman" charset="0"/>
              </a:endParaRPr>
            </a:p>
            <a:p>
              <a:pPr>
                <a:spcBef>
                  <a:spcPct val="0"/>
                </a:spcBef>
                <a:buClrTx/>
                <a:buSzTx/>
                <a:buFontTx/>
                <a:buNone/>
              </a:pPr>
              <a:r>
                <a:rPr lang="en-US" sz="1200" dirty="0">
                  <a:latin typeface="Calibri"/>
                </a:rPr>
                <a:t>     (extra carriage return, line feed)</a:t>
              </a:r>
              <a:r>
                <a:rPr lang="en-US" sz="1400" dirty="0">
                  <a:latin typeface="Times New Roman" charset="0"/>
                </a:rPr>
                <a:t> </a:t>
              </a:r>
            </a:p>
          </p:txBody>
        </p:sp>
        <p:sp>
          <p:nvSpPr>
            <p:cNvPr id="50183" name="Text Box 5"/>
            <p:cNvSpPr txBox="1">
              <a:spLocks noChangeArrowheads="1"/>
            </p:cNvSpPr>
            <p:nvPr/>
          </p:nvSpPr>
          <p:spPr bwMode="auto">
            <a:xfrm>
              <a:off x="679226" y="3103563"/>
              <a:ext cx="130854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algn="ctr">
                <a:spcBef>
                  <a:spcPct val="0"/>
                </a:spcBef>
                <a:buClrTx/>
                <a:buSzTx/>
                <a:buFontTx/>
                <a:buNone/>
              </a:pPr>
              <a:r>
                <a:rPr lang="en-US" sz="1200" dirty="0">
                  <a:solidFill>
                    <a:schemeClr val="accent2"/>
                  </a:solidFill>
                  <a:latin typeface="Calibri"/>
                </a:rPr>
                <a:t>request line</a:t>
              </a:r>
            </a:p>
            <a:p>
              <a:pPr algn="ctr">
                <a:spcBef>
                  <a:spcPct val="0"/>
                </a:spcBef>
                <a:buClrTx/>
                <a:buSzTx/>
                <a:buFontTx/>
                <a:buNone/>
              </a:pPr>
              <a:r>
                <a:rPr lang="en-US" sz="1200" dirty="0">
                  <a:solidFill>
                    <a:schemeClr val="accent2"/>
                  </a:solidFill>
                  <a:latin typeface="Calibri"/>
                </a:rPr>
                <a:t>(GET, POST, </a:t>
              </a:r>
            </a:p>
            <a:p>
              <a:pPr algn="ctr">
                <a:spcBef>
                  <a:spcPct val="0"/>
                </a:spcBef>
                <a:buClrTx/>
                <a:buSzTx/>
                <a:buFontTx/>
                <a:buNone/>
              </a:pPr>
              <a:r>
                <a:rPr lang="en-US" sz="1200" dirty="0">
                  <a:solidFill>
                    <a:schemeClr val="accent2"/>
                  </a:solidFill>
                  <a:latin typeface="Calibri"/>
                </a:rPr>
                <a:t>HEAD commands)</a:t>
              </a:r>
              <a:endParaRPr lang="en-US" sz="1400" dirty="0">
                <a:latin typeface="Times New Roman" charset="0"/>
              </a:endParaRPr>
            </a:p>
          </p:txBody>
        </p:sp>
        <p:sp>
          <p:nvSpPr>
            <p:cNvPr id="50184" name="Line 6"/>
            <p:cNvSpPr>
              <a:spLocks noChangeShapeType="1"/>
            </p:cNvSpPr>
            <p:nvPr/>
          </p:nvSpPr>
          <p:spPr bwMode="auto">
            <a:xfrm>
              <a:off x="2038350" y="3314700"/>
              <a:ext cx="923925" cy="257175"/>
            </a:xfrm>
            <a:prstGeom prst="line">
              <a:avLst/>
            </a:prstGeom>
            <a:noFill/>
            <a:ln w="19050">
              <a:solidFill>
                <a:schemeClr val="accent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100" dirty="0">
                <a:latin typeface="Calibri"/>
              </a:endParaRPr>
            </a:p>
          </p:txBody>
        </p:sp>
        <p:sp>
          <p:nvSpPr>
            <p:cNvPr id="50185" name="Freeform 7"/>
            <p:cNvSpPr>
              <a:spLocks/>
            </p:cNvSpPr>
            <p:nvPr/>
          </p:nvSpPr>
          <p:spPr bwMode="auto">
            <a:xfrm>
              <a:off x="2943225" y="3752850"/>
              <a:ext cx="227013" cy="1311275"/>
            </a:xfrm>
            <a:custGeom>
              <a:avLst/>
              <a:gdLst>
                <a:gd name="T0" fmla="*/ 2147483647 w 150"/>
                <a:gd name="T1" fmla="*/ 2147483647 h 924"/>
                <a:gd name="T2" fmla="*/ 0 w 150"/>
                <a:gd name="T3" fmla="*/ 0 h 924"/>
                <a:gd name="T4" fmla="*/ 0 w 150"/>
                <a:gd name="T5" fmla="*/ 2147483647 h 924"/>
                <a:gd name="T6" fmla="*/ 2147483647 w 150"/>
                <a:gd name="T7" fmla="*/ 2147483647 h 924"/>
                <a:gd name="T8" fmla="*/ 0 60000 65536"/>
                <a:gd name="T9" fmla="*/ 0 60000 65536"/>
                <a:gd name="T10" fmla="*/ 0 60000 65536"/>
                <a:gd name="T11" fmla="*/ 0 60000 65536"/>
                <a:gd name="T12" fmla="*/ 0 w 150"/>
                <a:gd name="T13" fmla="*/ 0 h 924"/>
                <a:gd name="T14" fmla="*/ 150 w 150"/>
                <a:gd name="T15" fmla="*/ 924 h 924"/>
              </a:gdLst>
              <a:ahLst/>
              <a:cxnLst>
                <a:cxn ang="T8">
                  <a:pos x="T0" y="T1"/>
                </a:cxn>
                <a:cxn ang="T9">
                  <a:pos x="T2" y="T3"/>
                </a:cxn>
                <a:cxn ang="T10">
                  <a:pos x="T4" y="T5"/>
                </a:cxn>
                <a:cxn ang="T11">
                  <a:pos x="T6" y="T7"/>
                </a:cxn>
              </a:cxnLst>
              <a:rect l="T12" t="T13" r="T14" b="T15"/>
              <a:pathLst>
                <a:path w="150" h="924">
                  <a:moveTo>
                    <a:pt x="122" y="6"/>
                  </a:moveTo>
                  <a:lnTo>
                    <a:pt x="0" y="0"/>
                  </a:lnTo>
                  <a:lnTo>
                    <a:pt x="0" y="924"/>
                  </a:lnTo>
                  <a:lnTo>
                    <a:pt x="150" y="918"/>
                  </a:lnTo>
                </a:path>
              </a:pathLst>
            </a:custGeom>
            <a:noFill/>
            <a:ln w="19050">
              <a:solidFill>
                <a:schemeClr val="accent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100" dirty="0">
                <a:latin typeface="Calibri"/>
              </a:endParaRPr>
            </a:p>
          </p:txBody>
        </p:sp>
        <p:sp>
          <p:nvSpPr>
            <p:cNvPr id="50186" name="Text Box 8"/>
            <p:cNvSpPr txBox="1">
              <a:spLocks noChangeArrowheads="1"/>
            </p:cNvSpPr>
            <p:nvPr/>
          </p:nvSpPr>
          <p:spPr bwMode="auto">
            <a:xfrm>
              <a:off x="2313639" y="4256088"/>
              <a:ext cx="63593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algn="r">
                <a:spcBef>
                  <a:spcPct val="0"/>
                </a:spcBef>
                <a:buClrTx/>
                <a:buSzTx/>
                <a:buFontTx/>
                <a:buNone/>
              </a:pPr>
              <a:r>
                <a:rPr lang="en-US" sz="1200" dirty="0">
                  <a:solidFill>
                    <a:schemeClr val="accent2"/>
                  </a:solidFill>
                  <a:latin typeface="Calibri"/>
                </a:rPr>
                <a:t>header</a:t>
              </a:r>
            </a:p>
            <a:p>
              <a:pPr algn="r">
                <a:spcBef>
                  <a:spcPct val="0"/>
                </a:spcBef>
                <a:buClrTx/>
                <a:buSzTx/>
                <a:buFontTx/>
                <a:buNone/>
              </a:pPr>
              <a:r>
                <a:rPr lang="en-US" sz="1200" dirty="0">
                  <a:solidFill>
                    <a:schemeClr val="accent2"/>
                  </a:solidFill>
                  <a:latin typeface="Calibri"/>
                </a:rPr>
                <a:t> lines</a:t>
              </a:r>
              <a:endParaRPr lang="en-US" sz="1400" dirty="0">
                <a:latin typeface="Times New Roman" charset="0"/>
              </a:endParaRPr>
            </a:p>
          </p:txBody>
        </p:sp>
        <p:sp>
          <p:nvSpPr>
            <p:cNvPr id="50187" name="Line 10"/>
            <p:cNvSpPr>
              <a:spLocks noChangeShapeType="1"/>
            </p:cNvSpPr>
            <p:nvPr/>
          </p:nvSpPr>
          <p:spPr bwMode="auto">
            <a:xfrm flipV="1">
              <a:off x="2162175" y="5324475"/>
              <a:ext cx="923925" cy="257175"/>
            </a:xfrm>
            <a:prstGeom prst="line">
              <a:avLst/>
            </a:prstGeom>
            <a:noFill/>
            <a:ln w="19050">
              <a:solidFill>
                <a:schemeClr val="accent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100" dirty="0">
                <a:latin typeface="Calibri"/>
              </a:endParaRPr>
            </a:p>
          </p:txBody>
        </p:sp>
        <p:sp>
          <p:nvSpPr>
            <p:cNvPr id="50188" name="Text Box 11"/>
            <p:cNvSpPr txBox="1">
              <a:spLocks noChangeArrowheads="1"/>
            </p:cNvSpPr>
            <p:nvPr/>
          </p:nvSpPr>
          <p:spPr bwMode="auto">
            <a:xfrm>
              <a:off x="950250" y="5208588"/>
              <a:ext cx="1176073"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algn="ctr">
                <a:spcBef>
                  <a:spcPct val="0"/>
                </a:spcBef>
                <a:buClrTx/>
                <a:buSzTx/>
                <a:buFontTx/>
                <a:buNone/>
              </a:pPr>
              <a:r>
                <a:rPr lang="en-US" sz="1200" dirty="0">
                  <a:solidFill>
                    <a:schemeClr val="accent2"/>
                  </a:solidFill>
                  <a:latin typeface="Calibri"/>
                </a:rPr>
                <a:t>Carriage return, </a:t>
              </a:r>
            </a:p>
            <a:p>
              <a:pPr algn="ctr">
                <a:spcBef>
                  <a:spcPct val="0"/>
                </a:spcBef>
                <a:buClrTx/>
                <a:buSzTx/>
                <a:buFontTx/>
                <a:buNone/>
              </a:pPr>
              <a:r>
                <a:rPr lang="en-US" sz="1200" dirty="0">
                  <a:solidFill>
                    <a:schemeClr val="accent2"/>
                  </a:solidFill>
                  <a:latin typeface="Calibri"/>
                </a:rPr>
                <a:t>line feed </a:t>
              </a:r>
            </a:p>
            <a:p>
              <a:pPr algn="ctr">
                <a:spcBef>
                  <a:spcPct val="0"/>
                </a:spcBef>
                <a:buClrTx/>
                <a:buSzTx/>
                <a:buFontTx/>
                <a:buNone/>
              </a:pPr>
              <a:r>
                <a:rPr lang="en-US" sz="1200" dirty="0">
                  <a:solidFill>
                    <a:schemeClr val="accent2"/>
                  </a:solidFill>
                  <a:latin typeface="Calibri"/>
                </a:rPr>
                <a:t>indicates end </a:t>
              </a:r>
            </a:p>
            <a:p>
              <a:pPr algn="ctr">
                <a:spcBef>
                  <a:spcPct val="0"/>
                </a:spcBef>
                <a:buClrTx/>
                <a:buSzTx/>
                <a:buFontTx/>
                <a:buNone/>
              </a:pPr>
              <a:r>
                <a:rPr lang="en-US" sz="1200" dirty="0">
                  <a:solidFill>
                    <a:schemeClr val="accent2"/>
                  </a:solidFill>
                  <a:latin typeface="Calibri"/>
                </a:rPr>
                <a:t>of message</a:t>
              </a:r>
              <a:endParaRPr lang="en-US" sz="1400" dirty="0">
                <a:latin typeface="Times New Roman" charset="0"/>
              </a:endParaRPr>
            </a:p>
          </p:txBody>
        </p:sp>
      </p:grpSp>
      <p:grpSp>
        <p:nvGrpSpPr>
          <p:cNvPr id="15" name="Group 14"/>
          <p:cNvGrpSpPr/>
          <p:nvPr/>
        </p:nvGrpSpPr>
        <p:grpSpPr>
          <a:xfrm>
            <a:off x="3995698" y="3665799"/>
            <a:ext cx="4991419" cy="2195264"/>
            <a:chOff x="1156875" y="1408113"/>
            <a:chExt cx="5256625" cy="3552914"/>
          </a:xfrm>
        </p:grpSpPr>
        <p:sp>
          <p:nvSpPr>
            <p:cNvPr id="16" name="Text Box 4"/>
            <p:cNvSpPr txBox="1">
              <a:spLocks noChangeArrowheads="1"/>
            </p:cNvSpPr>
            <p:nvPr/>
          </p:nvSpPr>
          <p:spPr bwMode="auto">
            <a:xfrm>
              <a:off x="3181350" y="1987550"/>
              <a:ext cx="3232150" cy="16158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a:spcBef>
                  <a:spcPct val="0"/>
                </a:spcBef>
                <a:buClrTx/>
                <a:buSzTx/>
                <a:buFontTx/>
                <a:buNone/>
              </a:pPr>
              <a:r>
                <a:rPr lang="en-US" sz="1100" b="1" dirty="0">
                  <a:latin typeface="Courier New" charset="0"/>
                </a:rPr>
                <a:t>HTTP/1.1 200 OK </a:t>
              </a:r>
            </a:p>
            <a:p>
              <a:pPr>
                <a:spcBef>
                  <a:spcPct val="0"/>
                </a:spcBef>
                <a:buClrTx/>
                <a:buSzTx/>
                <a:buFontTx/>
                <a:buNone/>
              </a:pPr>
              <a:r>
                <a:rPr lang="en-US" sz="1100" b="1" dirty="0">
                  <a:latin typeface="Courier New" charset="0"/>
                </a:rPr>
                <a:t>Connection close</a:t>
              </a:r>
            </a:p>
            <a:p>
              <a:pPr>
                <a:spcBef>
                  <a:spcPct val="0"/>
                </a:spcBef>
                <a:buClrTx/>
                <a:buSzTx/>
                <a:buFontTx/>
                <a:buNone/>
              </a:pPr>
              <a:r>
                <a:rPr lang="en-US" sz="1100" b="1" dirty="0">
                  <a:latin typeface="Courier New" charset="0"/>
                </a:rPr>
                <a:t>Date: Thu, 06 Aug 1998 12:00:15 GMT </a:t>
              </a:r>
            </a:p>
            <a:p>
              <a:pPr>
                <a:spcBef>
                  <a:spcPct val="0"/>
                </a:spcBef>
                <a:buClrTx/>
                <a:buSzTx/>
                <a:buFontTx/>
                <a:buNone/>
              </a:pPr>
              <a:r>
                <a:rPr lang="en-US" sz="1100" b="1" dirty="0">
                  <a:latin typeface="Courier New" charset="0"/>
                </a:rPr>
                <a:t>Server: Apache/1.3.0 (Unix) </a:t>
              </a:r>
            </a:p>
            <a:p>
              <a:pPr>
                <a:spcBef>
                  <a:spcPct val="0"/>
                </a:spcBef>
                <a:buClrTx/>
                <a:buSzTx/>
                <a:buFontTx/>
                <a:buNone/>
              </a:pPr>
              <a:r>
                <a:rPr lang="en-US" sz="1100" b="1" dirty="0">
                  <a:latin typeface="Courier New" charset="0"/>
                </a:rPr>
                <a:t>Last-Modified: Mon, 22 Jun 1998 …... </a:t>
              </a:r>
            </a:p>
            <a:p>
              <a:pPr>
                <a:spcBef>
                  <a:spcPct val="0"/>
                </a:spcBef>
                <a:buClrTx/>
                <a:buSzTx/>
                <a:buFontTx/>
                <a:buNone/>
              </a:pPr>
              <a:r>
                <a:rPr lang="en-US" sz="1100" b="1" dirty="0">
                  <a:latin typeface="Courier New" charset="0"/>
                </a:rPr>
                <a:t>Content-Length: 6821 </a:t>
              </a:r>
            </a:p>
            <a:p>
              <a:pPr>
                <a:spcBef>
                  <a:spcPct val="0"/>
                </a:spcBef>
                <a:buClrTx/>
                <a:buSzTx/>
                <a:buFontTx/>
                <a:buNone/>
              </a:pPr>
              <a:r>
                <a:rPr lang="en-US" sz="1100" b="1" dirty="0">
                  <a:latin typeface="Courier New" charset="0"/>
                </a:rPr>
                <a:t>Content-Type: text/html</a:t>
              </a:r>
            </a:p>
            <a:p>
              <a:pPr>
                <a:spcBef>
                  <a:spcPct val="0"/>
                </a:spcBef>
                <a:buClrTx/>
                <a:buSzTx/>
                <a:buFontTx/>
                <a:buNone/>
              </a:pPr>
              <a:r>
                <a:rPr lang="en-US" sz="1100" b="1" dirty="0">
                  <a:latin typeface="Courier New" charset="0"/>
                </a:rPr>
                <a:t> </a:t>
              </a:r>
            </a:p>
            <a:p>
              <a:pPr>
                <a:spcBef>
                  <a:spcPct val="0"/>
                </a:spcBef>
                <a:buClrTx/>
                <a:buSzTx/>
                <a:buFontTx/>
                <a:buNone/>
              </a:pPr>
              <a:r>
                <a:rPr lang="en-US" sz="1100" b="1" dirty="0">
                  <a:latin typeface="Courier New" charset="0"/>
                </a:rPr>
                <a:t>data data data data data ... </a:t>
              </a:r>
            </a:p>
          </p:txBody>
        </p:sp>
        <p:sp>
          <p:nvSpPr>
            <p:cNvPr id="17" name="Text Box 5"/>
            <p:cNvSpPr txBox="1">
              <a:spLocks noChangeArrowheads="1"/>
            </p:cNvSpPr>
            <p:nvPr/>
          </p:nvSpPr>
          <p:spPr bwMode="auto">
            <a:xfrm>
              <a:off x="1206080" y="1408113"/>
              <a:ext cx="996199"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algn="ctr">
                <a:spcBef>
                  <a:spcPct val="0"/>
                </a:spcBef>
                <a:buClrTx/>
                <a:buSzTx/>
                <a:buFontTx/>
                <a:buNone/>
              </a:pPr>
              <a:r>
                <a:rPr lang="en-US" sz="1100" dirty="0">
                  <a:solidFill>
                    <a:schemeClr val="accent2"/>
                  </a:solidFill>
                  <a:latin typeface="Calibri"/>
                </a:rPr>
                <a:t>status line</a:t>
              </a:r>
            </a:p>
            <a:p>
              <a:pPr algn="ctr">
                <a:spcBef>
                  <a:spcPct val="0"/>
                </a:spcBef>
                <a:buClrTx/>
                <a:buSzTx/>
                <a:buFontTx/>
                <a:buNone/>
              </a:pPr>
              <a:r>
                <a:rPr lang="en-US" sz="1100" dirty="0">
                  <a:solidFill>
                    <a:schemeClr val="accent2"/>
                  </a:solidFill>
                  <a:latin typeface="Calibri"/>
                </a:rPr>
                <a:t>(protocol</a:t>
              </a:r>
            </a:p>
            <a:p>
              <a:pPr algn="ctr">
                <a:spcBef>
                  <a:spcPct val="0"/>
                </a:spcBef>
                <a:buClrTx/>
                <a:buSzTx/>
                <a:buFontTx/>
                <a:buNone/>
              </a:pPr>
              <a:r>
                <a:rPr lang="en-US" sz="1100" dirty="0">
                  <a:solidFill>
                    <a:schemeClr val="accent2"/>
                  </a:solidFill>
                  <a:latin typeface="Calibri"/>
                </a:rPr>
                <a:t>status code</a:t>
              </a:r>
            </a:p>
            <a:p>
              <a:pPr algn="ctr">
                <a:spcBef>
                  <a:spcPct val="0"/>
                </a:spcBef>
                <a:buClrTx/>
                <a:buSzTx/>
                <a:buFontTx/>
                <a:buNone/>
              </a:pPr>
              <a:r>
                <a:rPr lang="en-US" sz="1100" dirty="0">
                  <a:solidFill>
                    <a:schemeClr val="accent2"/>
                  </a:solidFill>
                  <a:latin typeface="Calibri"/>
                </a:rPr>
                <a:t>status phrase)</a:t>
              </a:r>
              <a:endParaRPr lang="en-US" sz="1200" dirty="0">
                <a:latin typeface="Times New Roman" charset="0"/>
              </a:endParaRPr>
            </a:p>
          </p:txBody>
        </p:sp>
        <p:sp>
          <p:nvSpPr>
            <p:cNvPr id="18" name="Line 6"/>
            <p:cNvSpPr>
              <a:spLocks noChangeShapeType="1"/>
            </p:cNvSpPr>
            <p:nvPr/>
          </p:nvSpPr>
          <p:spPr bwMode="auto">
            <a:xfrm>
              <a:off x="2295525" y="1914525"/>
              <a:ext cx="923925" cy="257175"/>
            </a:xfrm>
            <a:prstGeom prst="line">
              <a:avLst/>
            </a:prstGeom>
            <a:noFill/>
            <a:ln w="19050">
              <a:solidFill>
                <a:schemeClr val="accent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050" dirty="0">
                <a:latin typeface="Calibri"/>
              </a:endParaRPr>
            </a:p>
          </p:txBody>
        </p:sp>
        <p:sp>
          <p:nvSpPr>
            <p:cNvPr id="19" name="Freeform 7"/>
            <p:cNvSpPr>
              <a:spLocks/>
            </p:cNvSpPr>
            <p:nvPr/>
          </p:nvSpPr>
          <p:spPr bwMode="auto">
            <a:xfrm>
              <a:off x="3095625" y="2349500"/>
              <a:ext cx="257175" cy="1858963"/>
            </a:xfrm>
            <a:custGeom>
              <a:avLst/>
              <a:gdLst>
                <a:gd name="T0" fmla="*/ 2147483647 w 162"/>
                <a:gd name="T1" fmla="*/ 2147483647 h 1428"/>
                <a:gd name="T2" fmla="*/ 0 w 162"/>
                <a:gd name="T3" fmla="*/ 0 h 1428"/>
                <a:gd name="T4" fmla="*/ 0 w 162"/>
                <a:gd name="T5" fmla="*/ 2147483647 h 1428"/>
                <a:gd name="T6" fmla="*/ 2147483647 w 162"/>
                <a:gd name="T7" fmla="*/ 2147483647 h 1428"/>
                <a:gd name="T8" fmla="*/ 0 60000 65536"/>
                <a:gd name="T9" fmla="*/ 0 60000 65536"/>
                <a:gd name="T10" fmla="*/ 0 60000 65536"/>
                <a:gd name="T11" fmla="*/ 0 60000 65536"/>
                <a:gd name="T12" fmla="*/ 0 w 162"/>
                <a:gd name="T13" fmla="*/ 0 h 1428"/>
                <a:gd name="T14" fmla="*/ 162 w 162"/>
                <a:gd name="T15" fmla="*/ 1428 h 1428"/>
              </a:gdLst>
              <a:ahLst/>
              <a:cxnLst>
                <a:cxn ang="T8">
                  <a:pos x="T0" y="T1"/>
                </a:cxn>
                <a:cxn ang="T9">
                  <a:pos x="T2" y="T3"/>
                </a:cxn>
                <a:cxn ang="T10">
                  <a:pos x="T4" y="T5"/>
                </a:cxn>
                <a:cxn ang="T11">
                  <a:pos x="T6" y="T7"/>
                </a:cxn>
              </a:cxnLst>
              <a:rect l="T12" t="T13" r="T14" b="T15"/>
              <a:pathLst>
                <a:path w="162" h="1428">
                  <a:moveTo>
                    <a:pt x="132" y="9"/>
                  </a:moveTo>
                  <a:lnTo>
                    <a:pt x="0" y="0"/>
                  </a:lnTo>
                  <a:lnTo>
                    <a:pt x="0" y="1428"/>
                  </a:lnTo>
                  <a:lnTo>
                    <a:pt x="162" y="1425"/>
                  </a:lnTo>
                </a:path>
              </a:pathLst>
            </a:custGeom>
            <a:noFill/>
            <a:ln w="19050">
              <a:solidFill>
                <a:schemeClr val="accent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050" dirty="0">
                <a:latin typeface="Calibri"/>
              </a:endParaRPr>
            </a:p>
          </p:txBody>
        </p:sp>
        <p:sp>
          <p:nvSpPr>
            <p:cNvPr id="20" name="Text Box 8"/>
            <p:cNvSpPr txBox="1">
              <a:spLocks noChangeArrowheads="1"/>
            </p:cNvSpPr>
            <p:nvPr/>
          </p:nvSpPr>
          <p:spPr bwMode="auto">
            <a:xfrm>
              <a:off x="2420057" y="3017838"/>
              <a:ext cx="596193"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algn="r">
                <a:spcBef>
                  <a:spcPct val="0"/>
                </a:spcBef>
                <a:buClrTx/>
                <a:buSzTx/>
                <a:buFontTx/>
                <a:buNone/>
              </a:pPr>
              <a:r>
                <a:rPr lang="en-US" sz="1100" dirty="0">
                  <a:solidFill>
                    <a:schemeClr val="accent2"/>
                  </a:solidFill>
                  <a:latin typeface="Calibri"/>
                </a:rPr>
                <a:t>header</a:t>
              </a:r>
            </a:p>
            <a:p>
              <a:pPr algn="r">
                <a:spcBef>
                  <a:spcPct val="0"/>
                </a:spcBef>
                <a:buClrTx/>
                <a:buSzTx/>
                <a:buFontTx/>
                <a:buNone/>
              </a:pPr>
              <a:r>
                <a:rPr lang="en-US" sz="1100" dirty="0">
                  <a:solidFill>
                    <a:schemeClr val="accent2"/>
                  </a:solidFill>
                  <a:latin typeface="Calibri"/>
                </a:rPr>
                <a:t> lines</a:t>
              </a:r>
              <a:endParaRPr lang="en-US" sz="1200" dirty="0">
                <a:latin typeface="Times New Roman" charset="0"/>
              </a:endParaRPr>
            </a:p>
          </p:txBody>
        </p:sp>
        <p:sp>
          <p:nvSpPr>
            <p:cNvPr id="21" name="Line 9"/>
            <p:cNvSpPr>
              <a:spLocks noChangeShapeType="1"/>
            </p:cNvSpPr>
            <p:nvPr/>
          </p:nvSpPr>
          <p:spPr bwMode="auto">
            <a:xfrm flipV="1">
              <a:off x="2190750" y="4381500"/>
              <a:ext cx="923925" cy="257175"/>
            </a:xfrm>
            <a:prstGeom prst="line">
              <a:avLst/>
            </a:prstGeom>
            <a:noFill/>
            <a:ln w="19050">
              <a:solidFill>
                <a:schemeClr val="accent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050" dirty="0">
                <a:latin typeface="Calibri"/>
              </a:endParaRPr>
            </a:p>
          </p:txBody>
        </p:sp>
        <p:sp>
          <p:nvSpPr>
            <p:cNvPr id="22" name="Text Box 10"/>
            <p:cNvSpPr txBox="1">
              <a:spLocks noChangeArrowheads="1"/>
            </p:cNvSpPr>
            <p:nvPr/>
          </p:nvSpPr>
          <p:spPr bwMode="auto">
            <a:xfrm>
              <a:off x="1156875" y="4360863"/>
              <a:ext cx="769173"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algn="ctr">
                <a:spcBef>
                  <a:spcPct val="0"/>
                </a:spcBef>
                <a:buClrTx/>
                <a:buSzTx/>
                <a:buFontTx/>
                <a:buNone/>
              </a:pPr>
              <a:r>
                <a:rPr lang="en-US" sz="1100" dirty="0">
                  <a:solidFill>
                    <a:schemeClr val="accent2"/>
                  </a:solidFill>
                  <a:latin typeface="Calibri"/>
                </a:rPr>
                <a:t>data, e.g., </a:t>
              </a:r>
            </a:p>
            <a:p>
              <a:pPr algn="ctr">
                <a:spcBef>
                  <a:spcPct val="0"/>
                </a:spcBef>
                <a:buClrTx/>
                <a:buSzTx/>
                <a:buFontTx/>
                <a:buNone/>
              </a:pPr>
              <a:r>
                <a:rPr lang="en-US" sz="1100" dirty="0">
                  <a:solidFill>
                    <a:schemeClr val="accent2"/>
                  </a:solidFill>
                  <a:latin typeface="Calibri"/>
                </a:rPr>
                <a:t>requested</a:t>
              </a:r>
            </a:p>
            <a:p>
              <a:pPr algn="ctr">
                <a:spcBef>
                  <a:spcPct val="0"/>
                </a:spcBef>
                <a:buClrTx/>
                <a:buSzTx/>
                <a:buFontTx/>
                <a:buNone/>
              </a:pPr>
              <a:r>
                <a:rPr lang="en-US" sz="1100" dirty="0">
                  <a:solidFill>
                    <a:schemeClr val="accent2"/>
                  </a:solidFill>
                  <a:latin typeface="Calibri"/>
                </a:rPr>
                <a:t>HTML file</a:t>
              </a:r>
              <a:endParaRPr lang="en-US" sz="1200" dirty="0">
                <a:latin typeface="Times New Roman" charset="0"/>
              </a:endParaRPr>
            </a:p>
          </p:txBody>
        </p:sp>
      </p:grpSp>
      <p:sp>
        <p:nvSpPr>
          <p:cNvPr id="4" name="TextBox 3"/>
          <p:cNvSpPr txBox="1"/>
          <p:nvPr/>
        </p:nvSpPr>
        <p:spPr>
          <a:xfrm>
            <a:off x="5498353" y="3167529"/>
            <a:ext cx="3414059" cy="400110"/>
          </a:xfrm>
          <a:prstGeom prst="rect">
            <a:avLst/>
          </a:prstGeom>
          <a:noFill/>
        </p:spPr>
        <p:txBody>
          <a:bodyPr wrap="square" rtlCol="0">
            <a:spAutoFit/>
          </a:bodyPr>
          <a:lstStyle/>
          <a:p>
            <a:r>
              <a:rPr lang="en-US" sz="2000" dirty="0">
                <a:solidFill>
                  <a:srgbClr val="FF0000"/>
                </a:solidFill>
                <a:ea typeface="ＭＳ Ｐゴシック" charset="0"/>
                <a:cs typeface="ＭＳ Ｐゴシック" charset="0"/>
              </a:rPr>
              <a:t>HTTP response message</a:t>
            </a:r>
          </a:p>
        </p:txBody>
      </p:sp>
    </p:spTree>
    <p:extLst>
      <p:ext uri="{BB962C8B-B14F-4D97-AF65-F5344CB8AC3E}">
        <p14:creationId xmlns:p14="http://schemas.microsoft.com/office/powerpoint/2010/main" val="1265423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58E5A503-C139-B842-8B7F-72AFBD01CC98}" type="slidenum">
              <a:rPr lang="en-US" sz="1400" b="0">
                <a:latin typeface="Times New Roman" charset="0"/>
                <a:cs typeface="Calibri"/>
              </a:rPr>
              <a:pPr eaLnBrk="1" hangingPunct="1"/>
              <a:t>3</a:t>
            </a:fld>
            <a:endParaRPr lang="en-US" sz="1400" b="0" dirty="0">
              <a:latin typeface="Times New Roman" charset="0"/>
              <a:cs typeface="Calibri"/>
            </a:endParaRPr>
          </a:p>
        </p:txBody>
      </p:sp>
      <p:sp>
        <p:nvSpPr>
          <p:cNvPr id="63491" name="Rectangle 2"/>
          <p:cNvSpPr>
            <a:spLocks noGrp="1" noChangeArrowheads="1"/>
          </p:cNvSpPr>
          <p:nvPr>
            <p:ph type="title"/>
          </p:nvPr>
        </p:nvSpPr>
        <p:spPr/>
        <p:txBody>
          <a:bodyPr>
            <a:normAutofit fontScale="90000"/>
          </a:bodyPr>
          <a:lstStyle/>
          <a:p>
            <a:r>
              <a:rPr lang="en-US" dirty="0">
                <a:latin typeface="Helvetica" charset="0"/>
                <a:ea typeface="ＭＳ Ｐゴシック" charset="0"/>
                <a:cs typeface="ＭＳ Ｐゴシック" charset="0"/>
              </a:rPr>
              <a:t>Relationship Between </a:t>
            </a:r>
            <a:r>
              <a:rPr lang="en-US" dirty="0" err="1">
                <a:latin typeface="Helvetica" charset="0"/>
                <a:ea typeface="ＭＳ Ｐゴシック" charset="0"/>
                <a:cs typeface="ＭＳ Ｐゴシック" charset="0"/>
              </a:rPr>
              <a:t>Names&amp;Addresses</a:t>
            </a:r>
            <a:endParaRPr lang="en-US" dirty="0">
              <a:latin typeface="Helvetica" charset="0"/>
              <a:ea typeface="ＭＳ Ｐゴシック" charset="0"/>
              <a:cs typeface="ＭＳ Ｐゴシック" charset="0"/>
            </a:endParaRPr>
          </a:p>
        </p:txBody>
      </p:sp>
      <p:sp>
        <p:nvSpPr>
          <p:cNvPr id="924675" name="Rectangle 3"/>
          <p:cNvSpPr>
            <a:spLocks noGrp="1" noChangeArrowheads="1"/>
          </p:cNvSpPr>
          <p:nvPr>
            <p:ph type="body" idx="1"/>
          </p:nvPr>
        </p:nvSpPr>
        <p:spPr/>
        <p:txBody>
          <a:bodyPr>
            <a:normAutofit fontScale="77500" lnSpcReduction="20000"/>
          </a:bodyPr>
          <a:lstStyle/>
          <a:p>
            <a:pPr>
              <a:lnSpc>
                <a:spcPct val="90000"/>
              </a:lnSpc>
            </a:pPr>
            <a:r>
              <a:rPr lang="en-US" dirty="0">
                <a:latin typeface="Calibri"/>
                <a:cs typeface="Calibri"/>
              </a:rPr>
              <a:t>Addresses can </a:t>
            </a:r>
            <a:r>
              <a:rPr lang="en-US" dirty="0">
                <a:solidFill>
                  <a:srgbClr val="F47A00"/>
                </a:solidFill>
                <a:latin typeface="Calibri"/>
                <a:cs typeface="Calibri"/>
              </a:rPr>
              <a:t>change </a:t>
            </a:r>
            <a:r>
              <a:rPr lang="en-US" dirty="0">
                <a:latin typeface="Calibri"/>
                <a:cs typeface="Calibri"/>
              </a:rPr>
              <a:t>underneath</a:t>
            </a:r>
          </a:p>
          <a:p>
            <a:pPr lvl="1">
              <a:lnSpc>
                <a:spcPct val="90000"/>
              </a:lnSpc>
            </a:pPr>
            <a:r>
              <a:rPr lang="en-US" dirty="0">
                <a:latin typeface="Calibri"/>
                <a:ea typeface="Calibri"/>
                <a:cs typeface="Calibri"/>
              </a:rPr>
              <a:t>Move </a:t>
            </a:r>
            <a:r>
              <a:rPr lang="en-US" dirty="0" err="1">
                <a:latin typeface="Calibri"/>
                <a:ea typeface="Calibri"/>
                <a:cs typeface="Calibri"/>
              </a:rPr>
              <a:t>www.bbc.co.uk</a:t>
            </a:r>
            <a:r>
              <a:rPr lang="en-US" dirty="0">
                <a:latin typeface="Calibri"/>
                <a:ea typeface="Calibri"/>
                <a:cs typeface="Calibri"/>
              </a:rPr>
              <a:t> to </a:t>
            </a:r>
            <a:r>
              <a:rPr lang="en-US" dirty="0"/>
              <a:t>212.58.246.92</a:t>
            </a:r>
          </a:p>
          <a:p>
            <a:pPr lvl="1">
              <a:lnSpc>
                <a:spcPct val="90000"/>
              </a:lnSpc>
            </a:pPr>
            <a:r>
              <a:rPr lang="en-US" dirty="0">
                <a:latin typeface="Calibri"/>
                <a:ea typeface="Calibri"/>
                <a:cs typeface="Calibri"/>
              </a:rPr>
              <a:t>Humans/Apps should be unaffected</a:t>
            </a:r>
          </a:p>
          <a:p>
            <a:pPr lvl="1">
              <a:lnSpc>
                <a:spcPct val="90000"/>
              </a:lnSpc>
            </a:pPr>
            <a:endParaRPr lang="en-US" dirty="0">
              <a:latin typeface="Calibri"/>
              <a:ea typeface="Calibri"/>
              <a:cs typeface="Calibri"/>
            </a:endParaRPr>
          </a:p>
          <a:p>
            <a:pPr>
              <a:lnSpc>
                <a:spcPct val="90000"/>
              </a:lnSpc>
            </a:pPr>
            <a:r>
              <a:rPr lang="en-US" dirty="0">
                <a:latin typeface="Calibri"/>
                <a:cs typeface="Calibri"/>
              </a:rPr>
              <a:t>Name could map to </a:t>
            </a:r>
            <a:r>
              <a:rPr lang="en-US" dirty="0">
                <a:solidFill>
                  <a:srgbClr val="F47A00"/>
                </a:solidFill>
                <a:latin typeface="Calibri"/>
                <a:cs typeface="Calibri"/>
              </a:rPr>
              <a:t>multiple </a:t>
            </a:r>
            <a:r>
              <a:rPr lang="en-US" dirty="0">
                <a:latin typeface="Calibri"/>
                <a:cs typeface="Calibri"/>
              </a:rPr>
              <a:t>IP addresses</a:t>
            </a:r>
          </a:p>
          <a:p>
            <a:pPr lvl="1">
              <a:lnSpc>
                <a:spcPct val="90000"/>
              </a:lnSpc>
            </a:pPr>
            <a:r>
              <a:rPr lang="en-US" dirty="0" err="1">
                <a:latin typeface="Calibri"/>
                <a:ea typeface="Calibri"/>
                <a:cs typeface="Calibri"/>
              </a:rPr>
              <a:t>www.bbc.co.uk</a:t>
            </a:r>
            <a:r>
              <a:rPr lang="en-US" dirty="0">
                <a:latin typeface="Calibri"/>
                <a:ea typeface="Calibri"/>
                <a:cs typeface="Calibri"/>
              </a:rPr>
              <a:t>  to multiple replicas of the Web site</a:t>
            </a:r>
          </a:p>
          <a:p>
            <a:pPr lvl="1">
              <a:lnSpc>
                <a:spcPct val="90000"/>
              </a:lnSpc>
            </a:pPr>
            <a:r>
              <a:rPr lang="en-US" dirty="0">
                <a:latin typeface="Calibri"/>
                <a:ea typeface="Calibri"/>
                <a:cs typeface="Calibri"/>
              </a:rPr>
              <a:t>Enables</a:t>
            </a:r>
          </a:p>
          <a:p>
            <a:pPr lvl="2">
              <a:lnSpc>
                <a:spcPct val="90000"/>
              </a:lnSpc>
            </a:pPr>
            <a:r>
              <a:rPr lang="en-US" dirty="0">
                <a:latin typeface="Calibri"/>
                <a:ea typeface="Calibri"/>
                <a:cs typeface="Calibri"/>
              </a:rPr>
              <a:t>Load-balancing</a:t>
            </a:r>
          </a:p>
          <a:p>
            <a:pPr lvl="2">
              <a:lnSpc>
                <a:spcPct val="90000"/>
              </a:lnSpc>
            </a:pPr>
            <a:r>
              <a:rPr lang="en-US" dirty="0">
                <a:latin typeface="Calibri"/>
                <a:ea typeface="Calibri"/>
                <a:cs typeface="Calibri"/>
              </a:rPr>
              <a:t>Reducing latency by picking nearby servers</a:t>
            </a:r>
          </a:p>
          <a:p>
            <a:pPr lvl="2">
              <a:lnSpc>
                <a:spcPct val="90000"/>
              </a:lnSpc>
            </a:pPr>
            <a:endParaRPr lang="en-US" dirty="0">
              <a:latin typeface="Calibri"/>
              <a:ea typeface="Calibri"/>
              <a:cs typeface="Calibri"/>
            </a:endParaRPr>
          </a:p>
          <a:p>
            <a:pPr>
              <a:lnSpc>
                <a:spcPct val="90000"/>
              </a:lnSpc>
              <a:buClr>
                <a:schemeClr val="tx2"/>
              </a:buClr>
            </a:pPr>
            <a:r>
              <a:rPr lang="en-US" dirty="0">
                <a:solidFill>
                  <a:srgbClr val="F47A00"/>
                </a:solidFill>
                <a:latin typeface="Calibri"/>
                <a:cs typeface="Calibri"/>
              </a:rPr>
              <a:t>Multiple names </a:t>
            </a:r>
            <a:r>
              <a:rPr lang="en-US" dirty="0">
                <a:latin typeface="Calibri"/>
                <a:cs typeface="Calibri"/>
              </a:rPr>
              <a:t>for the same address</a:t>
            </a:r>
          </a:p>
          <a:p>
            <a:pPr lvl="1">
              <a:lnSpc>
                <a:spcPct val="90000"/>
              </a:lnSpc>
            </a:pPr>
            <a:r>
              <a:rPr lang="en-US" dirty="0">
                <a:latin typeface="Calibri"/>
                <a:ea typeface="Calibri"/>
                <a:cs typeface="Calibri"/>
              </a:rPr>
              <a:t>E.g., aliases like </a:t>
            </a:r>
            <a:r>
              <a:rPr lang="en-US" dirty="0" err="1">
                <a:latin typeface="Calibri"/>
                <a:ea typeface="Calibri"/>
                <a:cs typeface="Calibri"/>
              </a:rPr>
              <a:t>www.bbc.co.uk</a:t>
            </a:r>
            <a:r>
              <a:rPr lang="en-US" dirty="0">
                <a:latin typeface="Calibri"/>
                <a:ea typeface="Calibri"/>
                <a:cs typeface="Calibri"/>
              </a:rPr>
              <a:t> and </a:t>
            </a:r>
            <a:r>
              <a:rPr lang="en-US" dirty="0" err="1">
                <a:latin typeface="Calibri"/>
                <a:ea typeface="Calibri"/>
                <a:cs typeface="Calibri"/>
              </a:rPr>
              <a:t>bbc.co.uk</a:t>
            </a:r>
            <a:endParaRPr lang="en-US" dirty="0">
              <a:latin typeface="Calibri"/>
              <a:ea typeface="Calibri"/>
              <a:cs typeface="Calibri"/>
            </a:endParaRPr>
          </a:p>
          <a:p>
            <a:pPr lvl="1">
              <a:lnSpc>
                <a:spcPct val="90000"/>
              </a:lnSpc>
            </a:pPr>
            <a:r>
              <a:rPr lang="en-US" dirty="0">
                <a:latin typeface="Calibri"/>
                <a:ea typeface="Calibri"/>
                <a:cs typeface="Calibri"/>
              </a:rPr>
              <a:t>Mnemonic stable name, and dynamic canonical name</a:t>
            </a:r>
          </a:p>
          <a:p>
            <a:pPr lvl="2">
              <a:lnSpc>
                <a:spcPct val="90000"/>
              </a:lnSpc>
            </a:pPr>
            <a:r>
              <a:rPr lang="en-US" dirty="0">
                <a:latin typeface="Calibri"/>
                <a:ea typeface="Calibri"/>
                <a:cs typeface="Calibri"/>
              </a:rPr>
              <a:t>Canonical name = actual name of host</a:t>
            </a:r>
          </a:p>
        </p:txBody>
      </p:sp>
      <p:pic>
        <p:nvPicPr>
          <p:cNvPr id="2" name="Picture 1">
            <a:extLst>
              <a:ext uri="{FF2B5EF4-FFF2-40B4-BE49-F238E27FC236}">
                <a16:creationId xmlns:a16="http://schemas.microsoft.com/office/drawing/2014/main" id="{E17C2493-6DF8-8748-B5F4-780F9D8556C4}"/>
              </a:ext>
            </a:extLst>
          </p:cNvPr>
          <p:cNvPicPr>
            <a:picLocks noChangeAspect="1"/>
          </p:cNvPicPr>
          <p:nvPr/>
        </p:nvPicPr>
        <p:blipFill>
          <a:blip r:embed="rId4"/>
          <a:stretch>
            <a:fillRect/>
          </a:stretch>
        </p:blipFill>
        <p:spPr>
          <a:xfrm>
            <a:off x="153562" y="122481"/>
            <a:ext cx="1304895" cy="1295157"/>
          </a:xfrm>
          <a:prstGeom prst="rect">
            <a:avLst/>
          </a:prstGeom>
        </p:spPr>
      </p:pic>
    </p:spTree>
    <p:custDataLst>
      <p:tags r:id="rId1"/>
    </p:custDataLst>
    <p:extLst>
      <p:ext uri="{BB962C8B-B14F-4D97-AF65-F5344CB8AC3E}">
        <p14:creationId xmlns:p14="http://schemas.microsoft.com/office/powerpoint/2010/main" val="3462115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46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46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46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467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467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467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467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4675">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467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467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24675">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467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675"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86A7D037-0E34-864B-81A8-E4B18D86492F}" type="slidenum">
              <a:rPr lang="en-US" sz="1400" b="0">
                <a:latin typeface="Times New Roman" charset="0"/>
                <a:cs typeface="Calibri"/>
              </a:rPr>
              <a:pPr eaLnBrk="1" hangingPunct="1"/>
              <a:t>30</a:t>
            </a:fld>
            <a:endParaRPr lang="en-US" sz="1400" b="0" dirty="0">
              <a:latin typeface="Times New Roman" charset="0"/>
              <a:cs typeface="Calibri"/>
            </a:endParaRPr>
          </a:p>
        </p:txBody>
      </p:sp>
      <p:sp>
        <p:nvSpPr>
          <p:cNvPr id="58371" name="Rectangle 2"/>
          <p:cNvSpPr>
            <a:spLocks noGrp="1" noChangeArrowheads="1"/>
          </p:cNvSpPr>
          <p:nvPr>
            <p:ph type="title"/>
          </p:nvPr>
        </p:nvSpPr>
        <p:spPr/>
        <p:txBody>
          <a:bodyPr>
            <a:normAutofit fontScale="90000"/>
          </a:bodyPr>
          <a:lstStyle/>
          <a:p>
            <a:r>
              <a:rPr lang="en-US" dirty="0">
                <a:latin typeface="Helvetica" charset="0"/>
                <a:ea typeface="ＭＳ Ｐゴシック" charset="0"/>
                <a:cs typeface="ＭＳ Ｐゴシック" charset="0"/>
              </a:rPr>
              <a:t>Different Forms of Server Response</a:t>
            </a:r>
          </a:p>
        </p:txBody>
      </p:sp>
      <p:sp>
        <p:nvSpPr>
          <p:cNvPr id="1070083" name="Rectangle 3"/>
          <p:cNvSpPr>
            <a:spLocks noGrp="1" noChangeArrowheads="1"/>
          </p:cNvSpPr>
          <p:nvPr>
            <p:ph type="body" idx="1"/>
          </p:nvPr>
        </p:nvSpPr>
        <p:spPr>
          <a:xfrm>
            <a:off x="457200" y="1219200"/>
            <a:ext cx="8686800" cy="5486400"/>
          </a:xfrm>
        </p:spPr>
        <p:txBody>
          <a:bodyPr/>
          <a:lstStyle/>
          <a:p>
            <a:r>
              <a:rPr lang="en-US" dirty="0">
                <a:latin typeface="Calibri"/>
                <a:cs typeface="Calibri"/>
              </a:rPr>
              <a:t>Return a file</a:t>
            </a:r>
          </a:p>
          <a:p>
            <a:pPr lvl="1"/>
            <a:r>
              <a:rPr lang="en-US" dirty="0">
                <a:latin typeface="Calibri"/>
                <a:ea typeface="Calibri"/>
                <a:cs typeface="Calibri"/>
              </a:rPr>
              <a:t>URL matches a file (</a:t>
            </a:r>
            <a:r>
              <a:rPr lang="en-US" i="1" dirty="0">
                <a:latin typeface="Calibri"/>
                <a:ea typeface="Calibri"/>
                <a:cs typeface="Calibri"/>
              </a:rPr>
              <a:t>e.g.,</a:t>
            </a:r>
            <a:r>
              <a:rPr lang="en-US" dirty="0">
                <a:latin typeface="Calibri"/>
                <a:ea typeface="Calibri"/>
                <a:cs typeface="Calibri"/>
              </a:rPr>
              <a:t> </a:t>
            </a:r>
            <a:r>
              <a:rPr lang="en-US" sz="2000" dirty="0">
                <a:latin typeface="Courier" charset="0"/>
                <a:ea typeface="Calibri"/>
                <a:cs typeface="Calibri"/>
              </a:rPr>
              <a:t>/www/</a:t>
            </a:r>
            <a:r>
              <a:rPr lang="en-US" sz="2000" dirty="0" err="1">
                <a:latin typeface="Courier" charset="0"/>
                <a:ea typeface="Calibri"/>
                <a:cs typeface="Calibri"/>
              </a:rPr>
              <a:t>index.html</a:t>
            </a:r>
            <a:r>
              <a:rPr lang="en-US" dirty="0">
                <a:latin typeface="Calibri"/>
                <a:ea typeface="Calibri"/>
                <a:cs typeface="Calibri"/>
              </a:rPr>
              <a:t>)</a:t>
            </a:r>
          </a:p>
          <a:p>
            <a:pPr lvl="1"/>
            <a:r>
              <a:rPr lang="en-US" dirty="0">
                <a:latin typeface="Calibri"/>
                <a:ea typeface="Calibri"/>
                <a:cs typeface="Calibri"/>
              </a:rPr>
              <a:t>Server returns file as the response</a:t>
            </a:r>
          </a:p>
          <a:p>
            <a:pPr lvl="1"/>
            <a:r>
              <a:rPr lang="en-US" dirty="0">
                <a:latin typeface="Calibri"/>
                <a:ea typeface="Calibri"/>
                <a:cs typeface="Calibri"/>
              </a:rPr>
              <a:t>Server generates appropriate response header</a:t>
            </a:r>
          </a:p>
          <a:p>
            <a:pPr lvl="1"/>
            <a:endParaRPr lang="en-US" dirty="0">
              <a:latin typeface="Calibri"/>
              <a:ea typeface="Calibri"/>
              <a:cs typeface="Calibri"/>
            </a:endParaRPr>
          </a:p>
          <a:p>
            <a:r>
              <a:rPr lang="en-US" dirty="0">
                <a:latin typeface="Calibri"/>
                <a:cs typeface="Calibri"/>
              </a:rPr>
              <a:t>Generate response dynamically</a:t>
            </a:r>
          </a:p>
          <a:p>
            <a:pPr lvl="1"/>
            <a:r>
              <a:rPr lang="en-US" dirty="0">
                <a:latin typeface="Calibri"/>
                <a:ea typeface="Calibri"/>
                <a:cs typeface="Calibri"/>
              </a:rPr>
              <a:t>URL triggers a program on the server</a:t>
            </a:r>
          </a:p>
          <a:p>
            <a:pPr lvl="1"/>
            <a:r>
              <a:rPr lang="en-US" dirty="0">
                <a:latin typeface="Calibri"/>
                <a:ea typeface="Calibri"/>
                <a:cs typeface="Calibri"/>
              </a:rPr>
              <a:t>Server runs program and sends output to client</a:t>
            </a:r>
          </a:p>
          <a:p>
            <a:pPr lvl="1"/>
            <a:endParaRPr lang="en-US" dirty="0">
              <a:latin typeface="Calibri"/>
              <a:ea typeface="Calibri"/>
              <a:cs typeface="Calibri"/>
            </a:endParaRPr>
          </a:p>
          <a:p>
            <a:r>
              <a:rPr lang="en-US" dirty="0">
                <a:latin typeface="Calibri"/>
                <a:cs typeface="Calibri"/>
              </a:rPr>
              <a:t>Return meta-data with no body</a:t>
            </a:r>
          </a:p>
          <a:p>
            <a:endParaRPr lang="en-US" dirty="0">
              <a:latin typeface="Calibri"/>
              <a:cs typeface="Calibri"/>
            </a:endParaRPr>
          </a:p>
        </p:txBody>
      </p:sp>
    </p:spTree>
    <p:custDataLst>
      <p:tags r:id="rId1"/>
    </p:custDataLst>
    <p:extLst>
      <p:ext uri="{BB962C8B-B14F-4D97-AF65-F5344CB8AC3E}">
        <p14:creationId xmlns:p14="http://schemas.microsoft.com/office/powerpoint/2010/main" val="2729484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00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00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7008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7008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7008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7008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70083">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700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08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625CA29E-5473-CC44-B75B-AF5FBF42CAD3}" type="slidenum">
              <a:rPr lang="en-US" sz="1400" b="0">
                <a:latin typeface="Times New Roman" charset="0"/>
                <a:cs typeface="Calibri"/>
              </a:rPr>
              <a:pPr eaLnBrk="1" hangingPunct="1"/>
              <a:t>31</a:t>
            </a:fld>
            <a:endParaRPr lang="en-US" sz="1400" b="0" dirty="0">
              <a:latin typeface="Times New Roman" charset="0"/>
              <a:cs typeface="Calibri"/>
            </a:endParaRPr>
          </a:p>
        </p:txBody>
      </p:sp>
      <p:sp>
        <p:nvSpPr>
          <p:cNvPr id="60419" name="Rectangle 2"/>
          <p:cNvSpPr>
            <a:spLocks noGrp="1" noChangeArrowheads="1"/>
          </p:cNvSpPr>
          <p:nvPr>
            <p:ph type="title"/>
          </p:nvPr>
        </p:nvSpPr>
        <p:spPr/>
        <p:txBody>
          <a:bodyPr/>
          <a:lstStyle/>
          <a:p>
            <a:r>
              <a:rPr lang="en-US">
                <a:latin typeface="Helvetica" charset="0"/>
                <a:ea typeface="ＭＳ Ｐゴシック" charset="0"/>
                <a:cs typeface="ＭＳ Ｐゴシック" charset="0"/>
              </a:rPr>
              <a:t>HTTP Resource Meta-Data</a:t>
            </a:r>
          </a:p>
        </p:txBody>
      </p:sp>
      <p:sp>
        <p:nvSpPr>
          <p:cNvPr id="1060867" name="Rectangle 3"/>
          <p:cNvSpPr>
            <a:spLocks noGrp="1" noChangeArrowheads="1"/>
          </p:cNvSpPr>
          <p:nvPr>
            <p:ph type="body" idx="1"/>
          </p:nvPr>
        </p:nvSpPr>
        <p:spPr/>
        <p:txBody>
          <a:bodyPr>
            <a:normAutofit fontScale="92500" lnSpcReduction="10000"/>
          </a:bodyPr>
          <a:lstStyle/>
          <a:p>
            <a:pPr>
              <a:lnSpc>
                <a:spcPct val="90000"/>
              </a:lnSpc>
            </a:pPr>
            <a:r>
              <a:rPr lang="en-US" dirty="0">
                <a:latin typeface="Calibri"/>
                <a:cs typeface="Calibri"/>
              </a:rPr>
              <a:t>Meta-data</a:t>
            </a:r>
          </a:p>
          <a:p>
            <a:pPr lvl="1">
              <a:lnSpc>
                <a:spcPct val="90000"/>
              </a:lnSpc>
            </a:pPr>
            <a:r>
              <a:rPr lang="en-US" dirty="0">
                <a:latin typeface="Calibri"/>
                <a:ea typeface="Calibri"/>
                <a:cs typeface="Calibri"/>
              </a:rPr>
              <a:t>Info </a:t>
            </a:r>
            <a:r>
              <a:rPr lang="en-US" i="1" dirty="0">
                <a:latin typeface="Calibri"/>
                <a:ea typeface="Calibri"/>
                <a:cs typeface="Calibri"/>
              </a:rPr>
              <a:t>about</a:t>
            </a:r>
            <a:r>
              <a:rPr lang="en-US" dirty="0">
                <a:latin typeface="Calibri"/>
                <a:ea typeface="Calibri"/>
                <a:cs typeface="Calibri"/>
              </a:rPr>
              <a:t> a resource, stored as a separate entity</a:t>
            </a:r>
          </a:p>
          <a:p>
            <a:pPr lvl="1">
              <a:lnSpc>
                <a:spcPct val="90000"/>
              </a:lnSpc>
            </a:pPr>
            <a:endParaRPr lang="en-US" dirty="0">
              <a:latin typeface="Calibri"/>
              <a:ea typeface="Calibri"/>
              <a:cs typeface="Calibri"/>
            </a:endParaRPr>
          </a:p>
          <a:p>
            <a:pPr>
              <a:lnSpc>
                <a:spcPct val="90000"/>
              </a:lnSpc>
            </a:pPr>
            <a:r>
              <a:rPr lang="en-US" dirty="0">
                <a:latin typeface="Calibri"/>
                <a:cs typeface="Calibri"/>
              </a:rPr>
              <a:t>Examples:</a:t>
            </a:r>
          </a:p>
          <a:p>
            <a:pPr lvl="1">
              <a:lnSpc>
                <a:spcPct val="90000"/>
              </a:lnSpc>
            </a:pPr>
            <a:r>
              <a:rPr lang="en-US" dirty="0">
                <a:latin typeface="Calibri"/>
                <a:ea typeface="Calibri"/>
                <a:cs typeface="Calibri"/>
              </a:rPr>
              <a:t>Size of resource, last modification time, type of content</a:t>
            </a:r>
          </a:p>
          <a:p>
            <a:pPr lvl="1">
              <a:lnSpc>
                <a:spcPct val="90000"/>
              </a:lnSpc>
            </a:pPr>
            <a:endParaRPr lang="en-US" dirty="0">
              <a:latin typeface="Calibri"/>
              <a:ea typeface="Calibri"/>
              <a:cs typeface="Calibri"/>
            </a:endParaRPr>
          </a:p>
          <a:p>
            <a:pPr>
              <a:lnSpc>
                <a:spcPct val="90000"/>
              </a:lnSpc>
            </a:pPr>
            <a:r>
              <a:rPr lang="en-US" dirty="0">
                <a:latin typeface="Calibri"/>
                <a:cs typeface="Calibri"/>
              </a:rPr>
              <a:t>Usage example:  Conditional GET Request</a:t>
            </a:r>
          </a:p>
          <a:p>
            <a:pPr lvl="1">
              <a:lnSpc>
                <a:spcPct val="90000"/>
              </a:lnSpc>
            </a:pPr>
            <a:r>
              <a:rPr lang="en-US" dirty="0">
                <a:latin typeface="Calibri"/>
                <a:ea typeface="Calibri"/>
                <a:cs typeface="Calibri"/>
              </a:rPr>
              <a:t>Client requests object </a:t>
            </a:r>
            <a:r>
              <a:rPr lang="ja-JP" altLang="en-US" dirty="0">
                <a:latin typeface="Calibri"/>
                <a:ea typeface="Calibri"/>
                <a:cs typeface="Calibri"/>
              </a:rPr>
              <a:t>“</a:t>
            </a:r>
            <a:r>
              <a:rPr lang="en-US" b="1" dirty="0">
                <a:latin typeface="Courier New" charset="0"/>
                <a:ea typeface="Calibri"/>
                <a:cs typeface="Calibri"/>
              </a:rPr>
              <a:t>If-modified-since</a:t>
            </a:r>
            <a:r>
              <a:rPr lang="ja-JP" altLang="en-US" dirty="0">
                <a:latin typeface="Calibri"/>
                <a:ea typeface="Calibri"/>
                <a:cs typeface="Calibri"/>
              </a:rPr>
              <a:t>”</a:t>
            </a:r>
            <a:endParaRPr lang="en-US" dirty="0">
              <a:latin typeface="Calibri"/>
              <a:ea typeface="Calibri"/>
              <a:cs typeface="Calibri"/>
            </a:endParaRPr>
          </a:p>
          <a:p>
            <a:pPr lvl="1">
              <a:lnSpc>
                <a:spcPct val="90000"/>
              </a:lnSpc>
            </a:pPr>
            <a:r>
              <a:rPr lang="en-US" dirty="0">
                <a:latin typeface="Calibri"/>
                <a:ea typeface="Calibri"/>
                <a:cs typeface="Calibri"/>
              </a:rPr>
              <a:t>If unchanged, </a:t>
            </a:r>
            <a:r>
              <a:rPr lang="ja-JP" altLang="en-US" dirty="0">
                <a:latin typeface="Calibri"/>
                <a:ea typeface="Calibri"/>
                <a:cs typeface="Calibri"/>
              </a:rPr>
              <a:t>“</a:t>
            </a:r>
            <a:r>
              <a:rPr lang="en-US" b="1" dirty="0">
                <a:latin typeface="Courier New" charset="0"/>
                <a:ea typeface="Calibri"/>
                <a:cs typeface="Calibri"/>
              </a:rPr>
              <a:t>HTTP/1.1 304 Not Modified</a:t>
            </a:r>
            <a:r>
              <a:rPr lang="ja-JP" altLang="en-US" dirty="0">
                <a:latin typeface="Calibri"/>
                <a:ea typeface="Calibri"/>
                <a:cs typeface="Calibri"/>
              </a:rPr>
              <a:t>”</a:t>
            </a:r>
            <a:endParaRPr lang="en-US" dirty="0">
              <a:latin typeface="Calibri"/>
              <a:ea typeface="Calibri"/>
              <a:cs typeface="Calibri"/>
            </a:endParaRPr>
          </a:p>
          <a:p>
            <a:pPr lvl="1">
              <a:lnSpc>
                <a:spcPct val="90000"/>
              </a:lnSpc>
            </a:pPr>
            <a:r>
              <a:rPr lang="en-US" dirty="0">
                <a:latin typeface="Calibri"/>
                <a:ea typeface="Calibri"/>
                <a:cs typeface="Calibri"/>
              </a:rPr>
              <a:t>No body in the server</a:t>
            </a:r>
            <a:r>
              <a:rPr lang="ja-JP" altLang="en-US" dirty="0">
                <a:latin typeface="Calibri"/>
                <a:ea typeface="Calibri"/>
                <a:cs typeface="Calibri"/>
              </a:rPr>
              <a:t>’</a:t>
            </a:r>
            <a:r>
              <a:rPr lang="en-US" dirty="0">
                <a:latin typeface="Calibri"/>
                <a:ea typeface="Calibri"/>
                <a:cs typeface="Calibri"/>
              </a:rPr>
              <a:t>s response, only a header</a:t>
            </a:r>
          </a:p>
        </p:txBody>
      </p:sp>
    </p:spTree>
    <p:extLst>
      <p:ext uri="{BB962C8B-B14F-4D97-AF65-F5344CB8AC3E}">
        <p14:creationId xmlns:p14="http://schemas.microsoft.com/office/powerpoint/2010/main" val="2300567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1282981F-0397-0A45-A0C3-0849F45ECBCA}" type="slidenum">
              <a:rPr lang="en-US" sz="1400" b="0">
                <a:latin typeface="Times New Roman" charset="0"/>
                <a:cs typeface="Calibri"/>
              </a:rPr>
              <a:pPr eaLnBrk="1" hangingPunct="1"/>
              <a:t>32</a:t>
            </a:fld>
            <a:endParaRPr lang="en-US" sz="1400" b="0" dirty="0">
              <a:latin typeface="Times New Roman" charset="0"/>
              <a:cs typeface="Calibri"/>
            </a:endParaRPr>
          </a:p>
        </p:txBody>
      </p:sp>
      <p:sp>
        <p:nvSpPr>
          <p:cNvPr id="62467" name="Rectangle 2"/>
          <p:cNvSpPr>
            <a:spLocks noGrp="1" noChangeArrowheads="1"/>
          </p:cNvSpPr>
          <p:nvPr>
            <p:ph type="title"/>
          </p:nvPr>
        </p:nvSpPr>
        <p:spPr>
          <a:xfrm>
            <a:off x="304800" y="381000"/>
            <a:ext cx="8534400" cy="685800"/>
          </a:xfrm>
        </p:spPr>
        <p:txBody>
          <a:bodyPr>
            <a:normAutofit fontScale="90000"/>
          </a:bodyPr>
          <a:lstStyle/>
          <a:p>
            <a:pPr>
              <a:tabLst>
                <a:tab pos="8234363" algn="r"/>
              </a:tabLst>
            </a:pPr>
            <a:r>
              <a:rPr lang="en-US" dirty="0">
                <a:latin typeface="Helvetica" charset="0"/>
                <a:ea typeface="ＭＳ Ｐゴシック" charset="0"/>
                <a:cs typeface="ＭＳ Ｐゴシック" charset="0"/>
              </a:rPr>
              <a:t>HTTP is </a:t>
            </a:r>
            <a:r>
              <a:rPr lang="en-US" i="1" dirty="0">
                <a:latin typeface="Helvetica" charset="0"/>
                <a:ea typeface="ＭＳ Ｐゴシック" charset="0"/>
                <a:cs typeface="ＭＳ Ｐゴシック" charset="0"/>
              </a:rPr>
              <a:t>Stateless</a:t>
            </a:r>
            <a:r>
              <a:rPr lang="en-US" dirty="0">
                <a:latin typeface="Helvetica" charset="0"/>
                <a:ea typeface="ＭＳ Ｐゴシック" charset="0"/>
                <a:cs typeface="ＭＳ Ｐゴシック" charset="0"/>
              </a:rPr>
              <a:t> </a:t>
            </a:r>
            <a:endParaRPr lang="en-US" sz="2400" dirty="0">
              <a:latin typeface="Helvetica" charset="0"/>
              <a:ea typeface="ＭＳ Ｐゴシック" charset="0"/>
              <a:cs typeface="ＭＳ Ｐゴシック" charset="0"/>
            </a:endParaRPr>
          </a:p>
        </p:txBody>
      </p:sp>
      <p:sp>
        <p:nvSpPr>
          <p:cNvPr id="1061891" name="Rectangle 3"/>
          <p:cNvSpPr>
            <a:spLocks noGrp="1" noChangeArrowheads="1"/>
          </p:cNvSpPr>
          <p:nvPr>
            <p:ph type="body" idx="1"/>
          </p:nvPr>
        </p:nvSpPr>
        <p:spPr/>
        <p:txBody>
          <a:bodyPr>
            <a:normAutofit fontScale="77500" lnSpcReduction="20000"/>
          </a:bodyPr>
          <a:lstStyle/>
          <a:p>
            <a:pPr>
              <a:lnSpc>
                <a:spcPct val="110000"/>
              </a:lnSpc>
            </a:pPr>
            <a:r>
              <a:rPr lang="en-US" dirty="0">
                <a:latin typeface="Calibri"/>
                <a:ea typeface="Calibri"/>
                <a:cs typeface="Calibri"/>
              </a:rPr>
              <a:t>Each request-response treated independently</a:t>
            </a:r>
          </a:p>
          <a:p>
            <a:pPr lvl="1">
              <a:lnSpc>
                <a:spcPct val="110000"/>
              </a:lnSpc>
            </a:pPr>
            <a:r>
              <a:rPr lang="en-US" dirty="0">
                <a:latin typeface="Calibri"/>
                <a:ea typeface="Calibri"/>
                <a:cs typeface="Calibri"/>
              </a:rPr>
              <a:t>Servers </a:t>
            </a:r>
            <a:r>
              <a:rPr lang="en-US" i="1" dirty="0">
                <a:latin typeface="Calibri"/>
                <a:ea typeface="Calibri"/>
                <a:cs typeface="Calibri"/>
              </a:rPr>
              <a:t>not</a:t>
            </a:r>
            <a:r>
              <a:rPr lang="en-US" dirty="0">
                <a:latin typeface="Calibri"/>
                <a:ea typeface="Calibri"/>
                <a:cs typeface="Calibri"/>
              </a:rPr>
              <a:t> required to retain state</a:t>
            </a:r>
          </a:p>
          <a:p>
            <a:pPr lvl="1">
              <a:lnSpc>
                <a:spcPct val="110000"/>
              </a:lnSpc>
            </a:pPr>
            <a:endParaRPr lang="en-US" dirty="0">
              <a:latin typeface="Calibri"/>
              <a:ea typeface="Calibri"/>
              <a:cs typeface="Calibri"/>
            </a:endParaRPr>
          </a:p>
          <a:p>
            <a:pPr>
              <a:lnSpc>
                <a:spcPct val="110000"/>
              </a:lnSpc>
            </a:pPr>
            <a:r>
              <a:rPr lang="en-US" b="1" dirty="0">
                <a:latin typeface="Calibri"/>
                <a:ea typeface="Calibri"/>
                <a:cs typeface="Calibri"/>
              </a:rPr>
              <a:t>Good</a:t>
            </a:r>
            <a:r>
              <a:rPr lang="en-US" dirty="0">
                <a:latin typeface="Calibri"/>
                <a:ea typeface="Calibri"/>
                <a:cs typeface="Calibri"/>
              </a:rPr>
              <a:t>: Improves scalability on the server-side</a:t>
            </a:r>
          </a:p>
          <a:p>
            <a:pPr lvl="1">
              <a:lnSpc>
                <a:spcPct val="110000"/>
              </a:lnSpc>
            </a:pPr>
            <a:r>
              <a:rPr lang="en-US" dirty="0">
                <a:latin typeface="Calibri"/>
                <a:ea typeface="Calibri"/>
                <a:cs typeface="Calibri"/>
              </a:rPr>
              <a:t>Failure handling is easier</a:t>
            </a:r>
          </a:p>
          <a:p>
            <a:pPr lvl="1">
              <a:lnSpc>
                <a:spcPct val="110000"/>
              </a:lnSpc>
            </a:pPr>
            <a:r>
              <a:rPr lang="en-US" dirty="0">
                <a:latin typeface="Calibri"/>
                <a:ea typeface="Calibri"/>
                <a:cs typeface="Calibri"/>
              </a:rPr>
              <a:t>Can handle higher rate of requests</a:t>
            </a:r>
          </a:p>
          <a:p>
            <a:pPr lvl="1">
              <a:lnSpc>
                <a:spcPct val="110000"/>
              </a:lnSpc>
            </a:pPr>
            <a:r>
              <a:rPr lang="en-US" dirty="0">
                <a:latin typeface="Calibri"/>
                <a:ea typeface="Calibri"/>
                <a:cs typeface="Calibri"/>
              </a:rPr>
              <a:t>Order of requests doesn‘t matter</a:t>
            </a:r>
          </a:p>
          <a:p>
            <a:pPr lvl="1">
              <a:lnSpc>
                <a:spcPct val="110000"/>
              </a:lnSpc>
            </a:pPr>
            <a:endParaRPr lang="en-US" dirty="0">
              <a:latin typeface="Calibri"/>
              <a:ea typeface="Calibri"/>
              <a:cs typeface="Calibri"/>
            </a:endParaRPr>
          </a:p>
          <a:p>
            <a:pPr>
              <a:lnSpc>
                <a:spcPct val="110000"/>
              </a:lnSpc>
            </a:pPr>
            <a:r>
              <a:rPr lang="en-US" b="1" dirty="0">
                <a:latin typeface="Calibri"/>
                <a:ea typeface="Calibri"/>
                <a:cs typeface="Calibri"/>
              </a:rPr>
              <a:t>Bad</a:t>
            </a:r>
            <a:r>
              <a:rPr lang="en-US" dirty="0">
                <a:latin typeface="Calibri"/>
                <a:ea typeface="Calibri"/>
                <a:cs typeface="Calibri"/>
              </a:rPr>
              <a:t>: Some applications </a:t>
            </a:r>
            <a:r>
              <a:rPr lang="en-US" dirty="0">
                <a:solidFill>
                  <a:srgbClr val="FF0000"/>
                </a:solidFill>
                <a:latin typeface="Calibri"/>
                <a:ea typeface="Calibri"/>
                <a:cs typeface="Calibri"/>
              </a:rPr>
              <a:t>need</a:t>
            </a:r>
            <a:r>
              <a:rPr lang="en-US" dirty="0">
                <a:latin typeface="Calibri"/>
                <a:ea typeface="Calibri"/>
                <a:cs typeface="Calibri"/>
              </a:rPr>
              <a:t> persistent state</a:t>
            </a:r>
          </a:p>
          <a:p>
            <a:pPr lvl="1">
              <a:lnSpc>
                <a:spcPct val="110000"/>
              </a:lnSpc>
            </a:pPr>
            <a:r>
              <a:rPr lang="en-US" dirty="0">
                <a:latin typeface="Calibri"/>
                <a:ea typeface="Calibri"/>
                <a:cs typeface="Calibri"/>
              </a:rPr>
              <a:t>Need to uniquely identify user or store temporary info</a:t>
            </a:r>
          </a:p>
          <a:p>
            <a:pPr lvl="1">
              <a:lnSpc>
                <a:spcPct val="110000"/>
              </a:lnSpc>
            </a:pPr>
            <a:r>
              <a:rPr lang="en-US" i="1" dirty="0">
                <a:latin typeface="Calibri"/>
                <a:ea typeface="Calibri"/>
                <a:cs typeface="Calibri"/>
              </a:rPr>
              <a:t>e.g., </a:t>
            </a:r>
            <a:r>
              <a:rPr lang="en-US" dirty="0">
                <a:latin typeface="Calibri"/>
                <a:ea typeface="Calibri"/>
                <a:cs typeface="Calibri"/>
              </a:rPr>
              <a:t>Shopping cart, user profiles, usage tracking, …</a:t>
            </a:r>
          </a:p>
        </p:txBody>
      </p:sp>
    </p:spTree>
    <p:custDataLst>
      <p:tags r:id="rId1"/>
    </p:custDataLst>
    <p:extLst>
      <p:ext uri="{BB962C8B-B14F-4D97-AF65-F5344CB8AC3E}">
        <p14:creationId xmlns:p14="http://schemas.microsoft.com/office/powerpoint/2010/main" val="344586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1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1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61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6189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6189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6189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6189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61891">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18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89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AE688447-EED7-514F-85BC-5C71E4912E44}" type="slidenum">
              <a:rPr lang="en-US" sz="1400" b="0">
                <a:latin typeface="Times New Roman" charset="0"/>
                <a:cs typeface="Calibri"/>
              </a:rPr>
              <a:pPr eaLnBrk="1" hangingPunct="1"/>
              <a:t>33</a:t>
            </a:fld>
            <a:endParaRPr lang="en-US" sz="1400" b="0" dirty="0">
              <a:latin typeface="Times New Roman" charset="0"/>
              <a:cs typeface="Calibri"/>
            </a:endParaRPr>
          </a:p>
        </p:txBody>
      </p:sp>
      <p:sp>
        <p:nvSpPr>
          <p:cNvPr id="64515" name="Rectangle 2"/>
          <p:cNvSpPr>
            <a:spLocks noGrp="1" noChangeArrowheads="1"/>
          </p:cNvSpPr>
          <p:nvPr>
            <p:ph type="title"/>
          </p:nvPr>
        </p:nvSpPr>
        <p:spPr>
          <a:xfrm>
            <a:off x="304800" y="228600"/>
            <a:ext cx="8069263" cy="838200"/>
          </a:xfrm>
        </p:spPr>
        <p:txBody>
          <a:bodyPr>
            <a:normAutofit fontScale="90000"/>
          </a:bodyPr>
          <a:lstStyle/>
          <a:p>
            <a:r>
              <a:rPr lang="en-US" sz="2000">
                <a:latin typeface="Helvetica" charset="0"/>
                <a:ea typeface="ＭＳ Ｐゴシック" charset="0"/>
                <a:cs typeface="ＭＳ Ｐゴシック" charset="0"/>
              </a:rPr>
              <a:t>State in a Stateless Protocol:</a:t>
            </a:r>
            <a:br>
              <a:rPr lang="en-US" sz="3200">
                <a:latin typeface="Helvetica" charset="0"/>
                <a:ea typeface="ＭＳ Ｐゴシック" charset="0"/>
                <a:cs typeface="ＭＳ Ｐゴシック" charset="0"/>
              </a:rPr>
            </a:br>
            <a:r>
              <a:rPr lang="en-US" sz="3200">
                <a:latin typeface="Helvetica" charset="0"/>
                <a:ea typeface="ＭＳ Ｐゴシック" charset="0"/>
                <a:cs typeface="ＭＳ Ｐゴシック" charset="0"/>
              </a:rPr>
              <a:t>Cookies</a:t>
            </a:r>
            <a:endParaRPr lang="en-US" sz="4000">
              <a:latin typeface="Helvetica" charset="0"/>
              <a:ea typeface="ＭＳ Ｐゴシック" charset="0"/>
              <a:cs typeface="ＭＳ Ｐゴシック" charset="0"/>
            </a:endParaRPr>
          </a:p>
        </p:txBody>
      </p:sp>
      <p:sp>
        <p:nvSpPr>
          <p:cNvPr id="1062915" name="Rectangle 3"/>
          <p:cNvSpPr>
            <a:spLocks noGrp="1" noChangeArrowheads="1"/>
          </p:cNvSpPr>
          <p:nvPr>
            <p:ph type="body" idx="1"/>
          </p:nvPr>
        </p:nvSpPr>
        <p:spPr>
          <a:xfrm>
            <a:off x="457200" y="1219200"/>
            <a:ext cx="8534400" cy="1524000"/>
          </a:xfrm>
          <a:noFill/>
        </p:spPr>
        <p:txBody>
          <a:bodyPr/>
          <a:lstStyle/>
          <a:p>
            <a:pPr>
              <a:lnSpc>
                <a:spcPct val="90000"/>
              </a:lnSpc>
            </a:pPr>
            <a:r>
              <a:rPr lang="en-US" sz="2400" i="1" dirty="0">
                <a:latin typeface="Calibri"/>
                <a:cs typeface="Calibri"/>
              </a:rPr>
              <a:t>Client-side</a:t>
            </a:r>
            <a:r>
              <a:rPr lang="en-US" sz="2400" dirty="0">
                <a:latin typeface="Calibri"/>
                <a:cs typeface="Calibri"/>
              </a:rPr>
              <a:t> state maintenance</a:t>
            </a:r>
            <a:endParaRPr lang="en-US" sz="2400" i="1" dirty="0">
              <a:latin typeface="Calibri"/>
              <a:cs typeface="Calibri"/>
            </a:endParaRPr>
          </a:p>
          <a:p>
            <a:pPr lvl="1">
              <a:lnSpc>
                <a:spcPct val="90000"/>
              </a:lnSpc>
            </a:pPr>
            <a:r>
              <a:rPr lang="en-US" sz="2000" dirty="0">
                <a:latin typeface="Calibri"/>
                <a:ea typeface="Calibri"/>
                <a:cs typeface="Calibri"/>
              </a:rPr>
              <a:t>Client stores small</a:t>
            </a:r>
            <a:r>
              <a:rPr lang="en-US" sz="1200" baseline="30000" dirty="0">
                <a:latin typeface="Calibri"/>
                <a:ea typeface="Calibri"/>
                <a:cs typeface="Calibri"/>
              </a:rPr>
              <a:t>(?)</a:t>
            </a:r>
            <a:r>
              <a:rPr lang="en-US" sz="2000" dirty="0">
                <a:latin typeface="Calibri"/>
                <a:ea typeface="Calibri"/>
                <a:cs typeface="Calibri"/>
              </a:rPr>
              <a:t> state on behalf of server</a:t>
            </a:r>
          </a:p>
          <a:p>
            <a:pPr lvl="1">
              <a:lnSpc>
                <a:spcPct val="90000"/>
              </a:lnSpc>
            </a:pPr>
            <a:r>
              <a:rPr lang="en-US" sz="2000" dirty="0">
                <a:latin typeface="Calibri"/>
                <a:ea typeface="Calibri"/>
                <a:cs typeface="Calibri"/>
              </a:rPr>
              <a:t>Client sends state in future requests to the server</a:t>
            </a:r>
          </a:p>
          <a:p>
            <a:pPr>
              <a:lnSpc>
                <a:spcPct val="90000"/>
              </a:lnSpc>
            </a:pPr>
            <a:r>
              <a:rPr lang="en-US" sz="2400" dirty="0">
                <a:latin typeface="Calibri"/>
                <a:cs typeface="Calibri"/>
              </a:rPr>
              <a:t>Can provide authentication</a:t>
            </a:r>
            <a:endParaRPr lang="en-US" dirty="0">
              <a:latin typeface="Calibri"/>
              <a:cs typeface="Calibri"/>
            </a:endParaRPr>
          </a:p>
        </p:txBody>
      </p:sp>
      <p:pic>
        <p:nvPicPr>
          <p:cNvPr id="64517" name="Picture 4" descr="j02920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25" y="4016375"/>
            <a:ext cx="1868488" cy="1773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4518" name="Picture 5" descr="j02857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6613" y="4292600"/>
            <a:ext cx="2497137" cy="153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2918" name="Freeform 6"/>
          <p:cNvSpPr>
            <a:spLocks/>
          </p:cNvSpPr>
          <p:nvPr/>
        </p:nvSpPr>
        <p:spPr bwMode="auto">
          <a:xfrm>
            <a:off x="2652713" y="3390900"/>
            <a:ext cx="3571875" cy="1201738"/>
          </a:xfrm>
          <a:custGeom>
            <a:avLst/>
            <a:gdLst>
              <a:gd name="T0" fmla="*/ 0 w 2250"/>
              <a:gd name="T1" fmla="*/ 1201738 h 488"/>
              <a:gd name="T2" fmla="*/ 1728788 w 2250"/>
              <a:gd name="T3" fmla="*/ 9850 h 488"/>
              <a:gd name="T4" fmla="*/ 3571875 w 2250"/>
              <a:gd name="T5" fmla="*/ 1142636 h 488"/>
              <a:gd name="T6" fmla="*/ 0 60000 65536"/>
              <a:gd name="T7" fmla="*/ 0 60000 65536"/>
              <a:gd name="T8" fmla="*/ 0 60000 65536"/>
              <a:gd name="T9" fmla="*/ 0 w 2250"/>
              <a:gd name="T10" fmla="*/ 0 h 488"/>
              <a:gd name="T11" fmla="*/ 2250 w 2250"/>
              <a:gd name="T12" fmla="*/ 488 h 488"/>
            </a:gdLst>
            <a:ahLst/>
            <a:cxnLst>
              <a:cxn ang="T6">
                <a:pos x="T0" y="T1"/>
              </a:cxn>
              <a:cxn ang="T7">
                <a:pos x="T2" y="T3"/>
              </a:cxn>
              <a:cxn ang="T8">
                <a:pos x="T4" y="T5"/>
              </a:cxn>
            </a:cxnLst>
            <a:rect l="T9" t="T10" r="T11" b="T12"/>
            <a:pathLst>
              <a:path w="2250" h="488">
                <a:moveTo>
                  <a:pt x="0" y="488"/>
                </a:moveTo>
                <a:cubicBezTo>
                  <a:pt x="357" y="248"/>
                  <a:pt x="714" y="8"/>
                  <a:pt x="1089" y="4"/>
                </a:cubicBezTo>
                <a:cubicBezTo>
                  <a:pt x="1464" y="0"/>
                  <a:pt x="1857" y="232"/>
                  <a:pt x="2250" y="464"/>
                </a:cubicBezTo>
              </a:path>
            </a:pathLst>
          </a:custGeom>
          <a:noFill/>
          <a:ln w="38100">
            <a:solidFill>
              <a:schemeClr val="tx1"/>
            </a:solidFill>
            <a:round/>
            <a:headEnd/>
            <a:tailEnd type="arrow"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062919" name="Text Box 7"/>
          <p:cNvSpPr txBox="1">
            <a:spLocks noChangeArrowheads="1"/>
          </p:cNvSpPr>
          <p:nvPr/>
        </p:nvSpPr>
        <p:spPr bwMode="auto">
          <a:xfrm>
            <a:off x="3687763" y="2928938"/>
            <a:ext cx="14652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sz="2400" dirty="0">
                <a:cs typeface="Calibri"/>
              </a:rPr>
              <a:t>Request</a:t>
            </a:r>
          </a:p>
        </p:txBody>
      </p:sp>
      <p:sp>
        <p:nvSpPr>
          <p:cNvPr id="1062920" name="Line 8"/>
          <p:cNvSpPr>
            <a:spLocks noChangeShapeType="1"/>
          </p:cNvSpPr>
          <p:nvPr/>
        </p:nvSpPr>
        <p:spPr bwMode="auto">
          <a:xfrm flipH="1">
            <a:off x="2690813" y="4887913"/>
            <a:ext cx="3494087" cy="1587"/>
          </a:xfrm>
          <a:prstGeom prst="line">
            <a:avLst/>
          </a:prstGeom>
          <a:noFill/>
          <a:ln w="38100">
            <a:solidFill>
              <a:schemeClr val="tx1"/>
            </a:solidFill>
            <a:round/>
            <a:headEnd/>
            <a:tailEnd type="arrow"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1062921" name="Text Box 9"/>
          <p:cNvSpPr txBox="1">
            <a:spLocks noChangeArrowheads="1"/>
          </p:cNvSpPr>
          <p:nvPr/>
        </p:nvSpPr>
        <p:spPr bwMode="auto">
          <a:xfrm>
            <a:off x="2957513" y="4143375"/>
            <a:ext cx="2955106"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sz="2400" dirty="0">
                <a:cs typeface="Calibri"/>
              </a:rPr>
              <a:t>Response</a:t>
            </a:r>
          </a:p>
          <a:p>
            <a:pPr eaLnBrk="1" hangingPunct="1"/>
            <a:r>
              <a:rPr lang="en-US" sz="2400" dirty="0">
                <a:cs typeface="Calibri"/>
              </a:rPr>
              <a:t>Set-Cookie: XYZ</a:t>
            </a:r>
          </a:p>
        </p:txBody>
      </p:sp>
      <p:sp>
        <p:nvSpPr>
          <p:cNvPr id="1062922" name="Freeform 10"/>
          <p:cNvSpPr>
            <a:spLocks/>
          </p:cNvSpPr>
          <p:nvPr/>
        </p:nvSpPr>
        <p:spPr bwMode="auto">
          <a:xfrm>
            <a:off x="2728913" y="5541963"/>
            <a:ext cx="3187700" cy="958850"/>
          </a:xfrm>
          <a:custGeom>
            <a:avLst/>
            <a:gdLst>
              <a:gd name="T0" fmla="*/ 0 w 2008"/>
              <a:gd name="T1" fmla="*/ 0 h 391"/>
              <a:gd name="T2" fmla="*/ 1689100 w 2008"/>
              <a:gd name="T3" fmla="*/ 949041 h 391"/>
              <a:gd name="T4" fmla="*/ 3187700 w 2008"/>
              <a:gd name="T5" fmla="*/ 58855 h 391"/>
              <a:gd name="T6" fmla="*/ 0 60000 65536"/>
              <a:gd name="T7" fmla="*/ 0 60000 65536"/>
              <a:gd name="T8" fmla="*/ 0 60000 65536"/>
              <a:gd name="T9" fmla="*/ 0 w 2008"/>
              <a:gd name="T10" fmla="*/ 0 h 391"/>
              <a:gd name="T11" fmla="*/ 2008 w 2008"/>
              <a:gd name="T12" fmla="*/ 391 h 391"/>
            </a:gdLst>
            <a:ahLst/>
            <a:cxnLst>
              <a:cxn ang="T6">
                <a:pos x="T0" y="T1"/>
              </a:cxn>
              <a:cxn ang="T7">
                <a:pos x="T2" y="T3"/>
              </a:cxn>
              <a:cxn ang="T8">
                <a:pos x="T4" y="T5"/>
              </a:cxn>
            </a:cxnLst>
            <a:rect l="T9" t="T10" r="T11" b="T12"/>
            <a:pathLst>
              <a:path w="2008" h="391">
                <a:moveTo>
                  <a:pt x="0" y="0"/>
                </a:moveTo>
                <a:cubicBezTo>
                  <a:pt x="364" y="191"/>
                  <a:pt x="729" y="383"/>
                  <a:pt x="1064" y="387"/>
                </a:cubicBezTo>
                <a:cubicBezTo>
                  <a:pt x="1399" y="391"/>
                  <a:pt x="1703" y="207"/>
                  <a:pt x="2008" y="24"/>
                </a:cubicBezTo>
              </a:path>
            </a:pathLst>
          </a:custGeom>
          <a:noFill/>
          <a:ln w="38100">
            <a:solidFill>
              <a:schemeClr val="tx1"/>
            </a:solidFill>
            <a:round/>
            <a:headEnd/>
            <a:tailEnd type="arrow" w="lg" len="lg"/>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062923" name="Text Box 11"/>
          <p:cNvSpPr txBox="1">
            <a:spLocks noChangeArrowheads="1"/>
          </p:cNvSpPr>
          <p:nvPr/>
        </p:nvSpPr>
        <p:spPr bwMode="auto">
          <a:xfrm>
            <a:off x="3303588" y="5334000"/>
            <a:ext cx="221632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sz="2400" dirty="0">
                <a:cs typeface="Calibri"/>
              </a:rPr>
              <a:t>Request</a:t>
            </a:r>
          </a:p>
          <a:p>
            <a:pPr eaLnBrk="1" hangingPunct="1"/>
            <a:r>
              <a:rPr lang="en-US" sz="2400" dirty="0">
                <a:cs typeface="Calibri"/>
              </a:rPr>
              <a:t>Cookie: XYZ</a:t>
            </a:r>
          </a:p>
        </p:txBody>
      </p:sp>
    </p:spTree>
    <p:custDataLst>
      <p:tags r:id="rId1"/>
    </p:custDataLst>
    <p:extLst>
      <p:ext uri="{BB962C8B-B14F-4D97-AF65-F5344CB8AC3E}">
        <p14:creationId xmlns:p14="http://schemas.microsoft.com/office/powerpoint/2010/main" val="35338784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29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29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291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2919"/>
                                        </p:tgtEl>
                                        <p:attrNameLst>
                                          <p:attrName>style.visibility</p:attrName>
                                        </p:attrNameLst>
                                      </p:cBhvr>
                                      <p:to>
                                        <p:strVal val="visible"/>
                                      </p:to>
                                    </p:set>
                                  </p:childTnLst>
                                  <p:subTnLst>
                                    <p:animClr clrSpc="rgb" dir="cw">
                                      <p:cBhvr override="childStyle">
                                        <p:cTn dur="1" fill="hold" display="0" masterRel="nextClick" afterEffect="1"/>
                                        <p:tgtEl>
                                          <p:spTgt spid="1062919"/>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1062918"/>
                                        </p:tgtEl>
                                        <p:attrNameLst>
                                          <p:attrName>style.visibility</p:attrName>
                                        </p:attrNameLst>
                                      </p:cBhvr>
                                      <p:to>
                                        <p:strVal val="visible"/>
                                      </p:to>
                                    </p:set>
                                  </p:childTnLst>
                                  <p:subTnLst>
                                    <p:animClr clrSpc="rgb" dir="cw">
                                      <p:cBhvr override="childStyle">
                                        <p:cTn dur="1" fill="hold" display="0" masterRel="nextClick" afterEffect="1"/>
                                        <p:tgtEl>
                                          <p:spTgt spid="1062918"/>
                                        </p:tgtEl>
                                        <p:attrNameLst>
                                          <p:attrName>ppt_c</p:attrName>
                                        </p:attrNameLst>
                                      </p:cBhvr>
                                      <p:to>
                                        <a:schemeClr val="bg2"/>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62921"/>
                                        </p:tgtEl>
                                        <p:attrNameLst>
                                          <p:attrName>style.visibility</p:attrName>
                                        </p:attrNameLst>
                                      </p:cBhvr>
                                      <p:to>
                                        <p:strVal val="visible"/>
                                      </p:to>
                                    </p:set>
                                  </p:childTnLst>
                                  <p:subTnLst>
                                    <p:animClr clrSpc="rgb" dir="cw">
                                      <p:cBhvr override="childStyle">
                                        <p:cTn dur="1" fill="hold" display="0" masterRel="nextClick" afterEffect="1"/>
                                        <p:tgtEl>
                                          <p:spTgt spid="1062921"/>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1062920"/>
                                        </p:tgtEl>
                                        <p:attrNameLst>
                                          <p:attrName>style.visibility</p:attrName>
                                        </p:attrNameLst>
                                      </p:cBhvr>
                                      <p:to>
                                        <p:strVal val="visible"/>
                                      </p:to>
                                    </p:set>
                                  </p:childTnLst>
                                  <p:subTnLst>
                                    <p:animClr clrSpc="rgb" dir="cw">
                                      <p:cBhvr override="childStyle">
                                        <p:cTn dur="1" fill="hold" display="0" masterRel="nextClick" afterEffect="1"/>
                                        <p:tgtEl>
                                          <p:spTgt spid="1062920"/>
                                        </p:tgtEl>
                                        <p:attrNameLst>
                                          <p:attrName>ppt_c</p:attrName>
                                        </p:attrNameLst>
                                      </p:cBhvr>
                                      <p:to>
                                        <a:schemeClr val="bg2"/>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629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292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629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2915" grpId="0" build="p"/>
      <p:bldP spid="1062918" grpId="0" animBg="1"/>
      <p:bldP spid="1062919" grpId="0"/>
      <p:bldP spid="1062920" grpId="0" animBg="1"/>
      <p:bldP spid="1062921" grpId="0"/>
      <p:bldP spid="1062922" grpId="0" animBg="1"/>
      <p:bldP spid="10629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4D5AAA2C-A2C7-234A-BE17-03F533CFFC64}" type="slidenum">
              <a:rPr lang="en-US" sz="1400" b="0">
                <a:latin typeface="Times New Roman" charset="0"/>
                <a:cs typeface="Calibri"/>
              </a:rPr>
              <a:pPr eaLnBrk="1" hangingPunct="1"/>
              <a:t>34</a:t>
            </a:fld>
            <a:endParaRPr lang="en-US" sz="1400" b="0" dirty="0">
              <a:latin typeface="Times New Roman" charset="0"/>
              <a:cs typeface="Calibri"/>
            </a:endParaRPr>
          </a:p>
        </p:txBody>
      </p:sp>
      <p:sp>
        <p:nvSpPr>
          <p:cNvPr id="82947" name="Rectangle 2"/>
          <p:cNvSpPr>
            <a:spLocks noGrp="1" noChangeArrowheads="1"/>
          </p:cNvSpPr>
          <p:nvPr>
            <p:ph type="title"/>
          </p:nvPr>
        </p:nvSpPr>
        <p:spPr/>
        <p:txBody>
          <a:bodyPr/>
          <a:lstStyle/>
          <a:p>
            <a:r>
              <a:rPr lang="en-US">
                <a:latin typeface="Helvetica" charset="0"/>
                <a:ea typeface="ＭＳ Ｐゴシック" charset="0"/>
                <a:cs typeface="ＭＳ Ｐゴシック" charset="0"/>
              </a:rPr>
              <a:t>HTTP Performance</a:t>
            </a:r>
          </a:p>
        </p:txBody>
      </p:sp>
      <p:sp>
        <p:nvSpPr>
          <p:cNvPr id="1143811" name="Rectangle 3"/>
          <p:cNvSpPr>
            <a:spLocks noGrp="1" noChangeArrowheads="1"/>
          </p:cNvSpPr>
          <p:nvPr>
            <p:ph type="body" idx="1"/>
          </p:nvPr>
        </p:nvSpPr>
        <p:spPr/>
        <p:txBody>
          <a:bodyPr/>
          <a:lstStyle/>
          <a:p>
            <a:r>
              <a:rPr lang="en-US" dirty="0">
                <a:latin typeface="Calibri"/>
                <a:cs typeface="Calibri"/>
              </a:rPr>
              <a:t>Most Web pages have multiple objects</a:t>
            </a:r>
          </a:p>
          <a:p>
            <a:pPr lvl="1"/>
            <a:r>
              <a:rPr lang="en-US" i="1" dirty="0">
                <a:latin typeface="Calibri"/>
                <a:ea typeface="Calibri"/>
                <a:cs typeface="Calibri"/>
              </a:rPr>
              <a:t>e.g.,</a:t>
            </a:r>
            <a:r>
              <a:rPr lang="en-US" dirty="0">
                <a:latin typeface="Calibri"/>
                <a:ea typeface="Calibri"/>
                <a:cs typeface="Calibri"/>
              </a:rPr>
              <a:t> HTML file and a bunch of embedded images</a:t>
            </a:r>
          </a:p>
          <a:p>
            <a:endParaRPr lang="en-US" dirty="0">
              <a:latin typeface="Calibri"/>
              <a:cs typeface="Calibri"/>
            </a:endParaRPr>
          </a:p>
          <a:p>
            <a:pPr>
              <a:lnSpc>
                <a:spcPct val="90000"/>
              </a:lnSpc>
            </a:pPr>
            <a:r>
              <a:rPr lang="en-US" dirty="0">
                <a:latin typeface="Calibri"/>
                <a:cs typeface="Calibri"/>
              </a:rPr>
              <a:t>How do you retrieve those objects (naively)?</a:t>
            </a:r>
          </a:p>
          <a:p>
            <a:pPr lvl="1">
              <a:lnSpc>
                <a:spcPct val="80000"/>
              </a:lnSpc>
            </a:pPr>
            <a:r>
              <a:rPr lang="en-US" i="1" dirty="0">
                <a:latin typeface="Calibri"/>
                <a:cs typeface="Calibri"/>
              </a:rPr>
              <a:t>One item at a time</a:t>
            </a:r>
          </a:p>
          <a:p>
            <a:pPr lvl="1">
              <a:lnSpc>
                <a:spcPct val="80000"/>
              </a:lnSpc>
            </a:pPr>
            <a:endParaRPr lang="en-US" i="1" dirty="0">
              <a:latin typeface="Calibri"/>
              <a:cs typeface="Calibri"/>
            </a:endParaRPr>
          </a:p>
          <a:p>
            <a:pPr>
              <a:lnSpc>
                <a:spcPct val="80000"/>
              </a:lnSpc>
            </a:pPr>
            <a:r>
              <a:rPr lang="en-US" dirty="0">
                <a:latin typeface="Calibri"/>
                <a:cs typeface="Calibri"/>
              </a:rPr>
              <a:t>Put stuff in the optimal place?</a:t>
            </a:r>
          </a:p>
          <a:p>
            <a:pPr lvl="1">
              <a:lnSpc>
                <a:spcPct val="80000"/>
              </a:lnSpc>
            </a:pPr>
            <a:r>
              <a:rPr lang="en-US" i="1" dirty="0">
                <a:latin typeface="Calibri"/>
                <a:cs typeface="Calibri"/>
              </a:rPr>
              <a:t>Where is that precisely? </a:t>
            </a:r>
          </a:p>
          <a:p>
            <a:pPr lvl="2">
              <a:lnSpc>
                <a:spcPct val="80000"/>
              </a:lnSpc>
            </a:pPr>
            <a:r>
              <a:rPr lang="en-US" b="1" i="1" dirty="0">
                <a:latin typeface="Calibri"/>
                <a:cs typeface="Calibri"/>
              </a:rPr>
              <a:t>Enter the Web cache and the CDN </a:t>
            </a:r>
          </a:p>
        </p:txBody>
      </p:sp>
    </p:spTree>
    <p:custDataLst>
      <p:tags r:id="rId1"/>
    </p:custDataLst>
    <p:extLst>
      <p:ext uri="{BB962C8B-B14F-4D97-AF65-F5344CB8AC3E}">
        <p14:creationId xmlns:p14="http://schemas.microsoft.com/office/powerpoint/2010/main" val="1984532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438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381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438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438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4381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4381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438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381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970DCC2E-A0F5-F24D-874A-DEEC6EBCE6C1}" type="slidenum">
              <a:rPr lang="en-US" sz="1400" b="0">
                <a:latin typeface="Times New Roman" charset="0"/>
                <a:cs typeface="Calibri"/>
              </a:rPr>
              <a:pPr eaLnBrk="1" hangingPunct="1"/>
              <a:t>35</a:t>
            </a:fld>
            <a:endParaRPr lang="en-US" sz="1400" b="0" dirty="0">
              <a:latin typeface="Times New Roman" charset="0"/>
              <a:cs typeface="Calibri"/>
            </a:endParaRPr>
          </a:p>
        </p:txBody>
      </p:sp>
      <p:sp>
        <p:nvSpPr>
          <p:cNvPr id="84995" name="Rectangle 2"/>
          <p:cNvSpPr>
            <a:spLocks noGrp="1" noChangeArrowheads="1"/>
          </p:cNvSpPr>
          <p:nvPr>
            <p:ph type="title"/>
          </p:nvPr>
        </p:nvSpPr>
        <p:spPr/>
        <p:txBody>
          <a:bodyPr/>
          <a:lstStyle/>
          <a:p>
            <a:r>
              <a:rPr lang="en-US">
                <a:latin typeface="Helvetica" charset="0"/>
                <a:ea typeface="ＭＳ Ｐゴシック" charset="0"/>
                <a:cs typeface="ＭＳ Ｐゴシック" charset="0"/>
              </a:rPr>
              <a:t>Fetch HTTP Items:  Stop &amp; Wait</a:t>
            </a:r>
          </a:p>
        </p:txBody>
      </p:sp>
      <p:sp>
        <p:nvSpPr>
          <p:cNvPr id="84996" name="Line 3"/>
          <p:cNvSpPr>
            <a:spLocks noChangeShapeType="1"/>
          </p:cNvSpPr>
          <p:nvPr/>
        </p:nvSpPr>
        <p:spPr bwMode="auto">
          <a:xfrm>
            <a:off x="2362200" y="2057400"/>
            <a:ext cx="0" cy="35052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84997" name="Line 4"/>
          <p:cNvSpPr>
            <a:spLocks noChangeShapeType="1"/>
          </p:cNvSpPr>
          <p:nvPr/>
        </p:nvSpPr>
        <p:spPr bwMode="auto">
          <a:xfrm>
            <a:off x="5715000" y="2057400"/>
            <a:ext cx="0" cy="34290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84998" name="Line 5"/>
          <p:cNvSpPr>
            <a:spLocks noChangeShapeType="1"/>
          </p:cNvSpPr>
          <p:nvPr/>
        </p:nvSpPr>
        <p:spPr bwMode="auto">
          <a:xfrm>
            <a:off x="2362200" y="2362200"/>
            <a:ext cx="3352800" cy="304800"/>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84999" name="Text Box 6"/>
          <p:cNvSpPr txBox="1">
            <a:spLocks noChangeArrowheads="1"/>
          </p:cNvSpPr>
          <p:nvPr/>
        </p:nvSpPr>
        <p:spPr bwMode="auto">
          <a:xfrm>
            <a:off x="1978025" y="1693863"/>
            <a:ext cx="738409"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800" dirty="0">
                <a:latin typeface="Calibri"/>
                <a:cs typeface="Calibri"/>
              </a:rPr>
              <a:t>Client</a:t>
            </a:r>
            <a:endParaRPr lang="en-US" sz="1800" b="0" dirty="0">
              <a:latin typeface="Calibri"/>
              <a:cs typeface="Calibri"/>
            </a:endParaRPr>
          </a:p>
        </p:txBody>
      </p:sp>
      <p:sp>
        <p:nvSpPr>
          <p:cNvPr id="85000" name="Text Box 7"/>
          <p:cNvSpPr txBox="1">
            <a:spLocks noChangeArrowheads="1"/>
          </p:cNvSpPr>
          <p:nvPr/>
        </p:nvSpPr>
        <p:spPr bwMode="auto">
          <a:xfrm>
            <a:off x="5330825" y="1676400"/>
            <a:ext cx="798296"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800" dirty="0">
                <a:latin typeface="Calibri"/>
                <a:cs typeface="Calibri"/>
              </a:rPr>
              <a:t>Server</a:t>
            </a:r>
            <a:endParaRPr lang="en-US" sz="1800" b="0" dirty="0">
              <a:latin typeface="Calibri"/>
              <a:cs typeface="Calibri"/>
            </a:endParaRPr>
          </a:p>
        </p:txBody>
      </p:sp>
      <p:sp>
        <p:nvSpPr>
          <p:cNvPr id="85001" name="Line 8"/>
          <p:cNvSpPr>
            <a:spLocks noChangeShapeType="1"/>
          </p:cNvSpPr>
          <p:nvPr/>
        </p:nvSpPr>
        <p:spPr bwMode="auto">
          <a:xfrm flipH="1">
            <a:off x="2362200" y="2819400"/>
            <a:ext cx="3352800" cy="381000"/>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85002" name="Text Box 9"/>
          <p:cNvSpPr txBox="1">
            <a:spLocks noChangeArrowheads="1"/>
          </p:cNvSpPr>
          <p:nvPr/>
        </p:nvSpPr>
        <p:spPr bwMode="auto">
          <a:xfrm rot="282074">
            <a:off x="3016927" y="2141511"/>
            <a:ext cx="1598846"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800" b="0" dirty="0">
                <a:latin typeface="Calibri"/>
                <a:cs typeface="Calibri"/>
              </a:rPr>
              <a:t>Request item 1</a:t>
            </a:r>
          </a:p>
        </p:txBody>
      </p:sp>
      <p:sp>
        <p:nvSpPr>
          <p:cNvPr id="85003" name="Text Box 10"/>
          <p:cNvSpPr txBox="1">
            <a:spLocks noChangeArrowheads="1"/>
          </p:cNvSpPr>
          <p:nvPr/>
        </p:nvSpPr>
        <p:spPr bwMode="auto">
          <a:xfrm rot="-386689">
            <a:off x="3099581" y="2649511"/>
            <a:ext cx="1614513"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800" b="0" dirty="0">
                <a:latin typeface="Calibri"/>
                <a:cs typeface="Calibri"/>
              </a:rPr>
              <a:t>Transfer item 1</a:t>
            </a:r>
          </a:p>
        </p:txBody>
      </p:sp>
      <p:sp>
        <p:nvSpPr>
          <p:cNvPr id="85004" name="Line 11"/>
          <p:cNvSpPr>
            <a:spLocks noChangeShapeType="1"/>
          </p:cNvSpPr>
          <p:nvPr/>
        </p:nvSpPr>
        <p:spPr bwMode="auto">
          <a:xfrm>
            <a:off x="2362200" y="3352800"/>
            <a:ext cx="3352800" cy="304800"/>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85005" name="Text Box 12"/>
          <p:cNvSpPr txBox="1">
            <a:spLocks noChangeArrowheads="1"/>
          </p:cNvSpPr>
          <p:nvPr/>
        </p:nvSpPr>
        <p:spPr bwMode="auto">
          <a:xfrm rot="282074">
            <a:off x="3104239" y="3132111"/>
            <a:ext cx="1598846"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800" b="0" dirty="0">
                <a:latin typeface="Calibri"/>
                <a:cs typeface="Calibri"/>
              </a:rPr>
              <a:t>Request item 2</a:t>
            </a:r>
          </a:p>
        </p:txBody>
      </p:sp>
      <p:sp>
        <p:nvSpPr>
          <p:cNvPr id="85006" name="Line 13"/>
          <p:cNvSpPr>
            <a:spLocks noChangeShapeType="1"/>
          </p:cNvSpPr>
          <p:nvPr/>
        </p:nvSpPr>
        <p:spPr bwMode="auto">
          <a:xfrm flipH="1">
            <a:off x="2362200" y="3810000"/>
            <a:ext cx="3352800" cy="381000"/>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85007" name="Text Box 14"/>
          <p:cNvSpPr txBox="1">
            <a:spLocks noChangeArrowheads="1"/>
          </p:cNvSpPr>
          <p:nvPr/>
        </p:nvSpPr>
        <p:spPr bwMode="auto">
          <a:xfrm rot="-353168">
            <a:off x="3175781" y="3655986"/>
            <a:ext cx="1614513"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800" b="0" dirty="0">
                <a:latin typeface="Calibri"/>
                <a:cs typeface="Calibri"/>
              </a:rPr>
              <a:t>Transfer item 2</a:t>
            </a:r>
          </a:p>
        </p:txBody>
      </p:sp>
      <p:sp>
        <p:nvSpPr>
          <p:cNvPr id="85008" name="Line 15"/>
          <p:cNvSpPr>
            <a:spLocks noChangeShapeType="1"/>
          </p:cNvSpPr>
          <p:nvPr/>
        </p:nvSpPr>
        <p:spPr bwMode="auto">
          <a:xfrm>
            <a:off x="2362200" y="4402138"/>
            <a:ext cx="3352800" cy="304800"/>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85009" name="Text Box 16"/>
          <p:cNvSpPr txBox="1">
            <a:spLocks noChangeArrowheads="1"/>
          </p:cNvSpPr>
          <p:nvPr/>
        </p:nvSpPr>
        <p:spPr bwMode="auto">
          <a:xfrm rot="282074">
            <a:off x="3104239" y="4181448"/>
            <a:ext cx="1598846"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800" b="0" dirty="0">
                <a:latin typeface="Calibri"/>
                <a:cs typeface="Calibri"/>
              </a:rPr>
              <a:t>Request item 3</a:t>
            </a:r>
          </a:p>
        </p:txBody>
      </p:sp>
      <p:sp>
        <p:nvSpPr>
          <p:cNvPr id="85010" name="Line 17"/>
          <p:cNvSpPr>
            <a:spLocks noChangeShapeType="1"/>
          </p:cNvSpPr>
          <p:nvPr/>
        </p:nvSpPr>
        <p:spPr bwMode="auto">
          <a:xfrm flipH="1">
            <a:off x="2362200" y="4859338"/>
            <a:ext cx="3352800" cy="381000"/>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85011" name="Text Box 18"/>
          <p:cNvSpPr txBox="1">
            <a:spLocks noChangeArrowheads="1"/>
          </p:cNvSpPr>
          <p:nvPr/>
        </p:nvSpPr>
        <p:spPr bwMode="auto">
          <a:xfrm rot="-202938">
            <a:off x="3404381" y="4702148"/>
            <a:ext cx="1614513"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800" b="0" dirty="0">
                <a:latin typeface="Calibri"/>
                <a:cs typeface="Calibri"/>
              </a:rPr>
              <a:t>Transfer item 3</a:t>
            </a:r>
          </a:p>
        </p:txBody>
      </p:sp>
      <p:sp>
        <p:nvSpPr>
          <p:cNvPr id="85012" name="Text Box 19"/>
          <p:cNvSpPr txBox="1">
            <a:spLocks noChangeArrowheads="1"/>
          </p:cNvSpPr>
          <p:nvPr/>
        </p:nvSpPr>
        <p:spPr bwMode="auto">
          <a:xfrm>
            <a:off x="644525" y="5029200"/>
            <a:ext cx="1495377" cy="643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800" b="0" dirty="0">
                <a:latin typeface="Calibri"/>
                <a:cs typeface="Calibri"/>
              </a:rPr>
              <a:t>Finish; display</a:t>
            </a:r>
          </a:p>
          <a:p>
            <a:pPr algn="l"/>
            <a:r>
              <a:rPr lang="en-US" sz="1800" b="0" dirty="0">
                <a:latin typeface="Calibri"/>
                <a:cs typeface="Calibri"/>
              </a:rPr>
              <a:t>page </a:t>
            </a:r>
          </a:p>
        </p:txBody>
      </p:sp>
      <p:sp>
        <p:nvSpPr>
          <p:cNvPr id="85013" name="Line 20"/>
          <p:cNvSpPr>
            <a:spLocks noChangeShapeType="1"/>
          </p:cNvSpPr>
          <p:nvPr/>
        </p:nvSpPr>
        <p:spPr bwMode="auto">
          <a:xfrm>
            <a:off x="1905000" y="5410200"/>
            <a:ext cx="457200" cy="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85014" name="Text Box 21"/>
          <p:cNvSpPr txBox="1">
            <a:spLocks noChangeArrowheads="1"/>
          </p:cNvSpPr>
          <p:nvPr/>
        </p:nvSpPr>
        <p:spPr bwMode="auto">
          <a:xfrm>
            <a:off x="644525" y="1981200"/>
            <a:ext cx="1451082" cy="643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800" b="0" dirty="0">
                <a:latin typeface="Calibri"/>
                <a:cs typeface="Calibri"/>
              </a:rPr>
              <a:t>Start fetching</a:t>
            </a:r>
          </a:p>
          <a:p>
            <a:pPr algn="l"/>
            <a:r>
              <a:rPr lang="en-US" sz="1800" b="0" dirty="0">
                <a:latin typeface="Calibri"/>
                <a:cs typeface="Calibri"/>
              </a:rPr>
              <a:t>page </a:t>
            </a:r>
          </a:p>
        </p:txBody>
      </p:sp>
      <p:sp>
        <p:nvSpPr>
          <p:cNvPr id="85015" name="Line 22"/>
          <p:cNvSpPr>
            <a:spLocks noChangeShapeType="1"/>
          </p:cNvSpPr>
          <p:nvPr/>
        </p:nvSpPr>
        <p:spPr bwMode="auto">
          <a:xfrm>
            <a:off x="1905000" y="2362200"/>
            <a:ext cx="457200" cy="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85016" name="Text Box 23"/>
          <p:cNvSpPr txBox="1">
            <a:spLocks noChangeArrowheads="1"/>
          </p:cNvSpPr>
          <p:nvPr/>
        </p:nvSpPr>
        <p:spPr bwMode="auto">
          <a:xfrm>
            <a:off x="5789147" y="2590800"/>
            <a:ext cx="523220" cy="6728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wrap="none" anchor="ctr">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sz="2200" dirty="0">
                <a:latin typeface="Calibri"/>
                <a:cs typeface="Calibri"/>
              </a:rPr>
              <a:t>Time</a:t>
            </a:r>
            <a:endParaRPr lang="en-US" dirty="0">
              <a:cs typeface="Calibri"/>
            </a:endParaRPr>
          </a:p>
        </p:txBody>
      </p:sp>
      <p:sp>
        <p:nvSpPr>
          <p:cNvPr id="85017" name="Line 24"/>
          <p:cNvSpPr>
            <a:spLocks noChangeShapeType="1"/>
          </p:cNvSpPr>
          <p:nvPr/>
        </p:nvSpPr>
        <p:spPr bwMode="auto">
          <a:xfrm>
            <a:off x="6019800" y="3352800"/>
            <a:ext cx="0" cy="114300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1084442" name="AutoShape 26"/>
          <p:cNvSpPr>
            <a:spLocks noChangeArrowheads="1"/>
          </p:cNvSpPr>
          <p:nvPr/>
        </p:nvSpPr>
        <p:spPr bwMode="auto">
          <a:xfrm>
            <a:off x="6400800" y="3505200"/>
            <a:ext cx="2286000" cy="2743200"/>
          </a:xfrm>
          <a:prstGeom prst="irregularSeal1">
            <a:avLst/>
          </a:prstGeom>
          <a:noFill/>
          <a:ln w="571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600">
                <a:solidFill>
                  <a:schemeClr val="hlink"/>
                </a:solidFill>
              </a:rPr>
              <a:t>≥</a:t>
            </a:r>
            <a:r>
              <a:rPr lang="en-US">
                <a:solidFill>
                  <a:schemeClr val="hlink"/>
                </a:solidFill>
              </a:rPr>
              <a:t>2 RTTs</a:t>
            </a:r>
          </a:p>
          <a:p>
            <a:r>
              <a:rPr lang="en-US">
                <a:solidFill>
                  <a:schemeClr val="hlink"/>
                </a:solidFill>
              </a:rPr>
              <a:t>per</a:t>
            </a:r>
          </a:p>
          <a:p>
            <a:r>
              <a:rPr lang="en-US">
                <a:solidFill>
                  <a:schemeClr val="hlink"/>
                </a:solidFill>
              </a:rPr>
              <a:t>object</a:t>
            </a:r>
            <a:endParaRPr lang="en-US"/>
          </a:p>
        </p:txBody>
      </p:sp>
      <p:sp>
        <p:nvSpPr>
          <p:cNvPr id="85019" name="Rectangle 27"/>
          <p:cNvSpPr>
            <a:spLocks noChangeArrowheads="1"/>
          </p:cNvSpPr>
          <p:nvPr/>
        </p:nvSpPr>
        <p:spPr bwMode="auto">
          <a:xfrm>
            <a:off x="1931988" y="5426075"/>
            <a:ext cx="184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en-US"/>
          </a:p>
        </p:txBody>
      </p:sp>
    </p:spTree>
    <p:custDataLst>
      <p:tags r:id="rId1"/>
    </p:custDataLst>
    <p:extLst>
      <p:ext uri="{BB962C8B-B14F-4D97-AF65-F5344CB8AC3E}">
        <p14:creationId xmlns:p14="http://schemas.microsoft.com/office/powerpoint/2010/main" val="5153232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44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444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95989552-8449-6547-A617-656B83002C6F}" type="slidenum">
              <a:rPr lang="en-US" sz="1400" b="0">
                <a:latin typeface="Times New Roman" charset="0"/>
                <a:cs typeface="Calibri"/>
              </a:rPr>
              <a:pPr eaLnBrk="1" hangingPunct="1"/>
              <a:t>36</a:t>
            </a:fld>
            <a:endParaRPr lang="en-US" sz="1400" b="0" dirty="0">
              <a:latin typeface="Times New Roman" charset="0"/>
              <a:cs typeface="Calibri"/>
            </a:endParaRPr>
          </a:p>
        </p:txBody>
      </p:sp>
      <p:sp>
        <p:nvSpPr>
          <p:cNvPr id="87043" name="Rectangle 2"/>
          <p:cNvSpPr>
            <a:spLocks noGrp="1" noChangeArrowheads="1"/>
          </p:cNvSpPr>
          <p:nvPr>
            <p:ph type="title"/>
          </p:nvPr>
        </p:nvSpPr>
        <p:spPr>
          <a:xfrm>
            <a:off x="304800" y="228600"/>
            <a:ext cx="8069263" cy="838200"/>
          </a:xfrm>
        </p:spPr>
        <p:txBody>
          <a:bodyPr>
            <a:normAutofit fontScale="90000"/>
          </a:bodyPr>
          <a:lstStyle/>
          <a:p>
            <a:r>
              <a:rPr lang="en-US" sz="2000">
                <a:latin typeface="Helvetica" charset="0"/>
                <a:ea typeface="ＭＳ Ｐゴシック" charset="0"/>
                <a:cs typeface="ＭＳ Ｐゴシック" charset="0"/>
              </a:rPr>
              <a:t>Improving HTTP Performance:</a:t>
            </a:r>
            <a:br>
              <a:rPr lang="en-US" sz="2000">
                <a:latin typeface="Helvetica" charset="0"/>
                <a:ea typeface="ＭＳ Ｐゴシック" charset="0"/>
                <a:cs typeface="ＭＳ Ｐゴシック" charset="0"/>
              </a:rPr>
            </a:br>
            <a:r>
              <a:rPr lang="en-US" sz="3200">
                <a:latin typeface="Helvetica" charset="0"/>
                <a:ea typeface="ＭＳ Ｐゴシック" charset="0"/>
                <a:cs typeface="ＭＳ Ｐゴシック" charset="0"/>
              </a:rPr>
              <a:t>Concurrent Requests &amp; Responses</a:t>
            </a:r>
          </a:p>
        </p:txBody>
      </p:sp>
      <p:sp>
        <p:nvSpPr>
          <p:cNvPr id="1149955" name="Rectangle 3"/>
          <p:cNvSpPr>
            <a:spLocks noGrp="1" noChangeArrowheads="1"/>
          </p:cNvSpPr>
          <p:nvPr>
            <p:ph type="body" idx="1"/>
          </p:nvPr>
        </p:nvSpPr>
        <p:spPr>
          <a:xfrm>
            <a:off x="457200" y="1295400"/>
            <a:ext cx="5029200" cy="1752600"/>
          </a:xfrm>
        </p:spPr>
        <p:txBody>
          <a:bodyPr/>
          <a:lstStyle/>
          <a:p>
            <a:pPr>
              <a:lnSpc>
                <a:spcPct val="90000"/>
              </a:lnSpc>
            </a:pPr>
            <a:r>
              <a:rPr lang="en-US" sz="2600" dirty="0">
                <a:latin typeface="Calibri"/>
                <a:cs typeface="Calibri"/>
              </a:rPr>
              <a:t>Use multiple connections </a:t>
            </a:r>
            <a:r>
              <a:rPr lang="en-US" sz="2600" i="1" dirty="0">
                <a:latin typeface="Calibri"/>
                <a:cs typeface="Calibri"/>
              </a:rPr>
              <a:t>in parallel</a:t>
            </a:r>
            <a:endParaRPr lang="en-US" sz="2600" dirty="0">
              <a:latin typeface="Calibri"/>
              <a:cs typeface="Calibri"/>
            </a:endParaRPr>
          </a:p>
          <a:p>
            <a:pPr>
              <a:lnSpc>
                <a:spcPct val="90000"/>
              </a:lnSpc>
            </a:pPr>
            <a:r>
              <a:rPr lang="en-US" sz="2600" dirty="0">
                <a:latin typeface="Calibri"/>
                <a:cs typeface="Calibri"/>
              </a:rPr>
              <a:t>Does not necessarily maintain order of responses</a:t>
            </a:r>
            <a:endParaRPr lang="en-US" sz="2600" dirty="0">
              <a:latin typeface="Calibri"/>
              <a:cs typeface="Calibri"/>
              <a:sym typeface="Wingdings" charset="0"/>
            </a:endParaRPr>
          </a:p>
          <a:p>
            <a:pPr>
              <a:lnSpc>
                <a:spcPct val="90000"/>
              </a:lnSpc>
            </a:pPr>
            <a:endParaRPr lang="en-US" sz="2600" dirty="0">
              <a:latin typeface="Calibri"/>
              <a:cs typeface="Calibri"/>
            </a:endParaRPr>
          </a:p>
        </p:txBody>
      </p:sp>
      <p:sp>
        <p:nvSpPr>
          <p:cNvPr id="1149982" name="Rectangle 30"/>
          <p:cNvSpPr>
            <a:spLocks noChangeArrowheads="1"/>
          </p:cNvSpPr>
          <p:nvPr/>
        </p:nvSpPr>
        <p:spPr bwMode="auto">
          <a:xfrm>
            <a:off x="457200" y="3550716"/>
            <a:ext cx="3044423" cy="1579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marL="223838" indent="-223838" algn="l" eaLnBrk="0" hangingPunct="0">
              <a:lnSpc>
                <a:spcPct val="90000"/>
              </a:lnSpc>
              <a:spcBef>
                <a:spcPct val="50000"/>
              </a:spcBef>
              <a:buFontTx/>
              <a:buChar char="•"/>
            </a:pPr>
            <a:r>
              <a:rPr lang="en-US" sz="2600" b="0" dirty="0">
                <a:latin typeface="Calibri"/>
                <a:sym typeface="Wingdings" charset="0"/>
              </a:rPr>
              <a:t>Client = </a:t>
            </a:r>
            <a:r>
              <a:rPr lang="en-US" sz="2600" b="0" dirty="0">
                <a:solidFill>
                  <a:srgbClr val="00D302"/>
                </a:solidFill>
                <a:latin typeface="Calibri"/>
                <a:sym typeface="Wingdings" charset="0"/>
              </a:rPr>
              <a:t></a:t>
            </a:r>
            <a:endParaRPr lang="en-US" sz="2600" b="0" dirty="0">
              <a:latin typeface="Calibri"/>
              <a:sym typeface="Wingdings" charset="0"/>
            </a:endParaRPr>
          </a:p>
          <a:p>
            <a:pPr marL="223838" indent="-223838" algn="l" eaLnBrk="0" hangingPunct="0">
              <a:lnSpc>
                <a:spcPct val="90000"/>
              </a:lnSpc>
              <a:spcBef>
                <a:spcPct val="50000"/>
              </a:spcBef>
              <a:buFontTx/>
              <a:buChar char="•"/>
            </a:pPr>
            <a:r>
              <a:rPr lang="en-US" sz="2600" b="0" dirty="0">
                <a:latin typeface="Calibri"/>
                <a:sym typeface="Wingdings" charset="0"/>
              </a:rPr>
              <a:t>Server = </a:t>
            </a:r>
            <a:r>
              <a:rPr lang="en-US" sz="2600" b="0" dirty="0">
                <a:solidFill>
                  <a:srgbClr val="00D302"/>
                </a:solidFill>
                <a:latin typeface="Calibri"/>
                <a:sym typeface="Wingdings" charset="0"/>
              </a:rPr>
              <a:t></a:t>
            </a:r>
            <a:endParaRPr lang="en-US" sz="2600" b="0" dirty="0">
              <a:latin typeface="Calibri"/>
              <a:sym typeface="Wingdings" charset="0"/>
            </a:endParaRPr>
          </a:p>
          <a:p>
            <a:pPr marL="223838" indent="-223838" algn="l" eaLnBrk="0" hangingPunct="0">
              <a:lnSpc>
                <a:spcPct val="90000"/>
              </a:lnSpc>
              <a:spcBef>
                <a:spcPct val="50000"/>
              </a:spcBef>
              <a:buFontTx/>
              <a:buChar char="•"/>
            </a:pPr>
            <a:r>
              <a:rPr lang="en-US" sz="2600" b="0" dirty="0">
                <a:latin typeface="Calibri"/>
                <a:sym typeface="Wingdings" charset="0"/>
              </a:rPr>
              <a:t>Network = </a:t>
            </a:r>
            <a:r>
              <a:rPr lang="en-US" sz="2600" b="0" dirty="0">
                <a:solidFill>
                  <a:srgbClr val="FF3300"/>
                </a:solidFill>
                <a:latin typeface="Calibri"/>
                <a:sym typeface="Wingdings" charset="0"/>
              </a:rPr>
              <a:t></a:t>
            </a:r>
            <a:r>
              <a:rPr lang="en-US" sz="2600" b="0" dirty="0">
                <a:latin typeface="Calibri"/>
                <a:sym typeface="Wingdings" charset="0"/>
              </a:rPr>
              <a:t> Why?</a:t>
            </a:r>
          </a:p>
        </p:txBody>
      </p:sp>
      <p:grpSp>
        <p:nvGrpSpPr>
          <p:cNvPr id="2" name="Group 117"/>
          <p:cNvGrpSpPr>
            <a:grpSpLocks/>
          </p:cNvGrpSpPr>
          <p:nvPr/>
        </p:nvGrpSpPr>
        <p:grpSpPr bwMode="auto">
          <a:xfrm>
            <a:off x="5562600" y="2514600"/>
            <a:ext cx="990600" cy="990600"/>
            <a:chOff x="1584" y="1536"/>
            <a:chExt cx="624" cy="624"/>
          </a:xfrm>
        </p:grpSpPr>
        <p:sp>
          <p:nvSpPr>
            <p:cNvPr id="87088" name="Line 118"/>
            <p:cNvSpPr>
              <a:spLocks noChangeShapeType="1"/>
            </p:cNvSpPr>
            <p:nvPr/>
          </p:nvSpPr>
          <p:spPr bwMode="auto">
            <a:xfrm>
              <a:off x="1584" y="1536"/>
              <a:ext cx="624" cy="624"/>
            </a:xfrm>
            <a:prstGeom prst="line">
              <a:avLst/>
            </a:prstGeom>
            <a:noFill/>
            <a:ln w="38100">
              <a:solidFill>
                <a:srgbClr val="FF8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7089" name="Text Box 119"/>
            <p:cNvSpPr txBox="1">
              <a:spLocks noChangeArrowheads="1"/>
            </p:cNvSpPr>
            <p:nvPr/>
          </p:nvSpPr>
          <p:spPr bwMode="auto">
            <a:xfrm>
              <a:off x="1680" y="1632"/>
              <a:ext cx="320"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2400" b="0" dirty="0">
                  <a:latin typeface="Calibri"/>
                  <a:cs typeface="ＭＳ Ｐゴシック" charset="0"/>
                </a:rPr>
                <a:t>R1</a:t>
              </a:r>
            </a:p>
          </p:txBody>
        </p:sp>
      </p:grpSp>
      <p:grpSp>
        <p:nvGrpSpPr>
          <p:cNvPr id="3" name="Group 120"/>
          <p:cNvGrpSpPr>
            <a:grpSpLocks/>
          </p:cNvGrpSpPr>
          <p:nvPr/>
        </p:nvGrpSpPr>
        <p:grpSpPr bwMode="auto">
          <a:xfrm>
            <a:off x="6705600" y="2438402"/>
            <a:ext cx="990600" cy="461963"/>
            <a:chOff x="2304" y="1200"/>
            <a:chExt cx="624" cy="291"/>
          </a:xfrm>
        </p:grpSpPr>
        <p:sp>
          <p:nvSpPr>
            <p:cNvPr id="87086" name="Line 121"/>
            <p:cNvSpPr>
              <a:spLocks noChangeShapeType="1"/>
            </p:cNvSpPr>
            <p:nvPr/>
          </p:nvSpPr>
          <p:spPr bwMode="auto">
            <a:xfrm>
              <a:off x="2304" y="1248"/>
              <a:ext cx="624" cy="240"/>
            </a:xfrm>
            <a:prstGeom prst="line">
              <a:avLst/>
            </a:prstGeom>
            <a:noFill/>
            <a:ln w="38100">
              <a:solidFill>
                <a:srgbClr val="FF8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7087" name="Rectangle 122"/>
            <p:cNvSpPr>
              <a:spLocks noChangeArrowheads="1"/>
            </p:cNvSpPr>
            <p:nvPr/>
          </p:nvSpPr>
          <p:spPr bwMode="auto">
            <a:xfrm>
              <a:off x="2400" y="1200"/>
              <a:ext cx="320"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l" eaLnBrk="0" hangingPunct="0"/>
              <a:r>
                <a:rPr lang="en-US" sz="2400" b="0" dirty="0">
                  <a:latin typeface="Calibri"/>
                  <a:cs typeface="ＭＳ Ｐゴシック" charset="0"/>
                </a:rPr>
                <a:t>R2</a:t>
              </a:r>
            </a:p>
          </p:txBody>
        </p:sp>
      </p:grpSp>
      <p:grpSp>
        <p:nvGrpSpPr>
          <p:cNvPr id="4" name="Group 123"/>
          <p:cNvGrpSpPr>
            <a:grpSpLocks/>
          </p:cNvGrpSpPr>
          <p:nvPr/>
        </p:nvGrpSpPr>
        <p:grpSpPr bwMode="auto">
          <a:xfrm>
            <a:off x="7848600" y="2514600"/>
            <a:ext cx="990600" cy="533400"/>
            <a:chOff x="3024" y="1536"/>
            <a:chExt cx="624" cy="336"/>
          </a:xfrm>
        </p:grpSpPr>
        <p:sp>
          <p:nvSpPr>
            <p:cNvPr id="87084" name="Line 124"/>
            <p:cNvSpPr>
              <a:spLocks noChangeShapeType="1"/>
            </p:cNvSpPr>
            <p:nvPr/>
          </p:nvSpPr>
          <p:spPr bwMode="auto">
            <a:xfrm>
              <a:off x="3024" y="1536"/>
              <a:ext cx="624" cy="336"/>
            </a:xfrm>
            <a:prstGeom prst="line">
              <a:avLst/>
            </a:prstGeom>
            <a:noFill/>
            <a:ln w="38100">
              <a:solidFill>
                <a:srgbClr val="FF8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7085" name="Rectangle 125"/>
            <p:cNvSpPr>
              <a:spLocks noChangeArrowheads="1"/>
            </p:cNvSpPr>
            <p:nvPr/>
          </p:nvSpPr>
          <p:spPr bwMode="auto">
            <a:xfrm>
              <a:off x="3120" y="1536"/>
              <a:ext cx="320"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l" eaLnBrk="0" hangingPunct="0"/>
              <a:r>
                <a:rPr lang="en-US" sz="2400" b="0" dirty="0">
                  <a:latin typeface="Calibri"/>
                  <a:cs typeface="ＭＳ Ｐゴシック" charset="0"/>
                </a:rPr>
                <a:t>R3</a:t>
              </a:r>
            </a:p>
          </p:txBody>
        </p:sp>
      </p:grpSp>
      <p:grpSp>
        <p:nvGrpSpPr>
          <p:cNvPr id="5" name="Group 130"/>
          <p:cNvGrpSpPr>
            <a:grpSpLocks/>
          </p:cNvGrpSpPr>
          <p:nvPr/>
        </p:nvGrpSpPr>
        <p:grpSpPr bwMode="auto">
          <a:xfrm>
            <a:off x="5562600" y="3581400"/>
            <a:ext cx="990600" cy="1143000"/>
            <a:chOff x="1584" y="2208"/>
            <a:chExt cx="624" cy="720"/>
          </a:xfrm>
        </p:grpSpPr>
        <p:sp>
          <p:nvSpPr>
            <p:cNvPr id="87082" name="Line 131"/>
            <p:cNvSpPr>
              <a:spLocks noChangeShapeType="1"/>
            </p:cNvSpPr>
            <p:nvPr/>
          </p:nvSpPr>
          <p:spPr bwMode="auto">
            <a:xfrm flipH="1">
              <a:off x="1584" y="2208"/>
              <a:ext cx="624" cy="720"/>
            </a:xfrm>
            <a:prstGeom prst="line">
              <a:avLst/>
            </a:prstGeom>
            <a:noFill/>
            <a:ln w="127000">
              <a:solidFill>
                <a:srgbClr val="FF8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7083" name="Rectangle 132"/>
            <p:cNvSpPr>
              <a:spLocks noChangeArrowheads="1"/>
            </p:cNvSpPr>
            <p:nvPr/>
          </p:nvSpPr>
          <p:spPr bwMode="auto">
            <a:xfrm>
              <a:off x="1776" y="2304"/>
              <a:ext cx="309"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l" eaLnBrk="0" hangingPunct="0"/>
              <a:r>
                <a:rPr lang="en-US" sz="2400" b="0" dirty="0">
                  <a:latin typeface="Calibri"/>
                  <a:cs typeface="ＭＳ Ｐゴシック" charset="0"/>
                </a:rPr>
                <a:t>T1</a:t>
              </a:r>
            </a:p>
          </p:txBody>
        </p:sp>
      </p:grpSp>
      <p:grpSp>
        <p:nvGrpSpPr>
          <p:cNvPr id="6" name="Group 133"/>
          <p:cNvGrpSpPr>
            <a:grpSpLocks/>
          </p:cNvGrpSpPr>
          <p:nvPr/>
        </p:nvGrpSpPr>
        <p:grpSpPr bwMode="auto">
          <a:xfrm>
            <a:off x="6705600" y="2971800"/>
            <a:ext cx="990600" cy="533400"/>
            <a:chOff x="2304" y="1824"/>
            <a:chExt cx="624" cy="336"/>
          </a:xfrm>
        </p:grpSpPr>
        <p:sp>
          <p:nvSpPr>
            <p:cNvPr id="87080" name="Line 134"/>
            <p:cNvSpPr>
              <a:spLocks noChangeShapeType="1"/>
            </p:cNvSpPr>
            <p:nvPr/>
          </p:nvSpPr>
          <p:spPr bwMode="auto">
            <a:xfrm flipH="1">
              <a:off x="2304" y="1824"/>
              <a:ext cx="624" cy="336"/>
            </a:xfrm>
            <a:prstGeom prst="line">
              <a:avLst/>
            </a:prstGeom>
            <a:noFill/>
            <a:ln w="127000">
              <a:solidFill>
                <a:srgbClr val="FF8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7081" name="Rectangle 135"/>
            <p:cNvSpPr>
              <a:spLocks noChangeArrowheads="1"/>
            </p:cNvSpPr>
            <p:nvPr/>
          </p:nvSpPr>
          <p:spPr bwMode="auto">
            <a:xfrm>
              <a:off x="2496" y="1824"/>
              <a:ext cx="309"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l" eaLnBrk="0" hangingPunct="0"/>
              <a:r>
                <a:rPr lang="en-US" sz="2400" b="0" dirty="0">
                  <a:latin typeface="Calibri"/>
                  <a:cs typeface="ＭＳ Ｐゴシック" charset="0"/>
                </a:rPr>
                <a:t>T2</a:t>
              </a:r>
            </a:p>
          </p:txBody>
        </p:sp>
      </p:grpSp>
      <p:grpSp>
        <p:nvGrpSpPr>
          <p:cNvPr id="7" name="Group 136"/>
          <p:cNvGrpSpPr>
            <a:grpSpLocks/>
          </p:cNvGrpSpPr>
          <p:nvPr/>
        </p:nvGrpSpPr>
        <p:grpSpPr bwMode="auto">
          <a:xfrm>
            <a:off x="7848600" y="3048000"/>
            <a:ext cx="990600" cy="609600"/>
            <a:chOff x="3024" y="1872"/>
            <a:chExt cx="624" cy="384"/>
          </a:xfrm>
        </p:grpSpPr>
        <p:sp>
          <p:nvSpPr>
            <p:cNvPr id="87078" name="Line 137"/>
            <p:cNvSpPr>
              <a:spLocks noChangeShapeType="1"/>
            </p:cNvSpPr>
            <p:nvPr/>
          </p:nvSpPr>
          <p:spPr bwMode="auto">
            <a:xfrm flipH="1">
              <a:off x="3024" y="1872"/>
              <a:ext cx="624" cy="384"/>
            </a:xfrm>
            <a:prstGeom prst="line">
              <a:avLst/>
            </a:prstGeom>
            <a:noFill/>
            <a:ln w="127000">
              <a:solidFill>
                <a:srgbClr val="FF8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7079" name="Rectangle 138"/>
            <p:cNvSpPr>
              <a:spLocks noChangeArrowheads="1"/>
            </p:cNvSpPr>
            <p:nvPr/>
          </p:nvSpPr>
          <p:spPr bwMode="auto">
            <a:xfrm>
              <a:off x="3216" y="1872"/>
              <a:ext cx="309"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l" eaLnBrk="0" hangingPunct="0"/>
              <a:r>
                <a:rPr lang="en-US" sz="2400" b="0" dirty="0">
                  <a:latin typeface="Calibri"/>
                  <a:cs typeface="ＭＳ Ｐゴシック" charset="0"/>
                </a:rPr>
                <a:t>T3</a:t>
              </a:r>
            </a:p>
          </p:txBody>
        </p:sp>
      </p:grpSp>
      <p:grpSp>
        <p:nvGrpSpPr>
          <p:cNvPr id="8" name="Group 148"/>
          <p:cNvGrpSpPr>
            <a:grpSpLocks/>
          </p:cNvGrpSpPr>
          <p:nvPr/>
        </p:nvGrpSpPr>
        <p:grpSpPr bwMode="auto">
          <a:xfrm>
            <a:off x="5562600" y="1905000"/>
            <a:ext cx="2286000" cy="457200"/>
            <a:chOff x="3504" y="1200"/>
            <a:chExt cx="1440" cy="288"/>
          </a:xfrm>
        </p:grpSpPr>
        <p:sp>
          <p:nvSpPr>
            <p:cNvPr id="87075" name="Line 139"/>
            <p:cNvSpPr>
              <a:spLocks noChangeShapeType="1"/>
            </p:cNvSpPr>
            <p:nvPr/>
          </p:nvSpPr>
          <p:spPr bwMode="auto">
            <a:xfrm flipV="1">
              <a:off x="3504" y="1200"/>
              <a:ext cx="768" cy="28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076" name="Line 142"/>
            <p:cNvSpPr>
              <a:spLocks noChangeShapeType="1"/>
            </p:cNvSpPr>
            <p:nvPr/>
          </p:nvSpPr>
          <p:spPr bwMode="auto">
            <a:xfrm flipV="1">
              <a:off x="4224" y="1296"/>
              <a:ext cx="96" cy="19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077" name="Line 144"/>
            <p:cNvSpPr>
              <a:spLocks noChangeShapeType="1"/>
            </p:cNvSpPr>
            <p:nvPr/>
          </p:nvSpPr>
          <p:spPr bwMode="auto">
            <a:xfrm flipH="1" flipV="1">
              <a:off x="4800" y="1296"/>
              <a:ext cx="144" cy="19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9" name="Group 152"/>
          <p:cNvGrpSpPr>
            <a:grpSpLocks/>
          </p:cNvGrpSpPr>
          <p:nvPr/>
        </p:nvGrpSpPr>
        <p:grpSpPr bwMode="auto">
          <a:xfrm>
            <a:off x="5562600" y="2362200"/>
            <a:ext cx="3276600" cy="3429000"/>
            <a:chOff x="3504" y="1488"/>
            <a:chExt cx="2064" cy="2160"/>
          </a:xfrm>
        </p:grpSpPr>
        <p:sp>
          <p:nvSpPr>
            <p:cNvPr id="87057" name="Line 110"/>
            <p:cNvSpPr>
              <a:spLocks noChangeShapeType="1"/>
            </p:cNvSpPr>
            <p:nvPr/>
          </p:nvSpPr>
          <p:spPr bwMode="auto">
            <a:xfrm>
              <a:off x="3504" y="1584"/>
              <a:ext cx="2064" cy="0"/>
            </a:xfrm>
            <a:prstGeom prst="line">
              <a:avLst/>
            </a:prstGeom>
            <a:noFill/>
            <a:ln w="3175" cap="rnd">
              <a:solidFill>
                <a:schemeClr val="tx1"/>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058" name="Line 126"/>
            <p:cNvSpPr>
              <a:spLocks noChangeShapeType="1"/>
            </p:cNvSpPr>
            <p:nvPr/>
          </p:nvSpPr>
          <p:spPr bwMode="auto">
            <a:xfrm>
              <a:off x="3504" y="1920"/>
              <a:ext cx="2064" cy="0"/>
            </a:xfrm>
            <a:prstGeom prst="line">
              <a:avLst/>
            </a:prstGeom>
            <a:noFill/>
            <a:ln w="3175" cap="rnd">
              <a:solidFill>
                <a:schemeClr val="tx1"/>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059" name="Line 127"/>
            <p:cNvSpPr>
              <a:spLocks noChangeShapeType="1"/>
            </p:cNvSpPr>
            <p:nvPr/>
          </p:nvSpPr>
          <p:spPr bwMode="auto">
            <a:xfrm>
              <a:off x="3504" y="2256"/>
              <a:ext cx="2064" cy="0"/>
            </a:xfrm>
            <a:prstGeom prst="line">
              <a:avLst/>
            </a:prstGeom>
            <a:noFill/>
            <a:ln w="3175" cap="rnd">
              <a:solidFill>
                <a:schemeClr val="tx1"/>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060" name="Line 128"/>
            <p:cNvSpPr>
              <a:spLocks noChangeShapeType="1"/>
            </p:cNvSpPr>
            <p:nvPr/>
          </p:nvSpPr>
          <p:spPr bwMode="auto">
            <a:xfrm>
              <a:off x="3504" y="2592"/>
              <a:ext cx="2064" cy="0"/>
            </a:xfrm>
            <a:prstGeom prst="line">
              <a:avLst/>
            </a:prstGeom>
            <a:noFill/>
            <a:ln w="3175" cap="rnd">
              <a:solidFill>
                <a:schemeClr val="tx1"/>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061" name="Line 129"/>
            <p:cNvSpPr>
              <a:spLocks noChangeShapeType="1"/>
            </p:cNvSpPr>
            <p:nvPr/>
          </p:nvSpPr>
          <p:spPr bwMode="auto">
            <a:xfrm>
              <a:off x="3504" y="2928"/>
              <a:ext cx="2064" cy="0"/>
            </a:xfrm>
            <a:prstGeom prst="line">
              <a:avLst/>
            </a:prstGeom>
            <a:noFill/>
            <a:ln w="3175" cap="rnd">
              <a:solidFill>
                <a:schemeClr val="tx1"/>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87062" name="Group 150"/>
            <p:cNvGrpSpPr>
              <a:grpSpLocks/>
            </p:cNvGrpSpPr>
            <p:nvPr/>
          </p:nvGrpSpPr>
          <p:grpSpPr bwMode="auto">
            <a:xfrm>
              <a:off x="3504" y="1488"/>
              <a:ext cx="2064" cy="2160"/>
              <a:chOff x="3504" y="1488"/>
              <a:chExt cx="2064" cy="2160"/>
            </a:xfrm>
          </p:grpSpPr>
          <p:sp>
            <p:nvSpPr>
              <p:cNvPr id="87065" name="Line 111"/>
              <p:cNvSpPr>
                <a:spLocks noChangeShapeType="1"/>
              </p:cNvSpPr>
              <p:nvPr/>
            </p:nvSpPr>
            <p:spPr bwMode="auto">
              <a:xfrm>
                <a:off x="3504" y="1490"/>
                <a:ext cx="0" cy="163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066" name="Line 112"/>
              <p:cNvSpPr>
                <a:spLocks noChangeShapeType="1"/>
              </p:cNvSpPr>
              <p:nvPr/>
            </p:nvSpPr>
            <p:spPr bwMode="auto">
              <a:xfrm>
                <a:off x="4848" y="1490"/>
                <a:ext cx="0" cy="1630"/>
              </a:xfrm>
              <a:prstGeom prst="line">
                <a:avLst/>
              </a:prstGeom>
              <a:noFill/>
              <a:ln w="28575">
                <a:solidFill>
                  <a:srgbClr val="333399"/>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067" name="Line 113"/>
              <p:cNvSpPr>
                <a:spLocks noChangeShapeType="1"/>
              </p:cNvSpPr>
              <p:nvPr/>
            </p:nvSpPr>
            <p:spPr bwMode="auto">
              <a:xfrm>
                <a:off x="4947" y="1490"/>
                <a:ext cx="0" cy="163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068" name="Line 114"/>
              <p:cNvSpPr>
                <a:spLocks noChangeShapeType="1"/>
              </p:cNvSpPr>
              <p:nvPr/>
            </p:nvSpPr>
            <p:spPr bwMode="auto">
              <a:xfrm>
                <a:off x="4125" y="1490"/>
                <a:ext cx="0" cy="1630"/>
              </a:xfrm>
              <a:prstGeom prst="line">
                <a:avLst/>
              </a:prstGeom>
              <a:noFill/>
              <a:ln w="28575">
                <a:solidFill>
                  <a:srgbClr val="333399"/>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069" name="Line 115"/>
              <p:cNvSpPr>
                <a:spLocks noChangeShapeType="1"/>
              </p:cNvSpPr>
              <p:nvPr/>
            </p:nvSpPr>
            <p:spPr bwMode="auto">
              <a:xfrm>
                <a:off x="4224" y="1490"/>
                <a:ext cx="0" cy="163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070" name="Line 116"/>
              <p:cNvSpPr>
                <a:spLocks noChangeShapeType="1"/>
              </p:cNvSpPr>
              <p:nvPr/>
            </p:nvSpPr>
            <p:spPr bwMode="auto">
              <a:xfrm>
                <a:off x="5568" y="1488"/>
                <a:ext cx="0" cy="1630"/>
              </a:xfrm>
              <a:prstGeom prst="line">
                <a:avLst/>
              </a:prstGeom>
              <a:noFill/>
              <a:ln w="28575">
                <a:solidFill>
                  <a:srgbClr val="333399"/>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87071" name="Group 149"/>
              <p:cNvGrpSpPr>
                <a:grpSpLocks/>
              </p:cNvGrpSpPr>
              <p:nvPr/>
            </p:nvGrpSpPr>
            <p:grpSpPr bwMode="auto">
              <a:xfrm>
                <a:off x="4128" y="3120"/>
                <a:ext cx="1440" cy="528"/>
                <a:chOff x="4128" y="3120"/>
                <a:chExt cx="1440" cy="528"/>
              </a:xfrm>
            </p:grpSpPr>
            <p:sp>
              <p:nvSpPr>
                <p:cNvPr id="87072" name="Line 140"/>
                <p:cNvSpPr>
                  <a:spLocks noChangeShapeType="1"/>
                </p:cNvSpPr>
                <p:nvPr/>
              </p:nvSpPr>
              <p:spPr bwMode="auto">
                <a:xfrm flipH="1">
                  <a:off x="4704" y="3120"/>
                  <a:ext cx="864" cy="528"/>
                </a:xfrm>
                <a:prstGeom prst="line">
                  <a:avLst/>
                </a:prstGeom>
                <a:noFill/>
                <a:ln w="28575">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073" name="Line 141"/>
                <p:cNvSpPr>
                  <a:spLocks noChangeShapeType="1"/>
                </p:cNvSpPr>
                <p:nvPr/>
              </p:nvSpPr>
              <p:spPr bwMode="auto">
                <a:xfrm>
                  <a:off x="4128" y="3120"/>
                  <a:ext cx="240" cy="528"/>
                </a:xfrm>
                <a:prstGeom prst="line">
                  <a:avLst/>
                </a:prstGeom>
                <a:noFill/>
                <a:ln w="28575">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7074" name="Line 143"/>
                <p:cNvSpPr>
                  <a:spLocks noChangeShapeType="1"/>
                </p:cNvSpPr>
                <p:nvPr/>
              </p:nvSpPr>
              <p:spPr bwMode="auto">
                <a:xfrm flipH="1">
                  <a:off x="4608" y="3120"/>
                  <a:ext cx="240" cy="528"/>
                </a:xfrm>
                <a:prstGeom prst="line">
                  <a:avLst/>
                </a:prstGeom>
                <a:noFill/>
                <a:ln w="28575">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sp>
          <p:nvSpPr>
            <p:cNvPr id="87063" name="Rectangle 145"/>
            <p:cNvSpPr>
              <a:spLocks noChangeArrowheads="1"/>
            </p:cNvSpPr>
            <p:nvPr/>
          </p:nvSpPr>
          <p:spPr bwMode="auto">
            <a:xfrm>
              <a:off x="4859" y="1536"/>
              <a:ext cx="79" cy="177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87064" name="Rectangle 146"/>
            <p:cNvSpPr>
              <a:spLocks noChangeArrowheads="1"/>
            </p:cNvSpPr>
            <p:nvPr/>
          </p:nvSpPr>
          <p:spPr bwMode="auto">
            <a:xfrm>
              <a:off x="4136" y="1536"/>
              <a:ext cx="75" cy="158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pic>
        <p:nvPicPr>
          <p:cNvPr id="1150099" name="Picture 147" descr="j04316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5410200"/>
            <a:ext cx="12954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50061" name="Picture 109"/>
          <p:cNvPicPr>
            <a:picLocks noChangeAspect="1" noChangeArrowheads="1"/>
          </p:cNvPicPr>
          <p:nvPr/>
        </p:nvPicPr>
        <p:blipFill>
          <a:blip r:embed="rId5">
            <a:extLst>
              <a:ext uri="{28A0092B-C50C-407E-A947-70E740481C1C}">
                <a14:useLocalDpi xmlns:a14="http://schemas.microsoft.com/office/drawing/2010/main" val="0"/>
              </a:ext>
            </a:extLst>
          </a:blip>
          <a:srcRect l="6250" t="20000" b="13333"/>
          <a:stretch>
            <a:fillRect/>
          </a:stretch>
        </p:blipFill>
        <p:spPr bwMode="auto">
          <a:xfrm>
            <a:off x="6705600" y="1219200"/>
            <a:ext cx="11430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8362940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99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499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500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009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par>
                          <p:cTn id="22" fill="hold" nodeType="afterGroup">
                            <p:stCondLst>
                              <p:cond delay="500"/>
                            </p:stCondLst>
                            <p:childTnLst>
                              <p:par>
                                <p:cTn id="23" presetID="22" presetClass="entr" presetSubtype="1"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2000"/>
                                        <p:tgtEl>
                                          <p:spTgt spid="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up)">
                                      <p:cBhvr>
                                        <p:cTn id="30" dur="1000"/>
                                        <p:tgtEl>
                                          <p:spTgt spid="2"/>
                                        </p:tgtEl>
                                      </p:cBhvr>
                                    </p:animEffect>
                                  </p:childTnLst>
                                </p:cTn>
                              </p:par>
                              <p:par>
                                <p:cTn id="31" presetID="22" presetClass="entr" presetSubtype="1"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up)">
                                      <p:cBhvr>
                                        <p:cTn id="33" dur="1000"/>
                                        <p:tgtEl>
                                          <p:spTgt spid="3"/>
                                        </p:tgtEl>
                                      </p:cBhvr>
                                    </p:animEffect>
                                  </p:childTnLst>
                                </p:cTn>
                              </p:par>
                              <p:par>
                                <p:cTn id="34" presetID="22" presetClass="entr" presetSubtype="1"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up)">
                                      <p:cBhvr>
                                        <p:cTn id="36" dur="1000"/>
                                        <p:tgtEl>
                                          <p:spTgt spid="4"/>
                                        </p:tgtEl>
                                      </p:cBhvr>
                                    </p:animEffect>
                                  </p:childTnLst>
                                </p:cTn>
                              </p:par>
                            </p:childTnLst>
                          </p:cTn>
                        </p:par>
                        <p:par>
                          <p:cTn id="37" fill="hold" nodeType="afterGroup">
                            <p:stCondLst>
                              <p:cond delay="1000"/>
                            </p:stCondLst>
                            <p:childTnLst>
                              <p:par>
                                <p:cTn id="38" presetID="22" presetClass="entr" presetSubtype="1"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up)">
                                      <p:cBhvr>
                                        <p:cTn id="40" dur="1000"/>
                                        <p:tgtEl>
                                          <p:spTgt spid="6"/>
                                        </p:tgtEl>
                                      </p:cBhvr>
                                    </p:animEffect>
                                  </p:childTnLst>
                                </p:cTn>
                              </p:par>
                            </p:childTnLst>
                          </p:cTn>
                        </p:par>
                        <p:par>
                          <p:cTn id="41" fill="hold" nodeType="afterGroup">
                            <p:stCondLst>
                              <p:cond delay="2000"/>
                            </p:stCondLst>
                            <p:childTnLst>
                              <p:par>
                                <p:cTn id="42" presetID="22" presetClass="entr" presetSubtype="1"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up)">
                                      <p:cBhvr>
                                        <p:cTn id="44" dur="1000"/>
                                        <p:tgtEl>
                                          <p:spTgt spid="7"/>
                                        </p:tgtEl>
                                      </p:cBhvr>
                                    </p:animEffect>
                                  </p:childTnLst>
                                </p:cTn>
                              </p:par>
                            </p:childTnLst>
                          </p:cTn>
                        </p:par>
                        <p:par>
                          <p:cTn id="45" fill="hold" nodeType="afterGroup">
                            <p:stCondLst>
                              <p:cond delay="3000"/>
                            </p:stCondLst>
                            <p:childTnLst>
                              <p:par>
                                <p:cTn id="46" presetID="22" presetClass="entr" presetSubtype="1"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up)">
                                      <p:cBhvr>
                                        <p:cTn id="48" dur="2000"/>
                                        <p:tgtEl>
                                          <p:spTgt spid="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49982">
                                            <p:txEl>
                                              <p:pRg st="0" end="0"/>
                                            </p:txEl>
                                          </p:spTgt>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49982">
                                            <p:txEl>
                                              <p:pRg st="1" end="1"/>
                                            </p:txEl>
                                          </p:spTgt>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499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955" grpId="0" build="p"/>
      <p:bldP spid="114998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B7420068-DF72-A340-BAE1-37DFC07D2A46}" type="slidenum">
              <a:rPr lang="en-US" sz="1400" b="0">
                <a:latin typeface="Times New Roman" charset="0"/>
                <a:cs typeface="Calibri"/>
              </a:rPr>
              <a:pPr eaLnBrk="1" hangingPunct="1"/>
              <a:t>37</a:t>
            </a:fld>
            <a:endParaRPr lang="en-US" sz="1400" b="0" dirty="0">
              <a:latin typeface="Times New Roman" charset="0"/>
              <a:cs typeface="Calibri"/>
            </a:endParaRPr>
          </a:p>
        </p:txBody>
      </p:sp>
      <p:sp>
        <p:nvSpPr>
          <p:cNvPr id="89091" name="Rectangle 2"/>
          <p:cNvSpPr>
            <a:spLocks noGrp="1" noChangeArrowheads="1"/>
          </p:cNvSpPr>
          <p:nvPr>
            <p:ph type="title"/>
          </p:nvPr>
        </p:nvSpPr>
        <p:spPr>
          <a:xfrm>
            <a:off x="304800" y="228600"/>
            <a:ext cx="8069263" cy="838200"/>
          </a:xfrm>
        </p:spPr>
        <p:txBody>
          <a:bodyPr>
            <a:normAutofit fontScale="90000"/>
          </a:bodyPr>
          <a:lstStyle/>
          <a:p>
            <a:r>
              <a:rPr lang="en-US" sz="2000">
                <a:latin typeface="Helvetica" charset="0"/>
                <a:ea typeface="ＭＳ Ｐゴシック" charset="0"/>
                <a:cs typeface="ＭＳ Ｐゴシック" charset="0"/>
              </a:rPr>
              <a:t>Improving HTTP Performance:</a:t>
            </a:r>
            <a:br>
              <a:rPr lang="en-US" sz="2000">
                <a:latin typeface="Helvetica" charset="0"/>
                <a:ea typeface="ＭＳ Ｐゴシック" charset="0"/>
                <a:cs typeface="ＭＳ Ｐゴシック" charset="0"/>
              </a:rPr>
            </a:br>
            <a:r>
              <a:rPr lang="en-US" sz="3200">
                <a:latin typeface="Helvetica" charset="0"/>
                <a:ea typeface="ＭＳ Ｐゴシック" charset="0"/>
                <a:cs typeface="ＭＳ Ｐゴシック" charset="0"/>
              </a:rPr>
              <a:t>Pipelined Requests &amp; Responses</a:t>
            </a:r>
            <a:endParaRPr lang="en-US" sz="3900" b="0" u="sng">
              <a:latin typeface="Helvetica" charset="0"/>
              <a:ea typeface="ＭＳ Ｐゴシック" charset="0"/>
              <a:cs typeface="ＭＳ Ｐゴシック" charset="0"/>
            </a:endParaRPr>
          </a:p>
        </p:txBody>
      </p:sp>
      <p:sp>
        <p:nvSpPr>
          <p:cNvPr id="1086467" name="Rectangle 3"/>
          <p:cNvSpPr>
            <a:spLocks noGrp="1" noChangeArrowheads="1"/>
          </p:cNvSpPr>
          <p:nvPr>
            <p:ph type="body" idx="1"/>
          </p:nvPr>
        </p:nvSpPr>
        <p:spPr>
          <a:xfrm>
            <a:off x="457200" y="1219200"/>
            <a:ext cx="5257800" cy="5257800"/>
          </a:xfrm>
        </p:spPr>
        <p:txBody>
          <a:bodyPr/>
          <a:lstStyle/>
          <a:p>
            <a:r>
              <a:rPr lang="en-US" sz="2600" i="1" dirty="0">
                <a:latin typeface="Calibri"/>
                <a:cs typeface="Calibri"/>
              </a:rPr>
              <a:t>Batch</a:t>
            </a:r>
            <a:r>
              <a:rPr lang="en-US" sz="2600" dirty="0">
                <a:latin typeface="Calibri"/>
                <a:cs typeface="Calibri"/>
              </a:rPr>
              <a:t> requests and responses</a:t>
            </a:r>
          </a:p>
          <a:p>
            <a:pPr lvl="1"/>
            <a:r>
              <a:rPr lang="en-US" sz="2200" dirty="0">
                <a:latin typeface="Calibri"/>
                <a:ea typeface="Calibri"/>
                <a:cs typeface="Calibri"/>
              </a:rPr>
              <a:t>Reduce connection overhead</a:t>
            </a:r>
          </a:p>
          <a:p>
            <a:pPr lvl="1"/>
            <a:r>
              <a:rPr lang="en-US" sz="2200" dirty="0">
                <a:latin typeface="Calibri"/>
                <a:ea typeface="Calibri"/>
                <a:cs typeface="Calibri"/>
              </a:rPr>
              <a:t>Multiple requests sent in a single batch</a:t>
            </a:r>
          </a:p>
          <a:p>
            <a:pPr lvl="1"/>
            <a:r>
              <a:rPr lang="en-US" sz="2200" dirty="0">
                <a:latin typeface="Calibri"/>
                <a:ea typeface="Calibri"/>
                <a:cs typeface="Calibri"/>
              </a:rPr>
              <a:t>Maintains order of responses</a:t>
            </a:r>
          </a:p>
          <a:p>
            <a:pPr lvl="1"/>
            <a:r>
              <a:rPr lang="en-US" sz="2200" dirty="0">
                <a:latin typeface="Calibri"/>
                <a:ea typeface="Calibri"/>
                <a:cs typeface="Calibri"/>
              </a:rPr>
              <a:t>Item 1 always arrives before item 2</a:t>
            </a:r>
          </a:p>
          <a:p>
            <a:r>
              <a:rPr lang="en-US" sz="2600" dirty="0">
                <a:latin typeface="Calibri"/>
                <a:cs typeface="Calibri"/>
              </a:rPr>
              <a:t>How is this different from concurrent requests/responses?</a:t>
            </a:r>
          </a:p>
          <a:p>
            <a:pPr lvl="1"/>
            <a:r>
              <a:rPr lang="en-US" sz="2200" dirty="0">
                <a:latin typeface="Calibri"/>
                <a:cs typeface="Calibri"/>
              </a:rPr>
              <a:t>Single TCP connection</a:t>
            </a:r>
          </a:p>
        </p:txBody>
      </p:sp>
      <p:sp>
        <p:nvSpPr>
          <p:cNvPr id="89093" name="Line 4"/>
          <p:cNvSpPr>
            <a:spLocks noChangeShapeType="1"/>
          </p:cNvSpPr>
          <p:nvPr/>
        </p:nvSpPr>
        <p:spPr bwMode="auto">
          <a:xfrm>
            <a:off x="6156325" y="2062163"/>
            <a:ext cx="0" cy="32004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89094" name="Line 5"/>
          <p:cNvSpPr>
            <a:spLocks noChangeShapeType="1"/>
          </p:cNvSpPr>
          <p:nvPr/>
        </p:nvSpPr>
        <p:spPr bwMode="auto">
          <a:xfrm>
            <a:off x="8442325" y="1985963"/>
            <a:ext cx="0" cy="32004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89095" name="Text Box 6"/>
          <p:cNvSpPr txBox="1">
            <a:spLocks noChangeArrowheads="1"/>
          </p:cNvSpPr>
          <p:nvPr/>
        </p:nvSpPr>
        <p:spPr bwMode="auto">
          <a:xfrm>
            <a:off x="5761038" y="1719263"/>
            <a:ext cx="738409"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800" dirty="0">
                <a:latin typeface="Calibri"/>
                <a:cs typeface="Calibri"/>
              </a:rPr>
              <a:t>Client</a:t>
            </a:r>
            <a:endParaRPr lang="en-US" sz="1800" b="0" dirty="0">
              <a:latin typeface="Calibri"/>
              <a:cs typeface="Calibri"/>
            </a:endParaRPr>
          </a:p>
        </p:txBody>
      </p:sp>
      <p:sp>
        <p:nvSpPr>
          <p:cNvPr id="89096" name="Text Box 7"/>
          <p:cNvSpPr txBox="1">
            <a:spLocks noChangeArrowheads="1"/>
          </p:cNvSpPr>
          <p:nvPr/>
        </p:nvSpPr>
        <p:spPr bwMode="auto">
          <a:xfrm>
            <a:off x="7985125" y="1698625"/>
            <a:ext cx="798296"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800" dirty="0">
                <a:latin typeface="Calibri"/>
                <a:cs typeface="Calibri"/>
              </a:rPr>
              <a:t>Server</a:t>
            </a:r>
            <a:endParaRPr lang="en-US" sz="1800" b="0" dirty="0">
              <a:latin typeface="Calibri"/>
              <a:cs typeface="Calibri"/>
            </a:endParaRPr>
          </a:p>
        </p:txBody>
      </p:sp>
      <p:sp>
        <p:nvSpPr>
          <p:cNvPr id="89097" name="Line 8"/>
          <p:cNvSpPr>
            <a:spLocks noChangeShapeType="1"/>
          </p:cNvSpPr>
          <p:nvPr/>
        </p:nvSpPr>
        <p:spPr bwMode="auto">
          <a:xfrm>
            <a:off x="6156325" y="2366963"/>
            <a:ext cx="2286000" cy="381000"/>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89098" name="Text Box 9"/>
          <p:cNvSpPr txBox="1">
            <a:spLocks noChangeArrowheads="1"/>
          </p:cNvSpPr>
          <p:nvPr/>
        </p:nvSpPr>
        <p:spPr bwMode="auto">
          <a:xfrm rot="523781">
            <a:off x="6666153" y="2212948"/>
            <a:ext cx="1117119"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800" b="0" dirty="0">
                <a:latin typeface="Calibri"/>
                <a:cs typeface="Calibri"/>
              </a:rPr>
              <a:t>Request 1</a:t>
            </a:r>
          </a:p>
        </p:txBody>
      </p:sp>
      <p:sp>
        <p:nvSpPr>
          <p:cNvPr id="89099" name="Line 10"/>
          <p:cNvSpPr>
            <a:spLocks noChangeShapeType="1"/>
          </p:cNvSpPr>
          <p:nvPr/>
        </p:nvSpPr>
        <p:spPr bwMode="auto">
          <a:xfrm>
            <a:off x="6156325" y="2671763"/>
            <a:ext cx="2286000" cy="381000"/>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89100" name="Text Box 11"/>
          <p:cNvSpPr txBox="1">
            <a:spLocks noChangeArrowheads="1"/>
          </p:cNvSpPr>
          <p:nvPr/>
        </p:nvSpPr>
        <p:spPr bwMode="auto">
          <a:xfrm rot="523781">
            <a:off x="6666153" y="2517748"/>
            <a:ext cx="1117119"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800" b="0" dirty="0">
                <a:latin typeface="Calibri"/>
                <a:cs typeface="Calibri"/>
              </a:rPr>
              <a:t>Request 2</a:t>
            </a:r>
          </a:p>
        </p:txBody>
      </p:sp>
      <p:sp>
        <p:nvSpPr>
          <p:cNvPr id="89101" name="Line 12"/>
          <p:cNvSpPr>
            <a:spLocks noChangeShapeType="1"/>
          </p:cNvSpPr>
          <p:nvPr/>
        </p:nvSpPr>
        <p:spPr bwMode="auto">
          <a:xfrm>
            <a:off x="6156325" y="2976563"/>
            <a:ext cx="2286000" cy="381000"/>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89102" name="Text Box 13"/>
          <p:cNvSpPr txBox="1">
            <a:spLocks noChangeArrowheads="1"/>
          </p:cNvSpPr>
          <p:nvPr/>
        </p:nvSpPr>
        <p:spPr bwMode="auto">
          <a:xfrm rot="523781">
            <a:off x="6666153" y="2840011"/>
            <a:ext cx="1117119"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800" b="0" dirty="0">
                <a:latin typeface="Calibri"/>
                <a:cs typeface="Calibri"/>
              </a:rPr>
              <a:t>Request 3</a:t>
            </a:r>
          </a:p>
        </p:txBody>
      </p:sp>
      <p:sp>
        <p:nvSpPr>
          <p:cNvPr id="89103" name="Line 14"/>
          <p:cNvSpPr>
            <a:spLocks noChangeShapeType="1"/>
          </p:cNvSpPr>
          <p:nvPr/>
        </p:nvSpPr>
        <p:spPr bwMode="auto">
          <a:xfrm flipH="1">
            <a:off x="6156325" y="3890963"/>
            <a:ext cx="2286000" cy="381000"/>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89104" name="Text Box 15"/>
          <p:cNvSpPr txBox="1">
            <a:spLocks noChangeArrowheads="1"/>
          </p:cNvSpPr>
          <p:nvPr/>
        </p:nvSpPr>
        <p:spPr bwMode="auto">
          <a:xfrm rot="-543031">
            <a:off x="6567832" y="3775048"/>
            <a:ext cx="1132786"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800" b="0" dirty="0">
                <a:latin typeface="Calibri"/>
                <a:cs typeface="Calibri"/>
              </a:rPr>
              <a:t>Transfer 1</a:t>
            </a:r>
          </a:p>
        </p:txBody>
      </p:sp>
      <p:sp>
        <p:nvSpPr>
          <p:cNvPr id="89105" name="Line 16"/>
          <p:cNvSpPr>
            <a:spLocks noChangeShapeType="1"/>
          </p:cNvSpPr>
          <p:nvPr/>
        </p:nvSpPr>
        <p:spPr bwMode="auto">
          <a:xfrm flipH="1">
            <a:off x="6156325" y="4195763"/>
            <a:ext cx="2286000" cy="381000"/>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89106" name="Text Box 17"/>
          <p:cNvSpPr txBox="1">
            <a:spLocks noChangeArrowheads="1"/>
          </p:cNvSpPr>
          <p:nvPr/>
        </p:nvSpPr>
        <p:spPr bwMode="auto">
          <a:xfrm rot="-543031">
            <a:off x="6567832" y="4079848"/>
            <a:ext cx="1132786"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800" b="0" dirty="0">
                <a:latin typeface="Calibri"/>
                <a:cs typeface="Calibri"/>
              </a:rPr>
              <a:t>Transfer 2</a:t>
            </a:r>
          </a:p>
        </p:txBody>
      </p:sp>
      <p:sp>
        <p:nvSpPr>
          <p:cNvPr id="89107" name="Line 18"/>
          <p:cNvSpPr>
            <a:spLocks noChangeShapeType="1"/>
          </p:cNvSpPr>
          <p:nvPr/>
        </p:nvSpPr>
        <p:spPr bwMode="auto">
          <a:xfrm flipH="1">
            <a:off x="6156325" y="4538663"/>
            <a:ext cx="2286000" cy="381000"/>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89108" name="Text Box 19"/>
          <p:cNvSpPr txBox="1">
            <a:spLocks noChangeArrowheads="1"/>
          </p:cNvSpPr>
          <p:nvPr/>
        </p:nvSpPr>
        <p:spPr bwMode="auto">
          <a:xfrm rot="-543031">
            <a:off x="6567832" y="4422748"/>
            <a:ext cx="1132786"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800" b="0" dirty="0">
                <a:latin typeface="Calibri"/>
                <a:cs typeface="Calibri"/>
              </a:rPr>
              <a:t>Transfer 3</a:t>
            </a:r>
          </a:p>
        </p:txBody>
      </p:sp>
    </p:spTree>
    <p:custDataLst>
      <p:tags r:id="rId1"/>
    </p:custDataLst>
    <p:extLst>
      <p:ext uri="{BB962C8B-B14F-4D97-AF65-F5344CB8AC3E}">
        <p14:creationId xmlns:p14="http://schemas.microsoft.com/office/powerpoint/2010/main" val="37232114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6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6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64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64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8646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8646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864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46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304800" y="304800"/>
            <a:ext cx="8069263" cy="685800"/>
          </a:xfrm>
        </p:spPr>
        <p:txBody>
          <a:bodyPr>
            <a:normAutofit fontScale="90000"/>
          </a:bodyPr>
          <a:lstStyle/>
          <a:p>
            <a:r>
              <a:rPr lang="en-US" sz="2000">
                <a:latin typeface="Helvetica" charset="0"/>
                <a:ea typeface="ＭＳ Ｐゴシック" charset="0"/>
                <a:cs typeface="ＭＳ Ｐゴシック" charset="0"/>
              </a:rPr>
              <a:t>Improving HTTP Performance:</a:t>
            </a:r>
            <a:br>
              <a:rPr lang="en-US">
                <a:latin typeface="Helvetica" charset="0"/>
                <a:ea typeface="ＭＳ Ｐゴシック" charset="0"/>
                <a:cs typeface="ＭＳ Ｐゴシック" charset="0"/>
              </a:rPr>
            </a:br>
            <a:r>
              <a:rPr lang="en-US" sz="3200">
                <a:latin typeface="Helvetica" charset="0"/>
                <a:ea typeface="ＭＳ Ｐゴシック" charset="0"/>
                <a:cs typeface="ＭＳ Ｐゴシック" charset="0"/>
              </a:rPr>
              <a:t>Persistent Connections</a:t>
            </a:r>
          </a:p>
        </p:txBody>
      </p:sp>
      <p:sp>
        <p:nvSpPr>
          <p:cNvPr id="3" name="Content Placeholder 2"/>
          <p:cNvSpPr>
            <a:spLocks noGrp="1"/>
          </p:cNvSpPr>
          <p:nvPr>
            <p:ph idx="1"/>
          </p:nvPr>
        </p:nvSpPr>
        <p:spPr/>
        <p:txBody>
          <a:bodyPr>
            <a:normAutofit fontScale="85000" lnSpcReduction="20000"/>
          </a:bodyPr>
          <a:lstStyle/>
          <a:p>
            <a:r>
              <a:rPr lang="en-US" dirty="0">
                <a:latin typeface="Calibri"/>
                <a:cs typeface="Calibri"/>
              </a:rPr>
              <a:t>Enables multiple transfers per connection</a:t>
            </a:r>
          </a:p>
          <a:p>
            <a:pPr lvl="1"/>
            <a:r>
              <a:rPr lang="en-US" dirty="0">
                <a:latin typeface="Calibri"/>
                <a:ea typeface="Calibri"/>
                <a:cs typeface="Calibri"/>
              </a:rPr>
              <a:t>Maintain TCP connection across multiple requests</a:t>
            </a:r>
          </a:p>
          <a:p>
            <a:pPr lvl="1"/>
            <a:r>
              <a:rPr lang="en-US" dirty="0">
                <a:latin typeface="Calibri"/>
                <a:ea typeface="Calibri"/>
                <a:cs typeface="Calibri"/>
              </a:rPr>
              <a:t>Including transfers subsequent to current page</a:t>
            </a:r>
          </a:p>
          <a:p>
            <a:pPr lvl="1"/>
            <a:r>
              <a:rPr lang="en-US" dirty="0">
                <a:latin typeface="Calibri"/>
                <a:ea typeface="Calibri"/>
                <a:cs typeface="Calibri"/>
              </a:rPr>
              <a:t>Client or server can tear down connection</a:t>
            </a:r>
            <a:br>
              <a:rPr lang="en-US" dirty="0">
                <a:latin typeface="Calibri"/>
                <a:ea typeface="Calibri"/>
                <a:cs typeface="Calibri"/>
              </a:rPr>
            </a:br>
            <a:endParaRPr lang="en-US" dirty="0">
              <a:latin typeface="Calibri"/>
              <a:ea typeface="Calibri"/>
              <a:cs typeface="Calibri"/>
            </a:endParaRPr>
          </a:p>
          <a:p>
            <a:r>
              <a:rPr lang="en-US" dirty="0">
                <a:latin typeface="Calibri"/>
                <a:cs typeface="Calibri"/>
              </a:rPr>
              <a:t>Performance advantages:</a:t>
            </a:r>
          </a:p>
          <a:p>
            <a:pPr lvl="1"/>
            <a:r>
              <a:rPr lang="en-US" dirty="0">
                <a:latin typeface="Calibri"/>
                <a:ea typeface="Calibri"/>
                <a:cs typeface="Calibri"/>
              </a:rPr>
              <a:t>Avoid overhead of connection set-up and tear-down</a:t>
            </a:r>
          </a:p>
          <a:p>
            <a:pPr lvl="1"/>
            <a:r>
              <a:rPr lang="en-US" dirty="0">
                <a:latin typeface="Calibri"/>
                <a:ea typeface="Calibri"/>
                <a:cs typeface="Calibri"/>
              </a:rPr>
              <a:t>Allow TCP to learn more accurate RTT estimate</a:t>
            </a:r>
          </a:p>
          <a:p>
            <a:pPr lvl="1"/>
            <a:r>
              <a:rPr lang="en-US" dirty="0">
                <a:latin typeface="Calibri"/>
                <a:ea typeface="Calibri"/>
                <a:cs typeface="Calibri"/>
              </a:rPr>
              <a:t>Allow TCP congestion window to increase</a:t>
            </a:r>
          </a:p>
          <a:p>
            <a:pPr lvl="1"/>
            <a:r>
              <a:rPr lang="en-US" dirty="0">
                <a:latin typeface="Calibri"/>
                <a:ea typeface="Calibri"/>
                <a:cs typeface="Calibri"/>
              </a:rPr>
              <a:t>i.e., leverage previously discovered bandwidth</a:t>
            </a:r>
            <a:br>
              <a:rPr lang="en-US" dirty="0">
                <a:latin typeface="Calibri"/>
                <a:ea typeface="Calibri"/>
                <a:cs typeface="Calibri"/>
              </a:rPr>
            </a:br>
            <a:endParaRPr lang="en-US" dirty="0">
              <a:latin typeface="Calibri"/>
              <a:ea typeface="Calibri"/>
              <a:cs typeface="Calibri"/>
            </a:endParaRPr>
          </a:p>
          <a:p>
            <a:r>
              <a:rPr lang="en-US" dirty="0">
                <a:latin typeface="Calibri"/>
                <a:cs typeface="Calibri"/>
              </a:rPr>
              <a:t>Default in HTTP/1.1</a:t>
            </a:r>
          </a:p>
        </p:txBody>
      </p:sp>
      <p:sp>
        <p:nvSpPr>
          <p:cNvPr id="91140"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E5AC1D59-5544-D74C-B85D-FA6F3E6DF547}" type="slidenum">
              <a:rPr lang="en-US" sz="1400" b="0">
                <a:latin typeface="Times New Roman" charset="0"/>
                <a:cs typeface="Calibri"/>
              </a:rPr>
              <a:pPr eaLnBrk="1" hangingPunct="1"/>
              <a:t>38</a:t>
            </a:fld>
            <a:endParaRPr lang="en-US" sz="1400" b="0" dirty="0">
              <a:latin typeface="Times New Roman" charset="0"/>
              <a:cs typeface="Calibri"/>
            </a:endParaRPr>
          </a:p>
        </p:txBody>
      </p:sp>
    </p:spTree>
    <p:custDataLst>
      <p:tags r:id="rId1"/>
    </p:custDataLst>
    <p:extLst>
      <p:ext uri="{BB962C8B-B14F-4D97-AF65-F5344CB8AC3E}">
        <p14:creationId xmlns:p14="http://schemas.microsoft.com/office/powerpoint/2010/main" val="16118550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 </a:t>
            </a:r>
            <a:r>
              <a:rPr lang="en-US" i="1"/>
              <a:t>evolution</a:t>
            </a:r>
            <a:endParaRPr lang="en-US" dirty="0"/>
          </a:p>
        </p:txBody>
      </p:sp>
      <p:sp>
        <p:nvSpPr>
          <p:cNvPr id="3" name="Content Placeholder 2"/>
          <p:cNvSpPr>
            <a:spLocks noGrp="1"/>
          </p:cNvSpPr>
          <p:nvPr>
            <p:ph idx="1"/>
          </p:nvPr>
        </p:nvSpPr>
        <p:spPr>
          <a:xfrm>
            <a:off x="70121" y="1600200"/>
            <a:ext cx="8998887" cy="4525963"/>
          </a:xfrm>
        </p:spPr>
        <p:txBody>
          <a:bodyPr/>
          <a:lstStyle/>
          <a:p>
            <a:r>
              <a:rPr lang="en-US" dirty="0"/>
              <a:t>1.0 – one object per TCP: simple but </a:t>
            </a:r>
            <a:r>
              <a:rPr lang="en-US" dirty="0">
                <a:solidFill>
                  <a:srgbClr val="FF0000"/>
                </a:solidFill>
              </a:rPr>
              <a:t>slow</a:t>
            </a:r>
          </a:p>
          <a:p>
            <a:r>
              <a:rPr lang="en-US" dirty="0"/>
              <a:t>Parallel connections - multiple TCP, one object each:  </a:t>
            </a:r>
            <a:r>
              <a:rPr lang="en-US" dirty="0">
                <a:solidFill>
                  <a:srgbClr val="FF0000"/>
                </a:solidFill>
              </a:rPr>
              <a:t>wastes b/w, may be </a:t>
            </a:r>
            <a:r>
              <a:rPr lang="en-US" dirty="0" err="1">
                <a:solidFill>
                  <a:srgbClr val="FF0000"/>
                </a:solidFill>
              </a:rPr>
              <a:t>svr</a:t>
            </a:r>
            <a:r>
              <a:rPr lang="en-US" dirty="0">
                <a:solidFill>
                  <a:srgbClr val="FF0000"/>
                </a:solidFill>
              </a:rPr>
              <a:t> limited, out of order </a:t>
            </a:r>
            <a:endParaRPr lang="en-US" dirty="0">
              <a:solidFill>
                <a:srgbClr val="000000"/>
              </a:solidFill>
            </a:endParaRPr>
          </a:p>
          <a:p>
            <a:r>
              <a:rPr lang="en-US" dirty="0">
                <a:solidFill>
                  <a:srgbClr val="000000"/>
                </a:solidFill>
              </a:rPr>
              <a:t>1.1 pipelining – aggregate retrieval time: ordered, multiple objects sharing single TCP</a:t>
            </a:r>
          </a:p>
          <a:p>
            <a:r>
              <a:rPr lang="en-US" dirty="0">
                <a:solidFill>
                  <a:srgbClr val="000000"/>
                </a:solidFill>
              </a:rPr>
              <a:t>1.1 persistent – aggregate TCP overhead: lower overhead in time, increase overhead at ends </a:t>
            </a:r>
            <a:r>
              <a:rPr lang="en-US" dirty="0">
                <a:solidFill>
                  <a:srgbClr val="FF0000"/>
                </a:solidFill>
              </a:rPr>
              <a:t>(e.g., when should/do you close the connection?) </a:t>
            </a:r>
          </a:p>
        </p:txBody>
      </p:sp>
      <p:sp>
        <p:nvSpPr>
          <p:cNvPr id="4" name="Slide Number Placeholder 3"/>
          <p:cNvSpPr>
            <a:spLocks noGrp="1"/>
          </p:cNvSpPr>
          <p:nvPr>
            <p:ph type="sldNum" sz="quarter" idx="12"/>
          </p:nvPr>
        </p:nvSpPr>
        <p:spPr/>
        <p:txBody>
          <a:bodyPr/>
          <a:lstStyle/>
          <a:p>
            <a:fld id="{17258DB0-5299-B449-B005-2F11F39528E5}" type="slidenum">
              <a:rPr lang="en-US" smtClean="0"/>
              <a:t>39</a:t>
            </a:fld>
            <a:endParaRPr lang="en-US"/>
          </a:p>
        </p:txBody>
      </p:sp>
    </p:spTree>
    <p:extLst>
      <p:ext uri="{BB962C8B-B14F-4D97-AF65-F5344CB8AC3E}">
        <p14:creationId xmlns:p14="http://schemas.microsoft.com/office/powerpoint/2010/main" val="1286764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from Names to Addresses</a:t>
            </a:r>
          </a:p>
        </p:txBody>
      </p:sp>
      <p:sp>
        <p:nvSpPr>
          <p:cNvPr id="3" name="Content Placeholder 2"/>
          <p:cNvSpPr>
            <a:spLocks noGrp="1"/>
          </p:cNvSpPr>
          <p:nvPr>
            <p:ph idx="1"/>
          </p:nvPr>
        </p:nvSpPr>
        <p:spPr>
          <a:xfrm>
            <a:off x="457200" y="1600200"/>
            <a:ext cx="8229600" cy="5048107"/>
          </a:xfrm>
        </p:spPr>
        <p:txBody>
          <a:bodyPr>
            <a:normAutofit fontScale="77500" lnSpcReduction="20000"/>
          </a:bodyPr>
          <a:lstStyle/>
          <a:p>
            <a:r>
              <a:rPr lang="en-US" dirty="0"/>
              <a:t>Originally: per-host file /</a:t>
            </a:r>
            <a:r>
              <a:rPr lang="en-US" dirty="0" err="1"/>
              <a:t>etc</a:t>
            </a:r>
            <a:r>
              <a:rPr lang="en-US" dirty="0"/>
              <a:t>/hosts</a:t>
            </a:r>
            <a:r>
              <a:rPr lang="en-US" baseline="30000" dirty="0"/>
              <a:t>*</a:t>
            </a:r>
            <a:endParaRPr lang="en-US" dirty="0"/>
          </a:p>
          <a:p>
            <a:pPr lvl="1"/>
            <a:r>
              <a:rPr lang="en-US" dirty="0"/>
              <a:t>SRI (Menlo Park) kept master copy</a:t>
            </a:r>
          </a:p>
          <a:p>
            <a:pPr lvl="1"/>
            <a:r>
              <a:rPr lang="en-US" dirty="0"/>
              <a:t>Downloaded regularly</a:t>
            </a:r>
          </a:p>
          <a:p>
            <a:pPr lvl="1"/>
            <a:r>
              <a:rPr lang="en-US" dirty="0"/>
              <a:t>Flat namespace</a:t>
            </a:r>
          </a:p>
          <a:p>
            <a:pPr lvl="1"/>
            <a:endParaRPr lang="en-US" dirty="0"/>
          </a:p>
          <a:p>
            <a:r>
              <a:rPr lang="en-US" dirty="0"/>
              <a:t>Single server not resilient, doesn’t scale</a:t>
            </a:r>
          </a:p>
          <a:p>
            <a:pPr lvl="1"/>
            <a:r>
              <a:rPr lang="en-US" dirty="0"/>
              <a:t>Adopted a distributed hierarchical system</a:t>
            </a:r>
          </a:p>
          <a:p>
            <a:pPr lvl="1"/>
            <a:endParaRPr lang="en-US" dirty="0"/>
          </a:p>
          <a:p>
            <a:r>
              <a:rPr lang="en-US" dirty="0"/>
              <a:t>Two intertwined hierarchies:</a:t>
            </a:r>
          </a:p>
          <a:p>
            <a:pPr lvl="1"/>
            <a:r>
              <a:rPr lang="en-US" dirty="0"/>
              <a:t>Infrastructure: hierarchy of DNS servers</a:t>
            </a:r>
          </a:p>
          <a:p>
            <a:pPr lvl="1"/>
            <a:r>
              <a:rPr lang="en-US" dirty="0"/>
              <a:t>Naming structure: www.bbc.co.uk</a:t>
            </a:r>
          </a:p>
          <a:p>
            <a:pPr marL="457200" lvl="1" indent="0">
              <a:buNone/>
            </a:pPr>
            <a:endParaRPr lang="en-US" dirty="0"/>
          </a:p>
          <a:p>
            <a:pPr marL="457200" lvl="1" indent="0">
              <a:buNone/>
            </a:pPr>
            <a:r>
              <a:rPr lang="en-US" dirty="0"/>
              <a:t>*</a:t>
            </a:r>
            <a:r>
              <a:rPr lang="en-GB" i="1" dirty="0"/>
              <a:t>C:\Windows\System32\drivers\etc\hosts for recent windows</a:t>
            </a:r>
            <a:endParaRPr lang="en-US" dirty="0"/>
          </a:p>
        </p:txBody>
      </p:sp>
      <p:sp>
        <p:nvSpPr>
          <p:cNvPr id="4" name="Slide Number Placeholder 3"/>
          <p:cNvSpPr>
            <a:spLocks noGrp="1"/>
          </p:cNvSpPr>
          <p:nvPr>
            <p:ph type="sldNum" sz="quarter" idx="10"/>
          </p:nvPr>
        </p:nvSpPr>
        <p:spPr/>
        <p:txBody>
          <a:bodyPr/>
          <a:lstStyle/>
          <a:p>
            <a:pPr>
              <a:defRPr/>
            </a:pPr>
            <a:fld id="{D9648D89-58AB-BC45-AE0C-6A5235B6E242}" type="slidenum">
              <a:rPr lang="en-US" smtClean="0"/>
              <a:pPr>
                <a:defRPr/>
              </a:pPr>
              <a:t>4</a:t>
            </a:fld>
            <a:endParaRPr lang="en-US"/>
          </a:p>
        </p:txBody>
      </p:sp>
    </p:spTree>
    <p:custDataLst>
      <p:tags r:id="rId1"/>
    </p:custDataLst>
    <p:extLst>
      <p:ext uri="{BB962C8B-B14F-4D97-AF65-F5344CB8AC3E}">
        <p14:creationId xmlns:p14="http://schemas.microsoft.com/office/powerpoint/2010/main" val="354188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Getting n Small Objects</a:t>
            </a:r>
          </a:p>
        </p:txBody>
      </p:sp>
      <p:sp>
        <p:nvSpPr>
          <p:cNvPr id="3" name="Content Placeholder 2"/>
          <p:cNvSpPr>
            <a:spLocks noGrp="1"/>
          </p:cNvSpPr>
          <p:nvPr>
            <p:ph idx="1"/>
          </p:nvPr>
        </p:nvSpPr>
        <p:spPr/>
        <p:txBody>
          <a:bodyPr>
            <a:normAutofit lnSpcReduction="10000"/>
          </a:bodyPr>
          <a:lstStyle/>
          <a:p>
            <a:pPr marL="0" indent="0" algn="ctr">
              <a:buNone/>
            </a:pPr>
            <a:r>
              <a:rPr lang="en-US" i="1" dirty="0">
                <a:solidFill>
                  <a:schemeClr val="accent1"/>
                </a:solidFill>
              </a:rPr>
              <a:t>Time dominated by latency</a:t>
            </a:r>
          </a:p>
          <a:p>
            <a:pPr marL="0" indent="0" algn="ctr">
              <a:buNone/>
            </a:pPr>
            <a:endParaRPr lang="en-US" i="1" dirty="0">
              <a:solidFill>
                <a:schemeClr val="accent1"/>
              </a:solidFill>
            </a:endParaRPr>
          </a:p>
          <a:p>
            <a:r>
              <a:rPr lang="en-US" dirty="0"/>
              <a:t>One-at-a-time:  ~2n RTT</a:t>
            </a:r>
          </a:p>
          <a:p>
            <a:r>
              <a:rPr lang="en-US" dirty="0"/>
              <a:t>Persistent: ~ (n+1)RTT</a:t>
            </a:r>
          </a:p>
          <a:p>
            <a:r>
              <a:rPr lang="en-US" dirty="0"/>
              <a:t>M concurrent: ~2[n/m] RTT</a:t>
            </a:r>
          </a:p>
          <a:p>
            <a:r>
              <a:rPr lang="en-US" dirty="0"/>
              <a:t>Pipelined: ~2 RTT</a:t>
            </a:r>
          </a:p>
          <a:p>
            <a:r>
              <a:rPr lang="en-US" dirty="0"/>
              <a:t>Pipelined/Persistent: ~2 RTT first time, RTT later</a:t>
            </a:r>
          </a:p>
          <a:p>
            <a:endParaRPr lang="en-US" dirty="0"/>
          </a:p>
        </p:txBody>
      </p:sp>
      <p:sp>
        <p:nvSpPr>
          <p:cNvPr id="4" name="Slide Number Placeholder 3"/>
          <p:cNvSpPr>
            <a:spLocks noGrp="1"/>
          </p:cNvSpPr>
          <p:nvPr>
            <p:ph type="sldNum" sz="quarter" idx="10"/>
          </p:nvPr>
        </p:nvSpPr>
        <p:spPr/>
        <p:txBody>
          <a:bodyPr/>
          <a:lstStyle/>
          <a:p>
            <a:pPr>
              <a:defRPr/>
            </a:pPr>
            <a:fld id="{D9648D89-58AB-BC45-AE0C-6A5235B6E242}" type="slidenum">
              <a:rPr lang="en-US" smtClean="0"/>
              <a:pPr>
                <a:defRPr/>
              </a:pPr>
              <a:t>40</a:t>
            </a:fld>
            <a:endParaRPr lang="en-US"/>
          </a:p>
        </p:txBody>
      </p:sp>
    </p:spTree>
    <p:custDataLst>
      <p:tags r:id="rId1"/>
    </p:custDataLst>
    <p:extLst>
      <p:ext uri="{BB962C8B-B14F-4D97-AF65-F5344CB8AC3E}">
        <p14:creationId xmlns:p14="http://schemas.microsoft.com/office/powerpoint/2010/main" val="340554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Scorecard: Getting n Large Objects</a:t>
            </a:r>
          </a:p>
        </p:txBody>
      </p:sp>
      <p:sp>
        <p:nvSpPr>
          <p:cNvPr id="3" name="Content Placeholder 2"/>
          <p:cNvSpPr>
            <a:spLocks noGrp="1"/>
          </p:cNvSpPr>
          <p:nvPr>
            <p:ph idx="1"/>
          </p:nvPr>
        </p:nvSpPr>
        <p:spPr/>
        <p:txBody>
          <a:bodyPr/>
          <a:lstStyle/>
          <a:p>
            <a:pPr marL="0" indent="0" algn="ctr">
              <a:buNone/>
            </a:pPr>
            <a:r>
              <a:rPr lang="en-US" i="1" dirty="0">
                <a:solidFill>
                  <a:schemeClr val="accent1"/>
                </a:solidFill>
              </a:rPr>
              <a:t>Time dominated by bandwidth</a:t>
            </a:r>
          </a:p>
          <a:p>
            <a:pPr marL="0" indent="0" algn="ctr">
              <a:buNone/>
            </a:pPr>
            <a:endParaRPr lang="en-US" i="1" dirty="0">
              <a:solidFill>
                <a:schemeClr val="accent1"/>
              </a:solidFill>
            </a:endParaRPr>
          </a:p>
          <a:p>
            <a:r>
              <a:rPr lang="en-US" dirty="0"/>
              <a:t>One-at-a-time:  ~ </a:t>
            </a:r>
            <a:r>
              <a:rPr lang="en-US" dirty="0" err="1"/>
              <a:t>nF</a:t>
            </a:r>
            <a:r>
              <a:rPr lang="en-US" dirty="0"/>
              <a:t>/B</a:t>
            </a:r>
          </a:p>
          <a:p>
            <a:r>
              <a:rPr lang="en-US" dirty="0"/>
              <a:t>M concurrent: ~ [n/m] F/B</a:t>
            </a:r>
          </a:p>
          <a:p>
            <a:pPr lvl="1"/>
            <a:r>
              <a:rPr lang="en-US" dirty="0"/>
              <a:t>assuming shared with large population of users</a:t>
            </a:r>
          </a:p>
          <a:p>
            <a:r>
              <a:rPr lang="en-US" dirty="0"/>
              <a:t>Pipelined and/or persistent: ~ </a:t>
            </a:r>
            <a:r>
              <a:rPr lang="en-US" dirty="0" err="1"/>
              <a:t>nF</a:t>
            </a:r>
            <a:r>
              <a:rPr lang="en-US" dirty="0"/>
              <a:t>/B</a:t>
            </a:r>
          </a:p>
          <a:p>
            <a:pPr lvl="1"/>
            <a:r>
              <a:rPr lang="en-US" dirty="0"/>
              <a:t>The only thing that helps is getting more bandwidth..</a:t>
            </a:r>
          </a:p>
          <a:p>
            <a:endParaRPr lang="en-US" dirty="0"/>
          </a:p>
        </p:txBody>
      </p:sp>
      <p:sp>
        <p:nvSpPr>
          <p:cNvPr id="4" name="Slide Number Placeholder 3"/>
          <p:cNvSpPr>
            <a:spLocks noGrp="1"/>
          </p:cNvSpPr>
          <p:nvPr>
            <p:ph type="sldNum" sz="quarter" idx="10"/>
          </p:nvPr>
        </p:nvSpPr>
        <p:spPr/>
        <p:txBody>
          <a:bodyPr/>
          <a:lstStyle/>
          <a:p>
            <a:pPr>
              <a:defRPr/>
            </a:pPr>
            <a:fld id="{D9648D89-58AB-BC45-AE0C-6A5235B6E242}" type="slidenum">
              <a:rPr lang="en-US" smtClean="0"/>
              <a:pPr>
                <a:defRPr/>
              </a:pPr>
              <a:t>41</a:t>
            </a:fld>
            <a:endParaRPr lang="en-US"/>
          </a:p>
        </p:txBody>
      </p:sp>
    </p:spTree>
    <p:custDataLst>
      <p:tags r:id="rId1"/>
    </p:custDataLst>
    <p:extLst>
      <p:ext uri="{BB962C8B-B14F-4D97-AF65-F5344CB8AC3E}">
        <p14:creationId xmlns:p14="http://schemas.microsoft.com/office/powerpoint/2010/main" val="142430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6CA5922D-5EC9-C948-9F13-0643C339D2D9}" type="slidenum">
              <a:rPr lang="en-US" sz="1400" b="0">
                <a:latin typeface="Times New Roman" charset="0"/>
                <a:cs typeface="Calibri"/>
              </a:rPr>
              <a:pPr eaLnBrk="1" hangingPunct="1"/>
              <a:t>42</a:t>
            </a:fld>
            <a:endParaRPr lang="en-US" sz="1400" b="0" dirty="0">
              <a:latin typeface="Times New Roman" charset="0"/>
              <a:cs typeface="Calibri"/>
            </a:endParaRPr>
          </a:p>
        </p:txBody>
      </p:sp>
      <p:sp>
        <p:nvSpPr>
          <p:cNvPr id="92164" name="Rectangle 2"/>
          <p:cNvSpPr>
            <a:spLocks noGrp="1" noChangeArrowheads="1"/>
          </p:cNvSpPr>
          <p:nvPr>
            <p:ph type="title"/>
          </p:nvPr>
        </p:nvSpPr>
        <p:spPr>
          <a:xfrm>
            <a:off x="304800" y="228600"/>
            <a:ext cx="8069263" cy="838200"/>
          </a:xfrm>
        </p:spPr>
        <p:txBody>
          <a:bodyPr>
            <a:normAutofit fontScale="90000"/>
          </a:bodyPr>
          <a:lstStyle/>
          <a:p>
            <a:r>
              <a:rPr lang="en-US" sz="2000">
                <a:latin typeface="Helvetica" charset="0"/>
                <a:ea typeface="ＭＳ Ｐゴシック" charset="0"/>
                <a:cs typeface="ＭＳ Ｐゴシック" charset="0"/>
              </a:rPr>
              <a:t>Improving HTTP Performance:</a:t>
            </a:r>
            <a:br>
              <a:rPr lang="en-US" sz="2000">
                <a:latin typeface="Helvetica" charset="0"/>
                <a:ea typeface="ＭＳ Ｐゴシック" charset="0"/>
                <a:cs typeface="ＭＳ Ｐゴシック" charset="0"/>
              </a:rPr>
            </a:br>
            <a:r>
              <a:rPr lang="en-US" sz="3200">
                <a:latin typeface="Helvetica" charset="0"/>
                <a:ea typeface="ＭＳ Ｐゴシック" charset="0"/>
                <a:cs typeface="ＭＳ Ｐゴシック" charset="0"/>
              </a:rPr>
              <a:t>Caching</a:t>
            </a:r>
          </a:p>
        </p:txBody>
      </p:sp>
      <p:sp>
        <p:nvSpPr>
          <p:cNvPr id="92165" name="Rectangle 3"/>
          <p:cNvSpPr>
            <a:spLocks noGrp="1" noChangeArrowheads="1"/>
          </p:cNvSpPr>
          <p:nvPr>
            <p:ph type="body" idx="1"/>
          </p:nvPr>
        </p:nvSpPr>
        <p:spPr>
          <a:xfrm>
            <a:off x="609600" y="1143000"/>
            <a:ext cx="7467600" cy="1828800"/>
          </a:xfrm>
        </p:spPr>
        <p:txBody>
          <a:bodyPr>
            <a:normAutofit fontScale="92500"/>
          </a:bodyPr>
          <a:lstStyle/>
          <a:p>
            <a:pPr>
              <a:lnSpc>
                <a:spcPct val="90000"/>
              </a:lnSpc>
            </a:pPr>
            <a:r>
              <a:rPr lang="en-US" dirty="0">
                <a:latin typeface="Calibri"/>
                <a:cs typeface="Calibri"/>
              </a:rPr>
              <a:t>Many clients transfer the </a:t>
            </a:r>
            <a:r>
              <a:rPr lang="en-US" dirty="0">
                <a:solidFill>
                  <a:srgbClr val="0000FF"/>
                </a:solidFill>
                <a:latin typeface="Calibri"/>
                <a:cs typeface="Calibri"/>
              </a:rPr>
              <a:t>same information</a:t>
            </a:r>
            <a:r>
              <a:rPr lang="en-US" dirty="0">
                <a:latin typeface="Calibri"/>
                <a:cs typeface="Calibri"/>
                <a:sym typeface="Wingdings" charset="0"/>
              </a:rPr>
              <a:t> </a:t>
            </a:r>
          </a:p>
          <a:p>
            <a:pPr lvl="1">
              <a:lnSpc>
                <a:spcPct val="90000"/>
              </a:lnSpc>
            </a:pPr>
            <a:r>
              <a:rPr lang="en-US" dirty="0">
                <a:latin typeface="Calibri"/>
                <a:ea typeface="Calibri"/>
                <a:cs typeface="Calibri"/>
                <a:sym typeface="Wingdings" charset="0"/>
              </a:rPr>
              <a:t>Generates </a:t>
            </a:r>
            <a:r>
              <a:rPr lang="en-US" dirty="0">
                <a:solidFill>
                  <a:srgbClr val="FF0000"/>
                </a:solidFill>
                <a:latin typeface="Calibri"/>
                <a:ea typeface="Calibri"/>
                <a:cs typeface="Calibri"/>
                <a:sym typeface="Wingdings" charset="0"/>
              </a:rPr>
              <a:t>redundant</a:t>
            </a:r>
            <a:r>
              <a:rPr lang="en-US" dirty="0">
                <a:latin typeface="Calibri"/>
                <a:ea typeface="Calibri"/>
                <a:cs typeface="Calibri"/>
                <a:sym typeface="Wingdings" charset="0"/>
              </a:rPr>
              <a:t> server and network load</a:t>
            </a:r>
          </a:p>
          <a:p>
            <a:pPr lvl="1">
              <a:lnSpc>
                <a:spcPct val="90000"/>
              </a:lnSpc>
            </a:pPr>
            <a:r>
              <a:rPr lang="en-US" dirty="0">
                <a:latin typeface="Calibri"/>
                <a:ea typeface="Calibri"/>
                <a:cs typeface="Calibri"/>
                <a:sym typeface="Wingdings" charset="0"/>
              </a:rPr>
              <a:t>Clients experience </a:t>
            </a:r>
            <a:r>
              <a:rPr lang="en-US" dirty="0">
                <a:solidFill>
                  <a:srgbClr val="FF0000"/>
                </a:solidFill>
                <a:latin typeface="Calibri"/>
                <a:ea typeface="Calibri"/>
                <a:cs typeface="Calibri"/>
                <a:sym typeface="Wingdings" charset="0"/>
              </a:rPr>
              <a:t>unnecessary</a:t>
            </a:r>
            <a:r>
              <a:rPr lang="en-US" dirty="0">
                <a:latin typeface="Calibri"/>
                <a:ea typeface="Calibri"/>
                <a:cs typeface="Calibri"/>
                <a:sym typeface="Wingdings" charset="0"/>
              </a:rPr>
              <a:t> latency</a:t>
            </a:r>
          </a:p>
        </p:txBody>
      </p:sp>
      <p:grpSp>
        <p:nvGrpSpPr>
          <p:cNvPr id="92166" name="Group 4"/>
          <p:cNvGrpSpPr>
            <a:grpSpLocks/>
          </p:cNvGrpSpPr>
          <p:nvPr/>
        </p:nvGrpSpPr>
        <p:grpSpPr bwMode="auto">
          <a:xfrm>
            <a:off x="6019800" y="5715000"/>
            <a:ext cx="371475" cy="381000"/>
            <a:chOff x="1014" y="912"/>
            <a:chExt cx="574" cy="596"/>
          </a:xfrm>
        </p:grpSpPr>
        <p:sp>
          <p:nvSpPr>
            <p:cNvPr id="92245" name="Freeform 5"/>
            <p:cNvSpPr>
              <a:spLocks/>
            </p:cNvSpPr>
            <p:nvPr/>
          </p:nvSpPr>
          <p:spPr bwMode="auto">
            <a:xfrm>
              <a:off x="1014" y="912"/>
              <a:ext cx="574" cy="596"/>
            </a:xfrm>
            <a:custGeom>
              <a:avLst/>
              <a:gdLst>
                <a:gd name="T0" fmla="*/ 124 w 574"/>
                <a:gd name="T1" fmla="*/ 391 h 596"/>
                <a:gd name="T2" fmla="*/ 0 w 574"/>
                <a:gd name="T3" fmla="*/ 391 h 596"/>
                <a:gd name="T4" fmla="*/ 0 w 574"/>
                <a:gd name="T5" fmla="*/ 596 h 596"/>
                <a:gd name="T6" fmla="*/ 574 w 574"/>
                <a:gd name="T7" fmla="*/ 596 h 596"/>
                <a:gd name="T8" fmla="*/ 574 w 574"/>
                <a:gd name="T9" fmla="*/ 391 h 596"/>
                <a:gd name="T10" fmla="*/ 446 w 574"/>
                <a:gd name="T11" fmla="*/ 391 h 596"/>
                <a:gd name="T12" fmla="*/ 446 w 574"/>
                <a:gd name="T13" fmla="*/ 364 h 596"/>
                <a:gd name="T14" fmla="*/ 500 w 574"/>
                <a:gd name="T15" fmla="*/ 364 h 596"/>
                <a:gd name="T16" fmla="*/ 500 w 574"/>
                <a:gd name="T17" fmla="*/ 0 h 596"/>
                <a:gd name="T18" fmla="*/ 70 w 574"/>
                <a:gd name="T19" fmla="*/ 0 h 596"/>
                <a:gd name="T20" fmla="*/ 70 w 574"/>
                <a:gd name="T21" fmla="*/ 364 h 596"/>
                <a:gd name="T22" fmla="*/ 124 w 574"/>
                <a:gd name="T23" fmla="*/ 364 h 596"/>
                <a:gd name="T24" fmla="*/ 124 w 574"/>
                <a:gd name="T25" fmla="*/ 391 h 5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4"/>
                <a:gd name="T40" fmla="*/ 0 h 596"/>
                <a:gd name="T41" fmla="*/ 574 w 574"/>
                <a:gd name="T42" fmla="*/ 596 h 5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4" h="596">
                  <a:moveTo>
                    <a:pt x="124" y="391"/>
                  </a:moveTo>
                  <a:lnTo>
                    <a:pt x="0" y="391"/>
                  </a:lnTo>
                  <a:lnTo>
                    <a:pt x="0" y="596"/>
                  </a:lnTo>
                  <a:lnTo>
                    <a:pt x="574" y="596"/>
                  </a:lnTo>
                  <a:lnTo>
                    <a:pt x="574" y="391"/>
                  </a:lnTo>
                  <a:lnTo>
                    <a:pt x="446" y="391"/>
                  </a:lnTo>
                  <a:lnTo>
                    <a:pt x="446" y="364"/>
                  </a:lnTo>
                  <a:lnTo>
                    <a:pt x="500" y="364"/>
                  </a:lnTo>
                  <a:lnTo>
                    <a:pt x="500" y="0"/>
                  </a:lnTo>
                  <a:lnTo>
                    <a:pt x="70" y="0"/>
                  </a:lnTo>
                  <a:lnTo>
                    <a:pt x="70" y="364"/>
                  </a:lnTo>
                  <a:lnTo>
                    <a:pt x="124" y="364"/>
                  </a:lnTo>
                  <a:lnTo>
                    <a:pt x="124" y="391"/>
                  </a:lnTo>
                  <a:close/>
                </a:path>
              </a:pathLst>
            </a:custGeom>
            <a:solidFill>
              <a:srgbClr val="FFFFFF"/>
            </a:solidFill>
            <a:ln w="15875">
              <a:solidFill>
                <a:srgbClr val="000000"/>
              </a:solidFill>
              <a:round/>
              <a:headEnd/>
              <a:tailEnd/>
            </a:ln>
          </p:spPr>
          <p:txBody>
            <a:bodyPr/>
            <a:lstStyle/>
            <a:p>
              <a:endParaRPr lang="en-US"/>
            </a:p>
          </p:txBody>
        </p:sp>
        <p:sp>
          <p:nvSpPr>
            <p:cNvPr id="92246" name="Line 6"/>
            <p:cNvSpPr>
              <a:spLocks noChangeShapeType="1"/>
            </p:cNvSpPr>
            <p:nvPr/>
          </p:nvSpPr>
          <p:spPr bwMode="auto">
            <a:xfrm>
              <a:off x="1138" y="1303"/>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47" name="Line 7"/>
            <p:cNvSpPr>
              <a:spLocks noChangeShapeType="1"/>
            </p:cNvSpPr>
            <p:nvPr/>
          </p:nvSpPr>
          <p:spPr bwMode="auto">
            <a:xfrm>
              <a:off x="1138" y="1276"/>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48" name="Freeform 8"/>
            <p:cNvSpPr>
              <a:spLocks noEditPoints="1"/>
            </p:cNvSpPr>
            <p:nvPr/>
          </p:nvSpPr>
          <p:spPr bwMode="auto">
            <a:xfrm>
              <a:off x="1310" y="1323"/>
              <a:ext cx="233" cy="168"/>
            </a:xfrm>
            <a:custGeom>
              <a:avLst/>
              <a:gdLst>
                <a:gd name="T0" fmla="*/ 0 w 233"/>
                <a:gd name="T1" fmla="*/ 168 h 168"/>
                <a:gd name="T2" fmla="*/ 188 w 233"/>
                <a:gd name="T3" fmla="*/ 168 h 168"/>
                <a:gd name="T4" fmla="*/ 188 w 233"/>
                <a:gd name="T5" fmla="*/ 0 h 168"/>
                <a:gd name="T6" fmla="*/ 0 w 233"/>
                <a:gd name="T7" fmla="*/ 0 h 168"/>
                <a:gd name="T8" fmla="*/ 0 w 233"/>
                <a:gd name="T9" fmla="*/ 168 h 168"/>
                <a:gd name="T10" fmla="*/ 204 w 233"/>
                <a:gd name="T11" fmla="*/ 26 h 168"/>
                <a:gd name="T12" fmla="*/ 233 w 233"/>
                <a:gd name="T13" fmla="*/ 26 h 168"/>
                <a:gd name="T14" fmla="*/ 233 w 233"/>
                <a:gd name="T15" fmla="*/ 0 h 168"/>
                <a:gd name="T16" fmla="*/ 204 w 233"/>
                <a:gd name="T17" fmla="*/ 0 h 168"/>
                <a:gd name="T18" fmla="*/ 204 w 233"/>
                <a:gd name="T19" fmla="*/ 2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168"/>
                <a:gd name="T32" fmla="*/ 233 w 233"/>
                <a:gd name="T33" fmla="*/ 168 h 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168">
                  <a:moveTo>
                    <a:pt x="0" y="168"/>
                  </a:moveTo>
                  <a:lnTo>
                    <a:pt x="188" y="168"/>
                  </a:lnTo>
                  <a:lnTo>
                    <a:pt x="188" y="0"/>
                  </a:lnTo>
                  <a:lnTo>
                    <a:pt x="0" y="0"/>
                  </a:lnTo>
                  <a:lnTo>
                    <a:pt x="0" y="168"/>
                  </a:lnTo>
                  <a:close/>
                  <a:moveTo>
                    <a:pt x="204" y="26"/>
                  </a:moveTo>
                  <a:lnTo>
                    <a:pt x="233" y="26"/>
                  </a:lnTo>
                  <a:lnTo>
                    <a:pt x="233" y="0"/>
                  </a:lnTo>
                  <a:lnTo>
                    <a:pt x="204" y="0"/>
                  </a:lnTo>
                  <a:lnTo>
                    <a:pt x="204" y="26"/>
                  </a:lnTo>
                  <a:close/>
                </a:path>
              </a:pathLst>
            </a:custGeom>
            <a:solidFill>
              <a:srgbClr val="FFFFFF"/>
            </a:solidFill>
            <a:ln w="4763">
              <a:solidFill>
                <a:srgbClr val="000000"/>
              </a:solidFill>
              <a:round/>
              <a:headEnd/>
              <a:tailEnd/>
            </a:ln>
          </p:spPr>
          <p:txBody>
            <a:bodyPr/>
            <a:lstStyle/>
            <a:p>
              <a:endParaRPr lang="en-US"/>
            </a:p>
          </p:txBody>
        </p:sp>
        <p:sp>
          <p:nvSpPr>
            <p:cNvPr id="92249" name="Line 9"/>
            <p:cNvSpPr>
              <a:spLocks noChangeShapeType="1"/>
            </p:cNvSpPr>
            <p:nvPr/>
          </p:nvSpPr>
          <p:spPr bwMode="auto">
            <a:xfrm>
              <a:off x="1310" y="1379"/>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50" name="Line 10"/>
            <p:cNvSpPr>
              <a:spLocks noChangeShapeType="1"/>
            </p:cNvSpPr>
            <p:nvPr/>
          </p:nvSpPr>
          <p:spPr bwMode="auto">
            <a:xfrm>
              <a:off x="1310" y="1435"/>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51" name="Line 11"/>
            <p:cNvSpPr>
              <a:spLocks noChangeShapeType="1"/>
            </p:cNvSpPr>
            <p:nvPr/>
          </p:nvSpPr>
          <p:spPr bwMode="auto">
            <a:xfrm>
              <a:off x="1317" y="1405"/>
              <a:ext cx="172"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52" name="Rectangle 12"/>
            <p:cNvSpPr>
              <a:spLocks noChangeArrowheads="1"/>
            </p:cNvSpPr>
            <p:nvPr/>
          </p:nvSpPr>
          <p:spPr bwMode="auto">
            <a:xfrm>
              <a:off x="1416" y="1389"/>
              <a:ext cx="54" cy="36"/>
            </a:xfrm>
            <a:prstGeom prst="rect">
              <a:avLst/>
            </a:prstGeom>
            <a:noFill/>
            <a:ln w="4763">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2253" name="Freeform 13"/>
            <p:cNvSpPr>
              <a:spLocks noEditPoints="1"/>
            </p:cNvSpPr>
            <p:nvPr/>
          </p:nvSpPr>
          <p:spPr bwMode="auto">
            <a:xfrm>
              <a:off x="1030" y="955"/>
              <a:ext cx="538" cy="401"/>
            </a:xfrm>
            <a:custGeom>
              <a:avLst/>
              <a:gdLst>
                <a:gd name="T0" fmla="*/ 452 w 538"/>
                <a:gd name="T1" fmla="*/ 285 h 401"/>
                <a:gd name="T2" fmla="*/ 472 w 538"/>
                <a:gd name="T3" fmla="*/ 285 h 401"/>
                <a:gd name="T4" fmla="*/ 472 w 538"/>
                <a:gd name="T5" fmla="*/ 278 h 401"/>
                <a:gd name="T6" fmla="*/ 452 w 538"/>
                <a:gd name="T7" fmla="*/ 278 h 401"/>
                <a:gd name="T8" fmla="*/ 452 w 538"/>
                <a:gd name="T9" fmla="*/ 285 h 401"/>
                <a:gd name="T10" fmla="*/ 121 w 538"/>
                <a:gd name="T11" fmla="*/ 239 h 401"/>
                <a:gd name="T12" fmla="*/ 121 w 538"/>
                <a:gd name="T13" fmla="*/ 27 h 401"/>
                <a:gd name="T14" fmla="*/ 417 w 538"/>
                <a:gd name="T15" fmla="*/ 27 h 401"/>
                <a:gd name="T16" fmla="*/ 417 w 538"/>
                <a:gd name="T17" fmla="*/ 239 h 401"/>
                <a:gd name="T18" fmla="*/ 121 w 538"/>
                <a:gd name="T19" fmla="*/ 239 h 401"/>
                <a:gd name="T20" fmla="*/ 108 w 538"/>
                <a:gd name="T21" fmla="*/ 252 h 401"/>
                <a:gd name="T22" fmla="*/ 430 w 538"/>
                <a:gd name="T23" fmla="*/ 252 h 401"/>
                <a:gd name="T24" fmla="*/ 430 w 538"/>
                <a:gd name="T25" fmla="*/ 14 h 401"/>
                <a:gd name="T26" fmla="*/ 446 w 538"/>
                <a:gd name="T27" fmla="*/ 14 h 401"/>
                <a:gd name="T28" fmla="*/ 446 w 538"/>
                <a:gd name="T29" fmla="*/ 0 h 401"/>
                <a:gd name="T30" fmla="*/ 96 w 538"/>
                <a:gd name="T31" fmla="*/ 0 h 401"/>
                <a:gd name="T32" fmla="*/ 96 w 538"/>
                <a:gd name="T33" fmla="*/ 265 h 401"/>
                <a:gd name="T34" fmla="*/ 108 w 538"/>
                <a:gd name="T35" fmla="*/ 265 h 401"/>
                <a:gd name="T36" fmla="*/ 108 w 538"/>
                <a:gd name="T37" fmla="*/ 252 h 401"/>
                <a:gd name="T38" fmla="*/ 0 w 538"/>
                <a:gd name="T39" fmla="*/ 388 h 401"/>
                <a:gd name="T40" fmla="*/ 54 w 538"/>
                <a:gd name="T41" fmla="*/ 388 h 401"/>
                <a:gd name="T42" fmla="*/ 54 w 538"/>
                <a:gd name="T43" fmla="*/ 368 h 401"/>
                <a:gd name="T44" fmla="*/ 0 w 538"/>
                <a:gd name="T45" fmla="*/ 368 h 401"/>
                <a:gd name="T46" fmla="*/ 0 w 538"/>
                <a:gd name="T47" fmla="*/ 388 h 401"/>
                <a:gd name="T48" fmla="*/ 316 w 538"/>
                <a:gd name="T49" fmla="*/ 401 h 401"/>
                <a:gd name="T50" fmla="*/ 430 w 538"/>
                <a:gd name="T51" fmla="*/ 401 h 401"/>
                <a:gd name="T52" fmla="*/ 430 w 538"/>
                <a:gd name="T53" fmla="*/ 391 h 401"/>
                <a:gd name="T54" fmla="*/ 316 w 538"/>
                <a:gd name="T55" fmla="*/ 391 h 401"/>
                <a:gd name="T56" fmla="*/ 316 w 538"/>
                <a:gd name="T57" fmla="*/ 401 h 401"/>
                <a:gd name="T58" fmla="*/ 523 w 538"/>
                <a:gd name="T59" fmla="*/ 378 h 401"/>
                <a:gd name="T60" fmla="*/ 538 w 538"/>
                <a:gd name="T61" fmla="*/ 378 h 401"/>
                <a:gd name="T62" fmla="*/ 538 w 538"/>
                <a:gd name="T63" fmla="*/ 368 h 401"/>
                <a:gd name="T64" fmla="*/ 523 w 538"/>
                <a:gd name="T65" fmla="*/ 368 h 401"/>
                <a:gd name="T66" fmla="*/ 523 w 538"/>
                <a:gd name="T67" fmla="*/ 378 h 401"/>
                <a:gd name="T68" fmla="*/ 523 w 538"/>
                <a:gd name="T69" fmla="*/ 394 h 401"/>
                <a:gd name="T70" fmla="*/ 538 w 538"/>
                <a:gd name="T71" fmla="*/ 394 h 401"/>
                <a:gd name="T72" fmla="*/ 538 w 538"/>
                <a:gd name="T73" fmla="*/ 388 h 401"/>
                <a:gd name="T74" fmla="*/ 523 w 538"/>
                <a:gd name="T75" fmla="*/ 388 h 401"/>
                <a:gd name="T76" fmla="*/ 523 w 538"/>
                <a:gd name="T77" fmla="*/ 394 h 4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8"/>
                <a:gd name="T118" fmla="*/ 0 h 401"/>
                <a:gd name="T119" fmla="*/ 538 w 538"/>
                <a:gd name="T120" fmla="*/ 401 h 40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8" h="401">
                  <a:moveTo>
                    <a:pt x="452" y="285"/>
                  </a:moveTo>
                  <a:lnTo>
                    <a:pt x="472" y="285"/>
                  </a:lnTo>
                  <a:lnTo>
                    <a:pt x="472" y="278"/>
                  </a:lnTo>
                  <a:lnTo>
                    <a:pt x="452" y="278"/>
                  </a:lnTo>
                  <a:lnTo>
                    <a:pt x="452" y="285"/>
                  </a:lnTo>
                  <a:close/>
                  <a:moveTo>
                    <a:pt x="121" y="239"/>
                  </a:moveTo>
                  <a:lnTo>
                    <a:pt x="121" y="27"/>
                  </a:lnTo>
                  <a:lnTo>
                    <a:pt x="417" y="27"/>
                  </a:lnTo>
                  <a:lnTo>
                    <a:pt x="417" y="239"/>
                  </a:lnTo>
                  <a:lnTo>
                    <a:pt x="121" y="239"/>
                  </a:lnTo>
                  <a:close/>
                  <a:moveTo>
                    <a:pt x="108" y="252"/>
                  </a:moveTo>
                  <a:lnTo>
                    <a:pt x="430" y="252"/>
                  </a:lnTo>
                  <a:lnTo>
                    <a:pt x="430" y="14"/>
                  </a:lnTo>
                  <a:lnTo>
                    <a:pt x="446" y="14"/>
                  </a:lnTo>
                  <a:lnTo>
                    <a:pt x="446" y="0"/>
                  </a:lnTo>
                  <a:lnTo>
                    <a:pt x="96" y="0"/>
                  </a:lnTo>
                  <a:lnTo>
                    <a:pt x="96" y="265"/>
                  </a:lnTo>
                  <a:lnTo>
                    <a:pt x="108" y="265"/>
                  </a:lnTo>
                  <a:lnTo>
                    <a:pt x="108" y="252"/>
                  </a:lnTo>
                  <a:close/>
                  <a:moveTo>
                    <a:pt x="0" y="388"/>
                  </a:moveTo>
                  <a:lnTo>
                    <a:pt x="54" y="388"/>
                  </a:lnTo>
                  <a:lnTo>
                    <a:pt x="54" y="368"/>
                  </a:lnTo>
                  <a:lnTo>
                    <a:pt x="0" y="368"/>
                  </a:lnTo>
                  <a:lnTo>
                    <a:pt x="0" y="388"/>
                  </a:lnTo>
                  <a:close/>
                  <a:moveTo>
                    <a:pt x="316" y="401"/>
                  </a:moveTo>
                  <a:lnTo>
                    <a:pt x="430" y="401"/>
                  </a:lnTo>
                  <a:lnTo>
                    <a:pt x="430" y="391"/>
                  </a:lnTo>
                  <a:lnTo>
                    <a:pt x="316" y="391"/>
                  </a:lnTo>
                  <a:lnTo>
                    <a:pt x="316" y="401"/>
                  </a:lnTo>
                  <a:close/>
                  <a:moveTo>
                    <a:pt x="523" y="378"/>
                  </a:moveTo>
                  <a:lnTo>
                    <a:pt x="538" y="378"/>
                  </a:lnTo>
                  <a:lnTo>
                    <a:pt x="538" y="368"/>
                  </a:lnTo>
                  <a:lnTo>
                    <a:pt x="523" y="368"/>
                  </a:lnTo>
                  <a:lnTo>
                    <a:pt x="523" y="378"/>
                  </a:lnTo>
                  <a:close/>
                  <a:moveTo>
                    <a:pt x="523" y="394"/>
                  </a:moveTo>
                  <a:lnTo>
                    <a:pt x="538" y="394"/>
                  </a:lnTo>
                  <a:lnTo>
                    <a:pt x="538" y="388"/>
                  </a:lnTo>
                  <a:lnTo>
                    <a:pt x="523" y="388"/>
                  </a:lnTo>
                  <a:lnTo>
                    <a:pt x="523" y="394"/>
                  </a:lnTo>
                  <a:close/>
                </a:path>
              </a:pathLst>
            </a:custGeom>
            <a:solidFill>
              <a:srgbClr val="000000"/>
            </a:solidFill>
            <a:ln w="4763">
              <a:solidFill>
                <a:srgbClr val="000000"/>
              </a:solidFill>
              <a:round/>
              <a:headEnd/>
              <a:tailEnd/>
            </a:ln>
          </p:spPr>
          <p:txBody>
            <a:bodyPr/>
            <a:lstStyle/>
            <a:p>
              <a:endParaRPr lang="en-US"/>
            </a:p>
          </p:txBody>
        </p:sp>
        <p:sp>
          <p:nvSpPr>
            <p:cNvPr id="92254" name="Line 14"/>
            <p:cNvSpPr>
              <a:spLocks noChangeShapeType="1"/>
            </p:cNvSpPr>
            <p:nvPr/>
          </p:nvSpPr>
          <p:spPr bwMode="auto">
            <a:xfrm>
              <a:off x="1084" y="1257"/>
              <a:ext cx="430"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55" name="Line 15"/>
            <p:cNvSpPr>
              <a:spLocks noChangeShapeType="1"/>
            </p:cNvSpPr>
            <p:nvPr/>
          </p:nvSpPr>
          <p:spPr bwMode="auto">
            <a:xfrm flipV="1">
              <a:off x="1193"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56" name="Line 16"/>
            <p:cNvSpPr>
              <a:spLocks noChangeShapeType="1"/>
            </p:cNvSpPr>
            <p:nvPr/>
          </p:nvSpPr>
          <p:spPr bwMode="auto">
            <a:xfrm flipV="1">
              <a:off x="1301"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92167" name="Group 17"/>
          <p:cNvGrpSpPr>
            <a:grpSpLocks/>
          </p:cNvGrpSpPr>
          <p:nvPr/>
        </p:nvGrpSpPr>
        <p:grpSpPr bwMode="auto">
          <a:xfrm>
            <a:off x="7477125" y="5715000"/>
            <a:ext cx="371475" cy="381000"/>
            <a:chOff x="1014" y="912"/>
            <a:chExt cx="574" cy="596"/>
          </a:xfrm>
        </p:grpSpPr>
        <p:sp>
          <p:nvSpPr>
            <p:cNvPr id="92233" name="Freeform 18"/>
            <p:cNvSpPr>
              <a:spLocks/>
            </p:cNvSpPr>
            <p:nvPr/>
          </p:nvSpPr>
          <p:spPr bwMode="auto">
            <a:xfrm>
              <a:off x="1014" y="912"/>
              <a:ext cx="574" cy="596"/>
            </a:xfrm>
            <a:custGeom>
              <a:avLst/>
              <a:gdLst>
                <a:gd name="T0" fmla="*/ 124 w 574"/>
                <a:gd name="T1" fmla="*/ 391 h 596"/>
                <a:gd name="T2" fmla="*/ 0 w 574"/>
                <a:gd name="T3" fmla="*/ 391 h 596"/>
                <a:gd name="T4" fmla="*/ 0 w 574"/>
                <a:gd name="T5" fmla="*/ 596 h 596"/>
                <a:gd name="T6" fmla="*/ 574 w 574"/>
                <a:gd name="T7" fmla="*/ 596 h 596"/>
                <a:gd name="T8" fmla="*/ 574 w 574"/>
                <a:gd name="T9" fmla="*/ 391 h 596"/>
                <a:gd name="T10" fmla="*/ 446 w 574"/>
                <a:gd name="T11" fmla="*/ 391 h 596"/>
                <a:gd name="T12" fmla="*/ 446 w 574"/>
                <a:gd name="T13" fmla="*/ 364 h 596"/>
                <a:gd name="T14" fmla="*/ 500 w 574"/>
                <a:gd name="T15" fmla="*/ 364 h 596"/>
                <a:gd name="T16" fmla="*/ 500 w 574"/>
                <a:gd name="T17" fmla="*/ 0 h 596"/>
                <a:gd name="T18" fmla="*/ 70 w 574"/>
                <a:gd name="T19" fmla="*/ 0 h 596"/>
                <a:gd name="T20" fmla="*/ 70 w 574"/>
                <a:gd name="T21" fmla="*/ 364 h 596"/>
                <a:gd name="T22" fmla="*/ 124 w 574"/>
                <a:gd name="T23" fmla="*/ 364 h 596"/>
                <a:gd name="T24" fmla="*/ 124 w 574"/>
                <a:gd name="T25" fmla="*/ 391 h 5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4"/>
                <a:gd name="T40" fmla="*/ 0 h 596"/>
                <a:gd name="T41" fmla="*/ 574 w 574"/>
                <a:gd name="T42" fmla="*/ 596 h 5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4" h="596">
                  <a:moveTo>
                    <a:pt x="124" y="391"/>
                  </a:moveTo>
                  <a:lnTo>
                    <a:pt x="0" y="391"/>
                  </a:lnTo>
                  <a:lnTo>
                    <a:pt x="0" y="596"/>
                  </a:lnTo>
                  <a:lnTo>
                    <a:pt x="574" y="596"/>
                  </a:lnTo>
                  <a:lnTo>
                    <a:pt x="574" y="391"/>
                  </a:lnTo>
                  <a:lnTo>
                    <a:pt x="446" y="391"/>
                  </a:lnTo>
                  <a:lnTo>
                    <a:pt x="446" y="364"/>
                  </a:lnTo>
                  <a:lnTo>
                    <a:pt x="500" y="364"/>
                  </a:lnTo>
                  <a:lnTo>
                    <a:pt x="500" y="0"/>
                  </a:lnTo>
                  <a:lnTo>
                    <a:pt x="70" y="0"/>
                  </a:lnTo>
                  <a:lnTo>
                    <a:pt x="70" y="364"/>
                  </a:lnTo>
                  <a:lnTo>
                    <a:pt x="124" y="364"/>
                  </a:lnTo>
                  <a:lnTo>
                    <a:pt x="124" y="391"/>
                  </a:lnTo>
                  <a:close/>
                </a:path>
              </a:pathLst>
            </a:custGeom>
            <a:solidFill>
              <a:srgbClr val="FFFFFF"/>
            </a:solidFill>
            <a:ln w="15875">
              <a:solidFill>
                <a:srgbClr val="000000"/>
              </a:solidFill>
              <a:round/>
              <a:headEnd/>
              <a:tailEnd/>
            </a:ln>
          </p:spPr>
          <p:txBody>
            <a:bodyPr/>
            <a:lstStyle/>
            <a:p>
              <a:endParaRPr lang="en-US"/>
            </a:p>
          </p:txBody>
        </p:sp>
        <p:sp>
          <p:nvSpPr>
            <p:cNvPr id="92234" name="Line 19"/>
            <p:cNvSpPr>
              <a:spLocks noChangeShapeType="1"/>
            </p:cNvSpPr>
            <p:nvPr/>
          </p:nvSpPr>
          <p:spPr bwMode="auto">
            <a:xfrm>
              <a:off x="1138" y="1303"/>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35" name="Line 20"/>
            <p:cNvSpPr>
              <a:spLocks noChangeShapeType="1"/>
            </p:cNvSpPr>
            <p:nvPr/>
          </p:nvSpPr>
          <p:spPr bwMode="auto">
            <a:xfrm>
              <a:off x="1138" y="1276"/>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36" name="Freeform 21"/>
            <p:cNvSpPr>
              <a:spLocks noEditPoints="1"/>
            </p:cNvSpPr>
            <p:nvPr/>
          </p:nvSpPr>
          <p:spPr bwMode="auto">
            <a:xfrm>
              <a:off x="1310" y="1323"/>
              <a:ext cx="233" cy="168"/>
            </a:xfrm>
            <a:custGeom>
              <a:avLst/>
              <a:gdLst>
                <a:gd name="T0" fmla="*/ 0 w 233"/>
                <a:gd name="T1" fmla="*/ 168 h 168"/>
                <a:gd name="T2" fmla="*/ 188 w 233"/>
                <a:gd name="T3" fmla="*/ 168 h 168"/>
                <a:gd name="T4" fmla="*/ 188 w 233"/>
                <a:gd name="T5" fmla="*/ 0 h 168"/>
                <a:gd name="T6" fmla="*/ 0 w 233"/>
                <a:gd name="T7" fmla="*/ 0 h 168"/>
                <a:gd name="T8" fmla="*/ 0 w 233"/>
                <a:gd name="T9" fmla="*/ 168 h 168"/>
                <a:gd name="T10" fmla="*/ 204 w 233"/>
                <a:gd name="T11" fmla="*/ 26 h 168"/>
                <a:gd name="T12" fmla="*/ 233 w 233"/>
                <a:gd name="T13" fmla="*/ 26 h 168"/>
                <a:gd name="T14" fmla="*/ 233 w 233"/>
                <a:gd name="T15" fmla="*/ 0 h 168"/>
                <a:gd name="T16" fmla="*/ 204 w 233"/>
                <a:gd name="T17" fmla="*/ 0 h 168"/>
                <a:gd name="T18" fmla="*/ 204 w 233"/>
                <a:gd name="T19" fmla="*/ 2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168"/>
                <a:gd name="T32" fmla="*/ 233 w 233"/>
                <a:gd name="T33" fmla="*/ 168 h 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168">
                  <a:moveTo>
                    <a:pt x="0" y="168"/>
                  </a:moveTo>
                  <a:lnTo>
                    <a:pt x="188" y="168"/>
                  </a:lnTo>
                  <a:lnTo>
                    <a:pt x="188" y="0"/>
                  </a:lnTo>
                  <a:lnTo>
                    <a:pt x="0" y="0"/>
                  </a:lnTo>
                  <a:lnTo>
                    <a:pt x="0" y="168"/>
                  </a:lnTo>
                  <a:close/>
                  <a:moveTo>
                    <a:pt x="204" y="26"/>
                  </a:moveTo>
                  <a:lnTo>
                    <a:pt x="233" y="26"/>
                  </a:lnTo>
                  <a:lnTo>
                    <a:pt x="233" y="0"/>
                  </a:lnTo>
                  <a:lnTo>
                    <a:pt x="204" y="0"/>
                  </a:lnTo>
                  <a:lnTo>
                    <a:pt x="204" y="26"/>
                  </a:lnTo>
                  <a:close/>
                </a:path>
              </a:pathLst>
            </a:custGeom>
            <a:solidFill>
              <a:srgbClr val="FFFFFF"/>
            </a:solidFill>
            <a:ln w="4763">
              <a:solidFill>
                <a:srgbClr val="000000"/>
              </a:solidFill>
              <a:round/>
              <a:headEnd/>
              <a:tailEnd/>
            </a:ln>
          </p:spPr>
          <p:txBody>
            <a:bodyPr/>
            <a:lstStyle/>
            <a:p>
              <a:endParaRPr lang="en-US"/>
            </a:p>
          </p:txBody>
        </p:sp>
        <p:sp>
          <p:nvSpPr>
            <p:cNvPr id="92237" name="Line 22"/>
            <p:cNvSpPr>
              <a:spLocks noChangeShapeType="1"/>
            </p:cNvSpPr>
            <p:nvPr/>
          </p:nvSpPr>
          <p:spPr bwMode="auto">
            <a:xfrm>
              <a:off x="1310" y="1379"/>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38" name="Line 23"/>
            <p:cNvSpPr>
              <a:spLocks noChangeShapeType="1"/>
            </p:cNvSpPr>
            <p:nvPr/>
          </p:nvSpPr>
          <p:spPr bwMode="auto">
            <a:xfrm>
              <a:off x="1310" y="1435"/>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39" name="Line 24"/>
            <p:cNvSpPr>
              <a:spLocks noChangeShapeType="1"/>
            </p:cNvSpPr>
            <p:nvPr/>
          </p:nvSpPr>
          <p:spPr bwMode="auto">
            <a:xfrm>
              <a:off x="1317" y="1405"/>
              <a:ext cx="172"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40" name="Rectangle 25"/>
            <p:cNvSpPr>
              <a:spLocks noChangeArrowheads="1"/>
            </p:cNvSpPr>
            <p:nvPr/>
          </p:nvSpPr>
          <p:spPr bwMode="auto">
            <a:xfrm>
              <a:off x="1416" y="1389"/>
              <a:ext cx="54" cy="36"/>
            </a:xfrm>
            <a:prstGeom prst="rect">
              <a:avLst/>
            </a:prstGeom>
            <a:noFill/>
            <a:ln w="4763">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2241" name="Freeform 26"/>
            <p:cNvSpPr>
              <a:spLocks noEditPoints="1"/>
            </p:cNvSpPr>
            <p:nvPr/>
          </p:nvSpPr>
          <p:spPr bwMode="auto">
            <a:xfrm>
              <a:off x="1030" y="955"/>
              <a:ext cx="538" cy="401"/>
            </a:xfrm>
            <a:custGeom>
              <a:avLst/>
              <a:gdLst>
                <a:gd name="T0" fmla="*/ 452 w 538"/>
                <a:gd name="T1" fmla="*/ 285 h 401"/>
                <a:gd name="T2" fmla="*/ 472 w 538"/>
                <a:gd name="T3" fmla="*/ 285 h 401"/>
                <a:gd name="T4" fmla="*/ 472 w 538"/>
                <a:gd name="T5" fmla="*/ 278 h 401"/>
                <a:gd name="T6" fmla="*/ 452 w 538"/>
                <a:gd name="T7" fmla="*/ 278 h 401"/>
                <a:gd name="T8" fmla="*/ 452 w 538"/>
                <a:gd name="T9" fmla="*/ 285 h 401"/>
                <a:gd name="T10" fmla="*/ 121 w 538"/>
                <a:gd name="T11" fmla="*/ 239 h 401"/>
                <a:gd name="T12" fmla="*/ 121 w 538"/>
                <a:gd name="T13" fmla="*/ 27 h 401"/>
                <a:gd name="T14" fmla="*/ 417 w 538"/>
                <a:gd name="T15" fmla="*/ 27 h 401"/>
                <a:gd name="T16" fmla="*/ 417 w 538"/>
                <a:gd name="T17" fmla="*/ 239 h 401"/>
                <a:gd name="T18" fmla="*/ 121 w 538"/>
                <a:gd name="T19" fmla="*/ 239 h 401"/>
                <a:gd name="T20" fmla="*/ 108 w 538"/>
                <a:gd name="T21" fmla="*/ 252 h 401"/>
                <a:gd name="T22" fmla="*/ 430 w 538"/>
                <a:gd name="T23" fmla="*/ 252 h 401"/>
                <a:gd name="T24" fmla="*/ 430 w 538"/>
                <a:gd name="T25" fmla="*/ 14 h 401"/>
                <a:gd name="T26" fmla="*/ 446 w 538"/>
                <a:gd name="T27" fmla="*/ 14 h 401"/>
                <a:gd name="T28" fmla="*/ 446 w 538"/>
                <a:gd name="T29" fmla="*/ 0 h 401"/>
                <a:gd name="T30" fmla="*/ 96 w 538"/>
                <a:gd name="T31" fmla="*/ 0 h 401"/>
                <a:gd name="T32" fmla="*/ 96 w 538"/>
                <a:gd name="T33" fmla="*/ 265 h 401"/>
                <a:gd name="T34" fmla="*/ 108 w 538"/>
                <a:gd name="T35" fmla="*/ 265 h 401"/>
                <a:gd name="T36" fmla="*/ 108 w 538"/>
                <a:gd name="T37" fmla="*/ 252 h 401"/>
                <a:gd name="T38" fmla="*/ 0 w 538"/>
                <a:gd name="T39" fmla="*/ 388 h 401"/>
                <a:gd name="T40" fmla="*/ 54 w 538"/>
                <a:gd name="T41" fmla="*/ 388 h 401"/>
                <a:gd name="T42" fmla="*/ 54 w 538"/>
                <a:gd name="T43" fmla="*/ 368 h 401"/>
                <a:gd name="T44" fmla="*/ 0 w 538"/>
                <a:gd name="T45" fmla="*/ 368 h 401"/>
                <a:gd name="T46" fmla="*/ 0 w 538"/>
                <a:gd name="T47" fmla="*/ 388 h 401"/>
                <a:gd name="T48" fmla="*/ 316 w 538"/>
                <a:gd name="T49" fmla="*/ 401 h 401"/>
                <a:gd name="T50" fmla="*/ 430 w 538"/>
                <a:gd name="T51" fmla="*/ 401 h 401"/>
                <a:gd name="T52" fmla="*/ 430 w 538"/>
                <a:gd name="T53" fmla="*/ 391 h 401"/>
                <a:gd name="T54" fmla="*/ 316 w 538"/>
                <a:gd name="T55" fmla="*/ 391 h 401"/>
                <a:gd name="T56" fmla="*/ 316 w 538"/>
                <a:gd name="T57" fmla="*/ 401 h 401"/>
                <a:gd name="T58" fmla="*/ 523 w 538"/>
                <a:gd name="T59" fmla="*/ 378 h 401"/>
                <a:gd name="T60" fmla="*/ 538 w 538"/>
                <a:gd name="T61" fmla="*/ 378 h 401"/>
                <a:gd name="T62" fmla="*/ 538 w 538"/>
                <a:gd name="T63" fmla="*/ 368 h 401"/>
                <a:gd name="T64" fmla="*/ 523 w 538"/>
                <a:gd name="T65" fmla="*/ 368 h 401"/>
                <a:gd name="T66" fmla="*/ 523 w 538"/>
                <a:gd name="T67" fmla="*/ 378 h 401"/>
                <a:gd name="T68" fmla="*/ 523 w 538"/>
                <a:gd name="T69" fmla="*/ 394 h 401"/>
                <a:gd name="T70" fmla="*/ 538 w 538"/>
                <a:gd name="T71" fmla="*/ 394 h 401"/>
                <a:gd name="T72" fmla="*/ 538 w 538"/>
                <a:gd name="T73" fmla="*/ 388 h 401"/>
                <a:gd name="T74" fmla="*/ 523 w 538"/>
                <a:gd name="T75" fmla="*/ 388 h 401"/>
                <a:gd name="T76" fmla="*/ 523 w 538"/>
                <a:gd name="T77" fmla="*/ 394 h 4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8"/>
                <a:gd name="T118" fmla="*/ 0 h 401"/>
                <a:gd name="T119" fmla="*/ 538 w 538"/>
                <a:gd name="T120" fmla="*/ 401 h 40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8" h="401">
                  <a:moveTo>
                    <a:pt x="452" y="285"/>
                  </a:moveTo>
                  <a:lnTo>
                    <a:pt x="472" y="285"/>
                  </a:lnTo>
                  <a:lnTo>
                    <a:pt x="472" y="278"/>
                  </a:lnTo>
                  <a:lnTo>
                    <a:pt x="452" y="278"/>
                  </a:lnTo>
                  <a:lnTo>
                    <a:pt x="452" y="285"/>
                  </a:lnTo>
                  <a:close/>
                  <a:moveTo>
                    <a:pt x="121" y="239"/>
                  </a:moveTo>
                  <a:lnTo>
                    <a:pt x="121" y="27"/>
                  </a:lnTo>
                  <a:lnTo>
                    <a:pt x="417" y="27"/>
                  </a:lnTo>
                  <a:lnTo>
                    <a:pt x="417" y="239"/>
                  </a:lnTo>
                  <a:lnTo>
                    <a:pt x="121" y="239"/>
                  </a:lnTo>
                  <a:close/>
                  <a:moveTo>
                    <a:pt x="108" y="252"/>
                  </a:moveTo>
                  <a:lnTo>
                    <a:pt x="430" y="252"/>
                  </a:lnTo>
                  <a:lnTo>
                    <a:pt x="430" y="14"/>
                  </a:lnTo>
                  <a:lnTo>
                    <a:pt x="446" y="14"/>
                  </a:lnTo>
                  <a:lnTo>
                    <a:pt x="446" y="0"/>
                  </a:lnTo>
                  <a:lnTo>
                    <a:pt x="96" y="0"/>
                  </a:lnTo>
                  <a:lnTo>
                    <a:pt x="96" y="265"/>
                  </a:lnTo>
                  <a:lnTo>
                    <a:pt x="108" y="265"/>
                  </a:lnTo>
                  <a:lnTo>
                    <a:pt x="108" y="252"/>
                  </a:lnTo>
                  <a:close/>
                  <a:moveTo>
                    <a:pt x="0" y="388"/>
                  </a:moveTo>
                  <a:lnTo>
                    <a:pt x="54" y="388"/>
                  </a:lnTo>
                  <a:lnTo>
                    <a:pt x="54" y="368"/>
                  </a:lnTo>
                  <a:lnTo>
                    <a:pt x="0" y="368"/>
                  </a:lnTo>
                  <a:lnTo>
                    <a:pt x="0" y="388"/>
                  </a:lnTo>
                  <a:close/>
                  <a:moveTo>
                    <a:pt x="316" y="401"/>
                  </a:moveTo>
                  <a:lnTo>
                    <a:pt x="430" y="401"/>
                  </a:lnTo>
                  <a:lnTo>
                    <a:pt x="430" y="391"/>
                  </a:lnTo>
                  <a:lnTo>
                    <a:pt x="316" y="391"/>
                  </a:lnTo>
                  <a:lnTo>
                    <a:pt x="316" y="401"/>
                  </a:lnTo>
                  <a:close/>
                  <a:moveTo>
                    <a:pt x="523" y="378"/>
                  </a:moveTo>
                  <a:lnTo>
                    <a:pt x="538" y="378"/>
                  </a:lnTo>
                  <a:lnTo>
                    <a:pt x="538" y="368"/>
                  </a:lnTo>
                  <a:lnTo>
                    <a:pt x="523" y="368"/>
                  </a:lnTo>
                  <a:lnTo>
                    <a:pt x="523" y="378"/>
                  </a:lnTo>
                  <a:close/>
                  <a:moveTo>
                    <a:pt x="523" y="394"/>
                  </a:moveTo>
                  <a:lnTo>
                    <a:pt x="538" y="394"/>
                  </a:lnTo>
                  <a:lnTo>
                    <a:pt x="538" y="388"/>
                  </a:lnTo>
                  <a:lnTo>
                    <a:pt x="523" y="388"/>
                  </a:lnTo>
                  <a:lnTo>
                    <a:pt x="523" y="394"/>
                  </a:lnTo>
                  <a:close/>
                </a:path>
              </a:pathLst>
            </a:custGeom>
            <a:solidFill>
              <a:srgbClr val="000000"/>
            </a:solidFill>
            <a:ln w="4763">
              <a:solidFill>
                <a:srgbClr val="000000"/>
              </a:solidFill>
              <a:round/>
              <a:headEnd/>
              <a:tailEnd/>
            </a:ln>
          </p:spPr>
          <p:txBody>
            <a:bodyPr/>
            <a:lstStyle/>
            <a:p>
              <a:endParaRPr lang="en-US"/>
            </a:p>
          </p:txBody>
        </p:sp>
        <p:sp>
          <p:nvSpPr>
            <p:cNvPr id="92242" name="Line 27"/>
            <p:cNvSpPr>
              <a:spLocks noChangeShapeType="1"/>
            </p:cNvSpPr>
            <p:nvPr/>
          </p:nvSpPr>
          <p:spPr bwMode="auto">
            <a:xfrm>
              <a:off x="1084" y="1257"/>
              <a:ext cx="430"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43" name="Line 28"/>
            <p:cNvSpPr>
              <a:spLocks noChangeShapeType="1"/>
            </p:cNvSpPr>
            <p:nvPr/>
          </p:nvSpPr>
          <p:spPr bwMode="auto">
            <a:xfrm flipV="1">
              <a:off x="1193"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44" name="Line 29"/>
            <p:cNvSpPr>
              <a:spLocks noChangeShapeType="1"/>
            </p:cNvSpPr>
            <p:nvPr/>
          </p:nvSpPr>
          <p:spPr bwMode="auto">
            <a:xfrm flipV="1">
              <a:off x="1301"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92168" name="Group 30"/>
          <p:cNvGrpSpPr>
            <a:grpSpLocks/>
          </p:cNvGrpSpPr>
          <p:nvPr/>
        </p:nvGrpSpPr>
        <p:grpSpPr bwMode="auto">
          <a:xfrm>
            <a:off x="1219200" y="5715000"/>
            <a:ext cx="371475" cy="381000"/>
            <a:chOff x="1014" y="912"/>
            <a:chExt cx="574" cy="596"/>
          </a:xfrm>
        </p:grpSpPr>
        <p:sp>
          <p:nvSpPr>
            <p:cNvPr id="92221" name="Freeform 31"/>
            <p:cNvSpPr>
              <a:spLocks/>
            </p:cNvSpPr>
            <p:nvPr/>
          </p:nvSpPr>
          <p:spPr bwMode="auto">
            <a:xfrm>
              <a:off x="1014" y="912"/>
              <a:ext cx="574" cy="596"/>
            </a:xfrm>
            <a:custGeom>
              <a:avLst/>
              <a:gdLst>
                <a:gd name="T0" fmla="*/ 124 w 574"/>
                <a:gd name="T1" fmla="*/ 391 h 596"/>
                <a:gd name="T2" fmla="*/ 0 w 574"/>
                <a:gd name="T3" fmla="*/ 391 h 596"/>
                <a:gd name="T4" fmla="*/ 0 w 574"/>
                <a:gd name="T5" fmla="*/ 596 h 596"/>
                <a:gd name="T6" fmla="*/ 574 w 574"/>
                <a:gd name="T7" fmla="*/ 596 h 596"/>
                <a:gd name="T8" fmla="*/ 574 w 574"/>
                <a:gd name="T9" fmla="*/ 391 h 596"/>
                <a:gd name="T10" fmla="*/ 446 w 574"/>
                <a:gd name="T11" fmla="*/ 391 h 596"/>
                <a:gd name="T12" fmla="*/ 446 w 574"/>
                <a:gd name="T13" fmla="*/ 364 h 596"/>
                <a:gd name="T14" fmla="*/ 500 w 574"/>
                <a:gd name="T15" fmla="*/ 364 h 596"/>
                <a:gd name="T16" fmla="*/ 500 w 574"/>
                <a:gd name="T17" fmla="*/ 0 h 596"/>
                <a:gd name="T18" fmla="*/ 70 w 574"/>
                <a:gd name="T19" fmla="*/ 0 h 596"/>
                <a:gd name="T20" fmla="*/ 70 w 574"/>
                <a:gd name="T21" fmla="*/ 364 h 596"/>
                <a:gd name="T22" fmla="*/ 124 w 574"/>
                <a:gd name="T23" fmla="*/ 364 h 596"/>
                <a:gd name="T24" fmla="*/ 124 w 574"/>
                <a:gd name="T25" fmla="*/ 391 h 5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4"/>
                <a:gd name="T40" fmla="*/ 0 h 596"/>
                <a:gd name="T41" fmla="*/ 574 w 574"/>
                <a:gd name="T42" fmla="*/ 596 h 5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4" h="596">
                  <a:moveTo>
                    <a:pt x="124" y="391"/>
                  </a:moveTo>
                  <a:lnTo>
                    <a:pt x="0" y="391"/>
                  </a:lnTo>
                  <a:lnTo>
                    <a:pt x="0" y="596"/>
                  </a:lnTo>
                  <a:lnTo>
                    <a:pt x="574" y="596"/>
                  </a:lnTo>
                  <a:lnTo>
                    <a:pt x="574" y="391"/>
                  </a:lnTo>
                  <a:lnTo>
                    <a:pt x="446" y="391"/>
                  </a:lnTo>
                  <a:lnTo>
                    <a:pt x="446" y="364"/>
                  </a:lnTo>
                  <a:lnTo>
                    <a:pt x="500" y="364"/>
                  </a:lnTo>
                  <a:lnTo>
                    <a:pt x="500" y="0"/>
                  </a:lnTo>
                  <a:lnTo>
                    <a:pt x="70" y="0"/>
                  </a:lnTo>
                  <a:lnTo>
                    <a:pt x="70" y="364"/>
                  </a:lnTo>
                  <a:lnTo>
                    <a:pt x="124" y="364"/>
                  </a:lnTo>
                  <a:lnTo>
                    <a:pt x="124" y="391"/>
                  </a:lnTo>
                  <a:close/>
                </a:path>
              </a:pathLst>
            </a:custGeom>
            <a:solidFill>
              <a:srgbClr val="FFFFFF"/>
            </a:solidFill>
            <a:ln w="15875">
              <a:solidFill>
                <a:srgbClr val="000000"/>
              </a:solidFill>
              <a:round/>
              <a:headEnd/>
              <a:tailEnd/>
            </a:ln>
          </p:spPr>
          <p:txBody>
            <a:bodyPr/>
            <a:lstStyle/>
            <a:p>
              <a:endParaRPr lang="en-US"/>
            </a:p>
          </p:txBody>
        </p:sp>
        <p:sp>
          <p:nvSpPr>
            <p:cNvPr id="92222" name="Line 32"/>
            <p:cNvSpPr>
              <a:spLocks noChangeShapeType="1"/>
            </p:cNvSpPr>
            <p:nvPr/>
          </p:nvSpPr>
          <p:spPr bwMode="auto">
            <a:xfrm>
              <a:off x="1138" y="1303"/>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23" name="Line 33"/>
            <p:cNvSpPr>
              <a:spLocks noChangeShapeType="1"/>
            </p:cNvSpPr>
            <p:nvPr/>
          </p:nvSpPr>
          <p:spPr bwMode="auto">
            <a:xfrm>
              <a:off x="1138" y="1276"/>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24" name="Freeform 34"/>
            <p:cNvSpPr>
              <a:spLocks noEditPoints="1"/>
            </p:cNvSpPr>
            <p:nvPr/>
          </p:nvSpPr>
          <p:spPr bwMode="auto">
            <a:xfrm>
              <a:off x="1310" y="1323"/>
              <a:ext cx="233" cy="168"/>
            </a:xfrm>
            <a:custGeom>
              <a:avLst/>
              <a:gdLst>
                <a:gd name="T0" fmla="*/ 0 w 233"/>
                <a:gd name="T1" fmla="*/ 168 h 168"/>
                <a:gd name="T2" fmla="*/ 188 w 233"/>
                <a:gd name="T3" fmla="*/ 168 h 168"/>
                <a:gd name="T4" fmla="*/ 188 w 233"/>
                <a:gd name="T5" fmla="*/ 0 h 168"/>
                <a:gd name="T6" fmla="*/ 0 w 233"/>
                <a:gd name="T7" fmla="*/ 0 h 168"/>
                <a:gd name="T8" fmla="*/ 0 w 233"/>
                <a:gd name="T9" fmla="*/ 168 h 168"/>
                <a:gd name="T10" fmla="*/ 204 w 233"/>
                <a:gd name="T11" fmla="*/ 26 h 168"/>
                <a:gd name="T12" fmla="*/ 233 w 233"/>
                <a:gd name="T13" fmla="*/ 26 h 168"/>
                <a:gd name="T14" fmla="*/ 233 w 233"/>
                <a:gd name="T15" fmla="*/ 0 h 168"/>
                <a:gd name="T16" fmla="*/ 204 w 233"/>
                <a:gd name="T17" fmla="*/ 0 h 168"/>
                <a:gd name="T18" fmla="*/ 204 w 233"/>
                <a:gd name="T19" fmla="*/ 2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168"/>
                <a:gd name="T32" fmla="*/ 233 w 233"/>
                <a:gd name="T33" fmla="*/ 168 h 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168">
                  <a:moveTo>
                    <a:pt x="0" y="168"/>
                  </a:moveTo>
                  <a:lnTo>
                    <a:pt x="188" y="168"/>
                  </a:lnTo>
                  <a:lnTo>
                    <a:pt x="188" y="0"/>
                  </a:lnTo>
                  <a:lnTo>
                    <a:pt x="0" y="0"/>
                  </a:lnTo>
                  <a:lnTo>
                    <a:pt x="0" y="168"/>
                  </a:lnTo>
                  <a:close/>
                  <a:moveTo>
                    <a:pt x="204" y="26"/>
                  </a:moveTo>
                  <a:lnTo>
                    <a:pt x="233" y="26"/>
                  </a:lnTo>
                  <a:lnTo>
                    <a:pt x="233" y="0"/>
                  </a:lnTo>
                  <a:lnTo>
                    <a:pt x="204" y="0"/>
                  </a:lnTo>
                  <a:lnTo>
                    <a:pt x="204" y="26"/>
                  </a:lnTo>
                  <a:close/>
                </a:path>
              </a:pathLst>
            </a:custGeom>
            <a:solidFill>
              <a:srgbClr val="FFFFFF"/>
            </a:solidFill>
            <a:ln w="4763">
              <a:solidFill>
                <a:srgbClr val="000000"/>
              </a:solidFill>
              <a:round/>
              <a:headEnd/>
              <a:tailEnd/>
            </a:ln>
          </p:spPr>
          <p:txBody>
            <a:bodyPr/>
            <a:lstStyle/>
            <a:p>
              <a:endParaRPr lang="en-US"/>
            </a:p>
          </p:txBody>
        </p:sp>
        <p:sp>
          <p:nvSpPr>
            <p:cNvPr id="92225" name="Line 35"/>
            <p:cNvSpPr>
              <a:spLocks noChangeShapeType="1"/>
            </p:cNvSpPr>
            <p:nvPr/>
          </p:nvSpPr>
          <p:spPr bwMode="auto">
            <a:xfrm>
              <a:off x="1310" y="1379"/>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26" name="Line 36"/>
            <p:cNvSpPr>
              <a:spLocks noChangeShapeType="1"/>
            </p:cNvSpPr>
            <p:nvPr/>
          </p:nvSpPr>
          <p:spPr bwMode="auto">
            <a:xfrm>
              <a:off x="1310" y="1435"/>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27" name="Line 37"/>
            <p:cNvSpPr>
              <a:spLocks noChangeShapeType="1"/>
            </p:cNvSpPr>
            <p:nvPr/>
          </p:nvSpPr>
          <p:spPr bwMode="auto">
            <a:xfrm>
              <a:off x="1317" y="1405"/>
              <a:ext cx="172"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28" name="Rectangle 38"/>
            <p:cNvSpPr>
              <a:spLocks noChangeArrowheads="1"/>
            </p:cNvSpPr>
            <p:nvPr/>
          </p:nvSpPr>
          <p:spPr bwMode="auto">
            <a:xfrm>
              <a:off x="1416" y="1389"/>
              <a:ext cx="54" cy="36"/>
            </a:xfrm>
            <a:prstGeom prst="rect">
              <a:avLst/>
            </a:prstGeom>
            <a:noFill/>
            <a:ln w="4763">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2229" name="Freeform 39"/>
            <p:cNvSpPr>
              <a:spLocks noEditPoints="1"/>
            </p:cNvSpPr>
            <p:nvPr/>
          </p:nvSpPr>
          <p:spPr bwMode="auto">
            <a:xfrm>
              <a:off x="1030" y="955"/>
              <a:ext cx="538" cy="401"/>
            </a:xfrm>
            <a:custGeom>
              <a:avLst/>
              <a:gdLst>
                <a:gd name="T0" fmla="*/ 452 w 538"/>
                <a:gd name="T1" fmla="*/ 285 h 401"/>
                <a:gd name="T2" fmla="*/ 472 w 538"/>
                <a:gd name="T3" fmla="*/ 285 h 401"/>
                <a:gd name="T4" fmla="*/ 472 w 538"/>
                <a:gd name="T5" fmla="*/ 278 h 401"/>
                <a:gd name="T6" fmla="*/ 452 w 538"/>
                <a:gd name="T7" fmla="*/ 278 h 401"/>
                <a:gd name="T8" fmla="*/ 452 w 538"/>
                <a:gd name="T9" fmla="*/ 285 h 401"/>
                <a:gd name="T10" fmla="*/ 121 w 538"/>
                <a:gd name="T11" fmla="*/ 239 h 401"/>
                <a:gd name="T12" fmla="*/ 121 w 538"/>
                <a:gd name="T13" fmla="*/ 27 h 401"/>
                <a:gd name="T14" fmla="*/ 417 w 538"/>
                <a:gd name="T15" fmla="*/ 27 h 401"/>
                <a:gd name="T16" fmla="*/ 417 w 538"/>
                <a:gd name="T17" fmla="*/ 239 h 401"/>
                <a:gd name="T18" fmla="*/ 121 w 538"/>
                <a:gd name="T19" fmla="*/ 239 h 401"/>
                <a:gd name="T20" fmla="*/ 108 w 538"/>
                <a:gd name="T21" fmla="*/ 252 h 401"/>
                <a:gd name="T22" fmla="*/ 430 w 538"/>
                <a:gd name="T23" fmla="*/ 252 h 401"/>
                <a:gd name="T24" fmla="*/ 430 w 538"/>
                <a:gd name="T25" fmla="*/ 14 h 401"/>
                <a:gd name="T26" fmla="*/ 446 w 538"/>
                <a:gd name="T27" fmla="*/ 14 h 401"/>
                <a:gd name="T28" fmla="*/ 446 w 538"/>
                <a:gd name="T29" fmla="*/ 0 h 401"/>
                <a:gd name="T30" fmla="*/ 96 w 538"/>
                <a:gd name="T31" fmla="*/ 0 h 401"/>
                <a:gd name="T32" fmla="*/ 96 w 538"/>
                <a:gd name="T33" fmla="*/ 265 h 401"/>
                <a:gd name="T34" fmla="*/ 108 w 538"/>
                <a:gd name="T35" fmla="*/ 265 h 401"/>
                <a:gd name="T36" fmla="*/ 108 w 538"/>
                <a:gd name="T37" fmla="*/ 252 h 401"/>
                <a:gd name="T38" fmla="*/ 0 w 538"/>
                <a:gd name="T39" fmla="*/ 388 h 401"/>
                <a:gd name="T40" fmla="*/ 54 w 538"/>
                <a:gd name="T41" fmla="*/ 388 h 401"/>
                <a:gd name="T42" fmla="*/ 54 w 538"/>
                <a:gd name="T43" fmla="*/ 368 h 401"/>
                <a:gd name="T44" fmla="*/ 0 w 538"/>
                <a:gd name="T45" fmla="*/ 368 h 401"/>
                <a:gd name="T46" fmla="*/ 0 w 538"/>
                <a:gd name="T47" fmla="*/ 388 h 401"/>
                <a:gd name="T48" fmla="*/ 316 w 538"/>
                <a:gd name="T49" fmla="*/ 401 h 401"/>
                <a:gd name="T50" fmla="*/ 430 w 538"/>
                <a:gd name="T51" fmla="*/ 401 h 401"/>
                <a:gd name="T52" fmla="*/ 430 w 538"/>
                <a:gd name="T53" fmla="*/ 391 h 401"/>
                <a:gd name="T54" fmla="*/ 316 w 538"/>
                <a:gd name="T55" fmla="*/ 391 h 401"/>
                <a:gd name="T56" fmla="*/ 316 w 538"/>
                <a:gd name="T57" fmla="*/ 401 h 401"/>
                <a:gd name="T58" fmla="*/ 523 w 538"/>
                <a:gd name="T59" fmla="*/ 378 h 401"/>
                <a:gd name="T60" fmla="*/ 538 w 538"/>
                <a:gd name="T61" fmla="*/ 378 h 401"/>
                <a:gd name="T62" fmla="*/ 538 w 538"/>
                <a:gd name="T63" fmla="*/ 368 h 401"/>
                <a:gd name="T64" fmla="*/ 523 w 538"/>
                <a:gd name="T65" fmla="*/ 368 h 401"/>
                <a:gd name="T66" fmla="*/ 523 w 538"/>
                <a:gd name="T67" fmla="*/ 378 h 401"/>
                <a:gd name="T68" fmla="*/ 523 w 538"/>
                <a:gd name="T69" fmla="*/ 394 h 401"/>
                <a:gd name="T70" fmla="*/ 538 w 538"/>
                <a:gd name="T71" fmla="*/ 394 h 401"/>
                <a:gd name="T72" fmla="*/ 538 w 538"/>
                <a:gd name="T73" fmla="*/ 388 h 401"/>
                <a:gd name="T74" fmla="*/ 523 w 538"/>
                <a:gd name="T75" fmla="*/ 388 h 401"/>
                <a:gd name="T76" fmla="*/ 523 w 538"/>
                <a:gd name="T77" fmla="*/ 394 h 4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8"/>
                <a:gd name="T118" fmla="*/ 0 h 401"/>
                <a:gd name="T119" fmla="*/ 538 w 538"/>
                <a:gd name="T120" fmla="*/ 401 h 40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8" h="401">
                  <a:moveTo>
                    <a:pt x="452" y="285"/>
                  </a:moveTo>
                  <a:lnTo>
                    <a:pt x="472" y="285"/>
                  </a:lnTo>
                  <a:lnTo>
                    <a:pt x="472" y="278"/>
                  </a:lnTo>
                  <a:lnTo>
                    <a:pt x="452" y="278"/>
                  </a:lnTo>
                  <a:lnTo>
                    <a:pt x="452" y="285"/>
                  </a:lnTo>
                  <a:close/>
                  <a:moveTo>
                    <a:pt x="121" y="239"/>
                  </a:moveTo>
                  <a:lnTo>
                    <a:pt x="121" y="27"/>
                  </a:lnTo>
                  <a:lnTo>
                    <a:pt x="417" y="27"/>
                  </a:lnTo>
                  <a:lnTo>
                    <a:pt x="417" y="239"/>
                  </a:lnTo>
                  <a:lnTo>
                    <a:pt x="121" y="239"/>
                  </a:lnTo>
                  <a:close/>
                  <a:moveTo>
                    <a:pt x="108" y="252"/>
                  </a:moveTo>
                  <a:lnTo>
                    <a:pt x="430" y="252"/>
                  </a:lnTo>
                  <a:lnTo>
                    <a:pt x="430" y="14"/>
                  </a:lnTo>
                  <a:lnTo>
                    <a:pt x="446" y="14"/>
                  </a:lnTo>
                  <a:lnTo>
                    <a:pt x="446" y="0"/>
                  </a:lnTo>
                  <a:lnTo>
                    <a:pt x="96" y="0"/>
                  </a:lnTo>
                  <a:lnTo>
                    <a:pt x="96" y="265"/>
                  </a:lnTo>
                  <a:lnTo>
                    <a:pt x="108" y="265"/>
                  </a:lnTo>
                  <a:lnTo>
                    <a:pt x="108" y="252"/>
                  </a:lnTo>
                  <a:close/>
                  <a:moveTo>
                    <a:pt x="0" y="388"/>
                  </a:moveTo>
                  <a:lnTo>
                    <a:pt x="54" y="388"/>
                  </a:lnTo>
                  <a:lnTo>
                    <a:pt x="54" y="368"/>
                  </a:lnTo>
                  <a:lnTo>
                    <a:pt x="0" y="368"/>
                  </a:lnTo>
                  <a:lnTo>
                    <a:pt x="0" y="388"/>
                  </a:lnTo>
                  <a:close/>
                  <a:moveTo>
                    <a:pt x="316" y="401"/>
                  </a:moveTo>
                  <a:lnTo>
                    <a:pt x="430" y="401"/>
                  </a:lnTo>
                  <a:lnTo>
                    <a:pt x="430" y="391"/>
                  </a:lnTo>
                  <a:lnTo>
                    <a:pt x="316" y="391"/>
                  </a:lnTo>
                  <a:lnTo>
                    <a:pt x="316" y="401"/>
                  </a:lnTo>
                  <a:close/>
                  <a:moveTo>
                    <a:pt x="523" y="378"/>
                  </a:moveTo>
                  <a:lnTo>
                    <a:pt x="538" y="378"/>
                  </a:lnTo>
                  <a:lnTo>
                    <a:pt x="538" y="368"/>
                  </a:lnTo>
                  <a:lnTo>
                    <a:pt x="523" y="368"/>
                  </a:lnTo>
                  <a:lnTo>
                    <a:pt x="523" y="378"/>
                  </a:lnTo>
                  <a:close/>
                  <a:moveTo>
                    <a:pt x="523" y="394"/>
                  </a:moveTo>
                  <a:lnTo>
                    <a:pt x="538" y="394"/>
                  </a:lnTo>
                  <a:lnTo>
                    <a:pt x="538" y="388"/>
                  </a:lnTo>
                  <a:lnTo>
                    <a:pt x="523" y="388"/>
                  </a:lnTo>
                  <a:lnTo>
                    <a:pt x="523" y="394"/>
                  </a:lnTo>
                  <a:close/>
                </a:path>
              </a:pathLst>
            </a:custGeom>
            <a:solidFill>
              <a:srgbClr val="000000"/>
            </a:solidFill>
            <a:ln w="4763">
              <a:solidFill>
                <a:srgbClr val="000000"/>
              </a:solidFill>
              <a:round/>
              <a:headEnd/>
              <a:tailEnd/>
            </a:ln>
          </p:spPr>
          <p:txBody>
            <a:bodyPr/>
            <a:lstStyle/>
            <a:p>
              <a:endParaRPr lang="en-US"/>
            </a:p>
          </p:txBody>
        </p:sp>
        <p:sp>
          <p:nvSpPr>
            <p:cNvPr id="92230" name="Line 40"/>
            <p:cNvSpPr>
              <a:spLocks noChangeShapeType="1"/>
            </p:cNvSpPr>
            <p:nvPr/>
          </p:nvSpPr>
          <p:spPr bwMode="auto">
            <a:xfrm>
              <a:off x="1084" y="1257"/>
              <a:ext cx="430"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31" name="Line 41"/>
            <p:cNvSpPr>
              <a:spLocks noChangeShapeType="1"/>
            </p:cNvSpPr>
            <p:nvPr/>
          </p:nvSpPr>
          <p:spPr bwMode="auto">
            <a:xfrm flipV="1">
              <a:off x="1193"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32" name="Line 42"/>
            <p:cNvSpPr>
              <a:spLocks noChangeShapeType="1"/>
            </p:cNvSpPr>
            <p:nvPr/>
          </p:nvSpPr>
          <p:spPr bwMode="auto">
            <a:xfrm flipV="1">
              <a:off x="1301"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92169" name="Group 43"/>
          <p:cNvGrpSpPr>
            <a:grpSpLocks/>
          </p:cNvGrpSpPr>
          <p:nvPr/>
        </p:nvGrpSpPr>
        <p:grpSpPr bwMode="auto">
          <a:xfrm>
            <a:off x="2895600" y="5715000"/>
            <a:ext cx="371475" cy="381000"/>
            <a:chOff x="1014" y="912"/>
            <a:chExt cx="574" cy="596"/>
          </a:xfrm>
        </p:grpSpPr>
        <p:sp>
          <p:nvSpPr>
            <p:cNvPr id="92209" name="Freeform 44"/>
            <p:cNvSpPr>
              <a:spLocks/>
            </p:cNvSpPr>
            <p:nvPr/>
          </p:nvSpPr>
          <p:spPr bwMode="auto">
            <a:xfrm>
              <a:off x="1014" y="912"/>
              <a:ext cx="574" cy="596"/>
            </a:xfrm>
            <a:custGeom>
              <a:avLst/>
              <a:gdLst>
                <a:gd name="T0" fmla="*/ 124 w 574"/>
                <a:gd name="T1" fmla="*/ 391 h 596"/>
                <a:gd name="T2" fmla="*/ 0 w 574"/>
                <a:gd name="T3" fmla="*/ 391 h 596"/>
                <a:gd name="T4" fmla="*/ 0 w 574"/>
                <a:gd name="T5" fmla="*/ 596 h 596"/>
                <a:gd name="T6" fmla="*/ 574 w 574"/>
                <a:gd name="T7" fmla="*/ 596 h 596"/>
                <a:gd name="T8" fmla="*/ 574 w 574"/>
                <a:gd name="T9" fmla="*/ 391 h 596"/>
                <a:gd name="T10" fmla="*/ 446 w 574"/>
                <a:gd name="T11" fmla="*/ 391 h 596"/>
                <a:gd name="T12" fmla="*/ 446 w 574"/>
                <a:gd name="T13" fmla="*/ 364 h 596"/>
                <a:gd name="T14" fmla="*/ 500 w 574"/>
                <a:gd name="T15" fmla="*/ 364 h 596"/>
                <a:gd name="T16" fmla="*/ 500 w 574"/>
                <a:gd name="T17" fmla="*/ 0 h 596"/>
                <a:gd name="T18" fmla="*/ 70 w 574"/>
                <a:gd name="T19" fmla="*/ 0 h 596"/>
                <a:gd name="T20" fmla="*/ 70 w 574"/>
                <a:gd name="T21" fmla="*/ 364 h 596"/>
                <a:gd name="T22" fmla="*/ 124 w 574"/>
                <a:gd name="T23" fmla="*/ 364 h 596"/>
                <a:gd name="T24" fmla="*/ 124 w 574"/>
                <a:gd name="T25" fmla="*/ 391 h 5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4"/>
                <a:gd name="T40" fmla="*/ 0 h 596"/>
                <a:gd name="T41" fmla="*/ 574 w 574"/>
                <a:gd name="T42" fmla="*/ 596 h 5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4" h="596">
                  <a:moveTo>
                    <a:pt x="124" y="391"/>
                  </a:moveTo>
                  <a:lnTo>
                    <a:pt x="0" y="391"/>
                  </a:lnTo>
                  <a:lnTo>
                    <a:pt x="0" y="596"/>
                  </a:lnTo>
                  <a:lnTo>
                    <a:pt x="574" y="596"/>
                  </a:lnTo>
                  <a:lnTo>
                    <a:pt x="574" y="391"/>
                  </a:lnTo>
                  <a:lnTo>
                    <a:pt x="446" y="391"/>
                  </a:lnTo>
                  <a:lnTo>
                    <a:pt x="446" y="364"/>
                  </a:lnTo>
                  <a:lnTo>
                    <a:pt x="500" y="364"/>
                  </a:lnTo>
                  <a:lnTo>
                    <a:pt x="500" y="0"/>
                  </a:lnTo>
                  <a:lnTo>
                    <a:pt x="70" y="0"/>
                  </a:lnTo>
                  <a:lnTo>
                    <a:pt x="70" y="364"/>
                  </a:lnTo>
                  <a:lnTo>
                    <a:pt x="124" y="364"/>
                  </a:lnTo>
                  <a:lnTo>
                    <a:pt x="124" y="391"/>
                  </a:lnTo>
                  <a:close/>
                </a:path>
              </a:pathLst>
            </a:custGeom>
            <a:solidFill>
              <a:srgbClr val="FFFFFF"/>
            </a:solidFill>
            <a:ln w="15875">
              <a:solidFill>
                <a:srgbClr val="000000"/>
              </a:solidFill>
              <a:round/>
              <a:headEnd/>
              <a:tailEnd/>
            </a:ln>
          </p:spPr>
          <p:txBody>
            <a:bodyPr/>
            <a:lstStyle/>
            <a:p>
              <a:endParaRPr lang="en-US"/>
            </a:p>
          </p:txBody>
        </p:sp>
        <p:sp>
          <p:nvSpPr>
            <p:cNvPr id="92210" name="Line 45"/>
            <p:cNvSpPr>
              <a:spLocks noChangeShapeType="1"/>
            </p:cNvSpPr>
            <p:nvPr/>
          </p:nvSpPr>
          <p:spPr bwMode="auto">
            <a:xfrm>
              <a:off x="1138" y="1303"/>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11" name="Line 46"/>
            <p:cNvSpPr>
              <a:spLocks noChangeShapeType="1"/>
            </p:cNvSpPr>
            <p:nvPr/>
          </p:nvSpPr>
          <p:spPr bwMode="auto">
            <a:xfrm>
              <a:off x="1138" y="1276"/>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12" name="Freeform 47"/>
            <p:cNvSpPr>
              <a:spLocks noEditPoints="1"/>
            </p:cNvSpPr>
            <p:nvPr/>
          </p:nvSpPr>
          <p:spPr bwMode="auto">
            <a:xfrm>
              <a:off x="1310" y="1323"/>
              <a:ext cx="233" cy="168"/>
            </a:xfrm>
            <a:custGeom>
              <a:avLst/>
              <a:gdLst>
                <a:gd name="T0" fmla="*/ 0 w 233"/>
                <a:gd name="T1" fmla="*/ 168 h 168"/>
                <a:gd name="T2" fmla="*/ 188 w 233"/>
                <a:gd name="T3" fmla="*/ 168 h 168"/>
                <a:gd name="T4" fmla="*/ 188 w 233"/>
                <a:gd name="T5" fmla="*/ 0 h 168"/>
                <a:gd name="T6" fmla="*/ 0 w 233"/>
                <a:gd name="T7" fmla="*/ 0 h 168"/>
                <a:gd name="T8" fmla="*/ 0 w 233"/>
                <a:gd name="T9" fmla="*/ 168 h 168"/>
                <a:gd name="T10" fmla="*/ 204 w 233"/>
                <a:gd name="T11" fmla="*/ 26 h 168"/>
                <a:gd name="T12" fmla="*/ 233 w 233"/>
                <a:gd name="T13" fmla="*/ 26 h 168"/>
                <a:gd name="T14" fmla="*/ 233 w 233"/>
                <a:gd name="T15" fmla="*/ 0 h 168"/>
                <a:gd name="T16" fmla="*/ 204 w 233"/>
                <a:gd name="T17" fmla="*/ 0 h 168"/>
                <a:gd name="T18" fmla="*/ 204 w 233"/>
                <a:gd name="T19" fmla="*/ 2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168"/>
                <a:gd name="T32" fmla="*/ 233 w 233"/>
                <a:gd name="T33" fmla="*/ 168 h 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168">
                  <a:moveTo>
                    <a:pt x="0" y="168"/>
                  </a:moveTo>
                  <a:lnTo>
                    <a:pt x="188" y="168"/>
                  </a:lnTo>
                  <a:lnTo>
                    <a:pt x="188" y="0"/>
                  </a:lnTo>
                  <a:lnTo>
                    <a:pt x="0" y="0"/>
                  </a:lnTo>
                  <a:lnTo>
                    <a:pt x="0" y="168"/>
                  </a:lnTo>
                  <a:close/>
                  <a:moveTo>
                    <a:pt x="204" y="26"/>
                  </a:moveTo>
                  <a:lnTo>
                    <a:pt x="233" y="26"/>
                  </a:lnTo>
                  <a:lnTo>
                    <a:pt x="233" y="0"/>
                  </a:lnTo>
                  <a:lnTo>
                    <a:pt x="204" y="0"/>
                  </a:lnTo>
                  <a:lnTo>
                    <a:pt x="204" y="26"/>
                  </a:lnTo>
                  <a:close/>
                </a:path>
              </a:pathLst>
            </a:custGeom>
            <a:solidFill>
              <a:srgbClr val="FFFFFF"/>
            </a:solidFill>
            <a:ln w="4763">
              <a:solidFill>
                <a:srgbClr val="000000"/>
              </a:solidFill>
              <a:round/>
              <a:headEnd/>
              <a:tailEnd/>
            </a:ln>
          </p:spPr>
          <p:txBody>
            <a:bodyPr/>
            <a:lstStyle/>
            <a:p>
              <a:endParaRPr lang="en-US"/>
            </a:p>
          </p:txBody>
        </p:sp>
        <p:sp>
          <p:nvSpPr>
            <p:cNvPr id="92213" name="Line 48"/>
            <p:cNvSpPr>
              <a:spLocks noChangeShapeType="1"/>
            </p:cNvSpPr>
            <p:nvPr/>
          </p:nvSpPr>
          <p:spPr bwMode="auto">
            <a:xfrm>
              <a:off x="1310" y="1379"/>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14" name="Line 49"/>
            <p:cNvSpPr>
              <a:spLocks noChangeShapeType="1"/>
            </p:cNvSpPr>
            <p:nvPr/>
          </p:nvSpPr>
          <p:spPr bwMode="auto">
            <a:xfrm>
              <a:off x="1310" y="1435"/>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15" name="Line 50"/>
            <p:cNvSpPr>
              <a:spLocks noChangeShapeType="1"/>
            </p:cNvSpPr>
            <p:nvPr/>
          </p:nvSpPr>
          <p:spPr bwMode="auto">
            <a:xfrm>
              <a:off x="1317" y="1405"/>
              <a:ext cx="172"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16" name="Rectangle 51"/>
            <p:cNvSpPr>
              <a:spLocks noChangeArrowheads="1"/>
            </p:cNvSpPr>
            <p:nvPr/>
          </p:nvSpPr>
          <p:spPr bwMode="auto">
            <a:xfrm>
              <a:off x="1416" y="1389"/>
              <a:ext cx="54" cy="36"/>
            </a:xfrm>
            <a:prstGeom prst="rect">
              <a:avLst/>
            </a:prstGeom>
            <a:noFill/>
            <a:ln w="4763">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2217" name="Freeform 52"/>
            <p:cNvSpPr>
              <a:spLocks noEditPoints="1"/>
            </p:cNvSpPr>
            <p:nvPr/>
          </p:nvSpPr>
          <p:spPr bwMode="auto">
            <a:xfrm>
              <a:off x="1030" y="955"/>
              <a:ext cx="538" cy="401"/>
            </a:xfrm>
            <a:custGeom>
              <a:avLst/>
              <a:gdLst>
                <a:gd name="T0" fmla="*/ 452 w 538"/>
                <a:gd name="T1" fmla="*/ 285 h 401"/>
                <a:gd name="T2" fmla="*/ 472 w 538"/>
                <a:gd name="T3" fmla="*/ 285 h 401"/>
                <a:gd name="T4" fmla="*/ 472 w 538"/>
                <a:gd name="T5" fmla="*/ 278 h 401"/>
                <a:gd name="T6" fmla="*/ 452 w 538"/>
                <a:gd name="T7" fmla="*/ 278 h 401"/>
                <a:gd name="T8" fmla="*/ 452 w 538"/>
                <a:gd name="T9" fmla="*/ 285 h 401"/>
                <a:gd name="T10" fmla="*/ 121 w 538"/>
                <a:gd name="T11" fmla="*/ 239 h 401"/>
                <a:gd name="T12" fmla="*/ 121 w 538"/>
                <a:gd name="T13" fmla="*/ 27 h 401"/>
                <a:gd name="T14" fmla="*/ 417 w 538"/>
                <a:gd name="T15" fmla="*/ 27 h 401"/>
                <a:gd name="T16" fmla="*/ 417 w 538"/>
                <a:gd name="T17" fmla="*/ 239 h 401"/>
                <a:gd name="T18" fmla="*/ 121 w 538"/>
                <a:gd name="T19" fmla="*/ 239 h 401"/>
                <a:gd name="T20" fmla="*/ 108 w 538"/>
                <a:gd name="T21" fmla="*/ 252 h 401"/>
                <a:gd name="T22" fmla="*/ 430 w 538"/>
                <a:gd name="T23" fmla="*/ 252 h 401"/>
                <a:gd name="T24" fmla="*/ 430 w 538"/>
                <a:gd name="T25" fmla="*/ 14 h 401"/>
                <a:gd name="T26" fmla="*/ 446 w 538"/>
                <a:gd name="T27" fmla="*/ 14 h 401"/>
                <a:gd name="T28" fmla="*/ 446 w 538"/>
                <a:gd name="T29" fmla="*/ 0 h 401"/>
                <a:gd name="T30" fmla="*/ 96 w 538"/>
                <a:gd name="T31" fmla="*/ 0 h 401"/>
                <a:gd name="T32" fmla="*/ 96 w 538"/>
                <a:gd name="T33" fmla="*/ 265 h 401"/>
                <a:gd name="T34" fmla="*/ 108 w 538"/>
                <a:gd name="T35" fmla="*/ 265 h 401"/>
                <a:gd name="T36" fmla="*/ 108 w 538"/>
                <a:gd name="T37" fmla="*/ 252 h 401"/>
                <a:gd name="T38" fmla="*/ 0 w 538"/>
                <a:gd name="T39" fmla="*/ 388 h 401"/>
                <a:gd name="T40" fmla="*/ 54 w 538"/>
                <a:gd name="T41" fmla="*/ 388 h 401"/>
                <a:gd name="T42" fmla="*/ 54 w 538"/>
                <a:gd name="T43" fmla="*/ 368 h 401"/>
                <a:gd name="T44" fmla="*/ 0 w 538"/>
                <a:gd name="T45" fmla="*/ 368 h 401"/>
                <a:gd name="T46" fmla="*/ 0 w 538"/>
                <a:gd name="T47" fmla="*/ 388 h 401"/>
                <a:gd name="T48" fmla="*/ 316 w 538"/>
                <a:gd name="T49" fmla="*/ 401 h 401"/>
                <a:gd name="T50" fmla="*/ 430 w 538"/>
                <a:gd name="T51" fmla="*/ 401 h 401"/>
                <a:gd name="T52" fmla="*/ 430 w 538"/>
                <a:gd name="T53" fmla="*/ 391 h 401"/>
                <a:gd name="T54" fmla="*/ 316 w 538"/>
                <a:gd name="T55" fmla="*/ 391 h 401"/>
                <a:gd name="T56" fmla="*/ 316 w 538"/>
                <a:gd name="T57" fmla="*/ 401 h 401"/>
                <a:gd name="T58" fmla="*/ 523 w 538"/>
                <a:gd name="T59" fmla="*/ 378 h 401"/>
                <a:gd name="T60" fmla="*/ 538 w 538"/>
                <a:gd name="T61" fmla="*/ 378 h 401"/>
                <a:gd name="T62" fmla="*/ 538 w 538"/>
                <a:gd name="T63" fmla="*/ 368 h 401"/>
                <a:gd name="T64" fmla="*/ 523 w 538"/>
                <a:gd name="T65" fmla="*/ 368 h 401"/>
                <a:gd name="T66" fmla="*/ 523 w 538"/>
                <a:gd name="T67" fmla="*/ 378 h 401"/>
                <a:gd name="T68" fmla="*/ 523 w 538"/>
                <a:gd name="T69" fmla="*/ 394 h 401"/>
                <a:gd name="T70" fmla="*/ 538 w 538"/>
                <a:gd name="T71" fmla="*/ 394 h 401"/>
                <a:gd name="T72" fmla="*/ 538 w 538"/>
                <a:gd name="T73" fmla="*/ 388 h 401"/>
                <a:gd name="T74" fmla="*/ 523 w 538"/>
                <a:gd name="T75" fmla="*/ 388 h 401"/>
                <a:gd name="T76" fmla="*/ 523 w 538"/>
                <a:gd name="T77" fmla="*/ 394 h 4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8"/>
                <a:gd name="T118" fmla="*/ 0 h 401"/>
                <a:gd name="T119" fmla="*/ 538 w 538"/>
                <a:gd name="T120" fmla="*/ 401 h 40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8" h="401">
                  <a:moveTo>
                    <a:pt x="452" y="285"/>
                  </a:moveTo>
                  <a:lnTo>
                    <a:pt x="472" y="285"/>
                  </a:lnTo>
                  <a:lnTo>
                    <a:pt x="472" y="278"/>
                  </a:lnTo>
                  <a:lnTo>
                    <a:pt x="452" y="278"/>
                  </a:lnTo>
                  <a:lnTo>
                    <a:pt x="452" y="285"/>
                  </a:lnTo>
                  <a:close/>
                  <a:moveTo>
                    <a:pt x="121" y="239"/>
                  </a:moveTo>
                  <a:lnTo>
                    <a:pt x="121" y="27"/>
                  </a:lnTo>
                  <a:lnTo>
                    <a:pt x="417" y="27"/>
                  </a:lnTo>
                  <a:lnTo>
                    <a:pt x="417" y="239"/>
                  </a:lnTo>
                  <a:lnTo>
                    <a:pt x="121" y="239"/>
                  </a:lnTo>
                  <a:close/>
                  <a:moveTo>
                    <a:pt x="108" y="252"/>
                  </a:moveTo>
                  <a:lnTo>
                    <a:pt x="430" y="252"/>
                  </a:lnTo>
                  <a:lnTo>
                    <a:pt x="430" y="14"/>
                  </a:lnTo>
                  <a:lnTo>
                    <a:pt x="446" y="14"/>
                  </a:lnTo>
                  <a:lnTo>
                    <a:pt x="446" y="0"/>
                  </a:lnTo>
                  <a:lnTo>
                    <a:pt x="96" y="0"/>
                  </a:lnTo>
                  <a:lnTo>
                    <a:pt x="96" y="265"/>
                  </a:lnTo>
                  <a:lnTo>
                    <a:pt x="108" y="265"/>
                  </a:lnTo>
                  <a:lnTo>
                    <a:pt x="108" y="252"/>
                  </a:lnTo>
                  <a:close/>
                  <a:moveTo>
                    <a:pt x="0" y="388"/>
                  </a:moveTo>
                  <a:lnTo>
                    <a:pt x="54" y="388"/>
                  </a:lnTo>
                  <a:lnTo>
                    <a:pt x="54" y="368"/>
                  </a:lnTo>
                  <a:lnTo>
                    <a:pt x="0" y="368"/>
                  </a:lnTo>
                  <a:lnTo>
                    <a:pt x="0" y="388"/>
                  </a:lnTo>
                  <a:close/>
                  <a:moveTo>
                    <a:pt x="316" y="401"/>
                  </a:moveTo>
                  <a:lnTo>
                    <a:pt x="430" y="401"/>
                  </a:lnTo>
                  <a:lnTo>
                    <a:pt x="430" y="391"/>
                  </a:lnTo>
                  <a:lnTo>
                    <a:pt x="316" y="391"/>
                  </a:lnTo>
                  <a:lnTo>
                    <a:pt x="316" y="401"/>
                  </a:lnTo>
                  <a:close/>
                  <a:moveTo>
                    <a:pt x="523" y="378"/>
                  </a:moveTo>
                  <a:lnTo>
                    <a:pt x="538" y="378"/>
                  </a:lnTo>
                  <a:lnTo>
                    <a:pt x="538" y="368"/>
                  </a:lnTo>
                  <a:lnTo>
                    <a:pt x="523" y="368"/>
                  </a:lnTo>
                  <a:lnTo>
                    <a:pt x="523" y="378"/>
                  </a:lnTo>
                  <a:close/>
                  <a:moveTo>
                    <a:pt x="523" y="394"/>
                  </a:moveTo>
                  <a:lnTo>
                    <a:pt x="538" y="394"/>
                  </a:lnTo>
                  <a:lnTo>
                    <a:pt x="538" y="388"/>
                  </a:lnTo>
                  <a:lnTo>
                    <a:pt x="523" y="388"/>
                  </a:lnTo>
                  <a:lnTo>
                    <a:pt x="523" y="394"/>
                  </a:lnTo>
                  <a:close/>
                </a:path>
              </a:pathLst>
            </a:custGeom>
            <a:solidFill>
              <a:srgbClr val="000000"/>
            </a:solidFill>
            <a:ln w="4763">
              <a:solidFill>
                <a:srgbClr val="000000"/>
              </a:solidFill>
              <a:round/>
              <a:headEnd/>
              <a:tailEnd/>
            </a:ln>
          </p:spPr>
          <p:txBody>
            <a:bodyPr/>
            <a:lstStyle/>
            <a:p>
              <a:endParaRPr lang="en-US"/>
            </a:p>
          </p:txBody>
        </p:sp>
        <p:sp>
          <p:nvSpPr>
            <p:cNvPr id="92218" name="Line 53"/>
            <p:cNvSpPr>
              <a:spLocks noChangeShapeType="1"/>
            </p:cNvSpPr>
            <p:nvPr/>
          </p:nvSpPr>
          <p:spPr bwMode="auto">
            <a:xfrm>
              <a:off x="1084" y="1257"/>
              <a:ext cx="430"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19" name="Line 54"/>
            <p:cNvSpPr>
              <a:spLocks noChangeShapeType="1"/>
            </p:cNvSpPr>
            <p:nvPr/>
          </p:nvSpPr>
          <p:spPr bwMode="auto">
            <a:xfrm flipV="1">
              <a:off x="1193"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220" name="Line 55"/>
            <p:cNvSpPr>
              <a:spLocks noChangeShapeType="1"/>
            </p:cNvSpPr>
            <p:nvPr/>
          </p:nvSpPr>
          <p:spPr bwMode="auto">
            <a:xfrm flipV="1">
              <a:off x="1301"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92170" name="Group 56"/>
          <p:cNvGrpSpPr>
            <a:grpSpLocks/>
          </p:cNvGrpSpPr>
          <p:nvPr/>
        </p:nvGrpSpPr>
        <p:grpSpPr bwMode="auto">
          <a:xfrm>
            <a:off x="1371600" y="4191000"/>
            <a:ext cx="2179638" cy="1447800"/>
            <a:chOff x="832" y="1344"/>
            <a:chExt cx="1136" cy="1024"/>
          </a:xfrm>
        </p:grpSpPr>
        <p:sp>
          <p:nvSpPr>
            <p:cNvPr id="92200" name="Oval 57"/>
            <p:cNvSpPr>
              <a:spLocks noChangeArrowheads="1"/>
            </p:cNvSpPr>
            <p:nvPr/>
          </p:nvSpPr>
          <p:spPr bwMode="auto">
            <a:xfrm>
              <a:off x="1220" y="1344"/>
              <a:ext cx="495" cy="424"/>
            </a:xfrm>
            <a:prstGeom prst="ellipse">
              <a:avLst/>
            </a:prstGeom>
            <a:solidFill>
              <a:srgbClr val="99CCFF"/>
            </a:solidFill>
            <a:ln w="9525">
              <a:solidFill>
                <a:srgbClr val="99CCFF"/>
              </a:solidFill>
              <a:round/>
              <a:headEnd/>
              <a:tailEnd/>
            </a:ln>
          </p:spPr>
          <p:txBody>
            <a:bodyPr/>
            <a:lstStyle/>
            <a:p>
              <a:endParaRPr lang="en-US"/>
            </a:p>
          </p:txBody>
        </p:sp>
        <p:sp>
          <p:nvSpPr>
            <p:cNvPr id="92201" name="Oval 58"/>
            <p:cNvSpPr>
              <a:spLocks noChangeArrowheads="1"/>
            </p:cNvSpPr>
            <p:nvPr/>
          </p:nvSpPr>
          <p:spPr bwMode="auto">
            <a:xfrm>
              <a:off x="948" y="1455"/>
              <a:ext cx="379" cy="424"/>
            </a:xfrm>
            <a:prstGeom prst="ellipse">
              <a:avLst/>
            </a:prstGeom>
            <a:solidFill>
              <a:srgbClr val="99CCFF"/>
            </a:solidFill>
            <a:ln w="9525">
              <a:solidFill>
                <a:srgbClr val="99CCFF"/>
              </a:solidFill>
              <a:round/>
              <a:headEnd/>
              <a:tailEnd/>
            </a:ln>
          </p:spPr>
          <p:txBody>
            <a:bodyPr/>
            <a:lstStyle/>
            <a:p>
              <a:endParaRPr lang="en-US"/>
            </a:p>
          </p:txBody>
        </p:sp>
        <p:sp>
          <p:nvSpPr>
            <p:cNvPr id="92202" name="Oval 59"/>
            <p:cNvSpPr>
              <a:spLocks noChangeArrowheads="1"/>
            </p:cNvSpPr>
            <p:nvPr/>
          </p:nvSpPr>
          <p:spPr bwMode="auto">
            <a:xfrm>
              <a:off x="832" y="1710"/>
              <a:ext cx="256" cy="306"/>
            </a:xfrm>
            <a:prstGeom prst="ellipse">
              <a:avLst/>
            </a:prstGeom>
            <a:solidFill>
              <a:srgbClr val="99CCFF"/>
            </a:solidFill>
            <a:ln w="9525">
              <a:solidFill>
                <a:srgbClr val="99CCFF"/>
              </a:solidFill>
              <a:round/>
              <a:headEnd/>
              <a:tailEnd/>
            </a:ln>
          </p:spPr>
          <p:txBody>
            <a:bodyPr/>
            <a:lstStyle/>
            <a:p>
              <a:endParaRPr lang="en-US"/>
            </a:p>
          </p:txBody>
        </p:sp>
        <p:sp>
          <p:nvSpPr>
            <p:cNvPr id="92203" name="Oval 60"/>
            <p:cNvSpPr>
              <a:spLocks noChangeArrowheads="1"/>
            </p:cNvSpPr>
            <p:nvPr/>
          </p:nvSpPr>
          <p:spPr bwMode="auto">
            <a:xfrm>
              <a:off x="909" y="1862"/>
              <a:ext cx="435" cy="442"/>
            </a:xfrm>
            <a:prstGeom prst="ellipse">
              <a:avLst/>
            </a:prstGeom>
            <a:solidFill>
              <a:srgbClr val="99CCFF"/>
            </a:solidFill>
            <a:ln w="9525">
              <a:solidFill>
                <a:srgbClr val="99CCFF"/>
              </a:solidFill>
              <a:round/>
              <a:headEnd/>
              <a:tailEnd/>
            </a:ln>
          </p:spPr>
          <p:txBody>
            <a:bodyPr/>
            <a:lstStyle/>
            <a:p>
              <a:endParaRPr lang="en-US"/>
            </a:p>
          </p:txBody>
        </p:sp>
        <p:sp>
          <p:nvSpPr>
            <p:cNvPr id="92204" name="Oval 61"/>
            <p:cNvSpPr>
              <a:spLocks noChangeArrowheads="1"/>
            </p:cNvSpPr>
            <p:nvPr/>
          </p:nvSpPr>
          <p:spPr bwMode="auto">
            <a:xfrm>
              <a:off x="1086" y="1924"/>
              <a:ext cx="671" cy="444"/>
            </a:xfrm>
            <a:prstGeom prst="ellipse">
              <a:avLst/>
            </a:prstGeom>
            <a:solidFill>
              <a:srgbClr val="99CCFF"/>
            </a:solidFill>
            <a:ln w="9525">
              <a:solidFill>
                <a:srgbClr val="99CCFF"/>
              </a:solidFill>
              <a:round/>
              <a:headEnd/>
              <a:tailEnd/>
            </a:ln>
          </p:spPr>
          <p:txBody>
            <a:bodyPr/>
            <a:lstStyle/>
            <a:p>
              <a:endParaRPr lang="en-US"/>
            </a:p>
          </p:txBody>
        </p:sp>
        <p:sp>
          <p:nvSpPr>
            <p:cNvPr id="92205" name="Oval 62"/>
            <p:cNvSpPr>
              <a:spLocks noChangeArrowheads="1"/>
            </p:cNvSpPr>
            <p:nvPr/>
          </p:nvSpPr>
          <p:spPr bwMode="auto">
            <a:xfrm>
              <a:off x="1605" y="1488"/>
              <a:ext cx="311" cy="312"/>
            </a:xfrm>
            <a:prstGeom prst="ellipse">
              <a:avLst/>
            </a:prstGeom>
            <a:solidFill>
              <a:srgbClr val="99CCFF"/>
            </a:solidFill>
            <a:ln w="9525">
              <a:solidFill>
                <a:srgbClr val="99CCFF"/>
              </a:solidFill>
              <a:round/>
              <a:headEnd/>
              <a:tailEnd/>
            </a:ln>
          </p:spPr>
          <p:txBody>
            <a:bodyPr/>
            <a:lstStyle/>
            <a:p>
              <a:endParaRPr lang="en-US"/>
            </a:p>
          </p:txBody>
        </p:sp>
        <p:sp>
          <p:nvSpPr>
            <p:cNvPr id="92206" name="Oval 63"/>
            <p:cNvSpPr>
              <a:spLocks noChangeArrowheads="1"/>
            </p:cNvSpPr>
            <p:nvPr/>
          </p:nvSpPr>
          <p:spPr bwMode="auto">
            <a:xfrm>
              <a:off x="1602" y="1681"/>
              <a:ext cx="366" cy="333"/>
            </a:xfrm>
            <a:prstGeom prst="ellipse">
              <a:avLst/>
            </a:prstGeom>
            <a:solidFill>
              <a:srgbClr val="99CCFF"/>
            </a:solidFill>
            <a:ln w="9525">
              <a:solidFill>
                <a:srgbClr val="99CCFF"/>
              </a:solidFill>
              <a:round/>
              <a:headEnd/>
              <a:tailEnd/>
            </a:ln>
          </p:spPr>
          <p:txBody>
            <a:bodyPr/>
            <a:lstStyle/>
            <a:p>
              <a:endParaRPr lang="en-US"/>
            </a:p>
          </p:txBody>
        </p:sp>
        <p:sp>
          <p:nvSpPr>
            <p:cNvPr id="92207" name="Oval 64"/>
            <p:cNvSpPr>
              <a:spLocks noChangeArrowheads="1"/>
            </p:cNvSpPr>
            <p:nvPr/>
          </p:nvSpPr>
          <p:spPr bwMode="auto">
            <a:xfrm>
              <a:off x="1569" y="1751"/>
              <a:ext cx="364" cy="547"/>
            </a:xfrm>
            <a:prstGeom prst="ellipse">
              <a:avLst/>
            </a:prstGeom>
            <a:solidFill>
              <a:srgbClr val="99CCFF"/>
            </a:solidFill>
            <a:ln w="9525">
              <a:solidFill>
                <a:srgbClr val="99CCFF"/>
              </a:solidFill>
              <a:round/>
              <a:headEnd/>
              <a:tailEnd/>
            </a:ln>
          </p:spPr>
          <p:txBody>
            <a:bodyPr/>
            <a:lstStyle/>
            <a:p>
              <a:endParaRPr lang="en-US"/>
            </a:p>
          </p:txBody>
        </p:sp>
        <p:sp>
          <p:nvSpPr>
            <p:cNvPr id="92208" name="Oval 65"/>
            <p:cNvSpPr>
              <a:spLocks noChangeArrowheads="1"/>
            </p:cNvSpPr>
            <p:nvPr/>
          </p:nvSpPr>
          <p:spPr bwMode="auto">
            <a:xfrm>
              <a:off x="912" y="1434"/>
              <a:ext cx="1008" cy="918"/>
            </a:xfrm>
            <a:prstGeom prst="ellipse">
              <a:avLst/>
            </a:prstGeom>
            <a:solidFill>
              <a:srgbClr val="99CCFF"/>
            </a:solidFill>
            <a:ln w="9525">
              <a:solidFill>
                <a:srgbClr val="99CCFF"/>
              </a:solidFill>
              <a:round/>
              <a:headEnd/>
              <a:tailEnd/>
            </a:ln>
          </p:spPr>
          <p:txBody>
            <a:bodyPr/>
            <a:lstStyle/>
            <a:p>
              <a:endParaRPr lang="en-US"/>
            </a:p>
          </p:txBody>
        </p:sp>
      </p:grpSp>
      <p:grpSp>
        <p:nvGrpSpPr>
          <p:cNvPr id="92171" name="Group 66"/>
          <p:cNvGrpSpPr>
            <a:grpSpLocks/>
          </p:cNvGrpSpPr>
          <p:nvPr/>
        </p:nvGrpSpPr>
        <p:grpSpPr bwMode="auto">
          <a:xfrm>
            <a:off x="5440363" y="4191000"/>
            <a:ext cx="2179637" cy="1447800"/>
            <a:chOff x="832" y="1344"/>
            <a:chExt cx="1136" cy="1024"/>
          </a:xfrm>
        </p:grpSpPr>
        <p:sp>
          <p:nvSpPr>
            <p:cNvPr id="92191" name="Oval 67"/>
            <p:cNvSpPr>
              <a:spLocks noChangeArrowheads="1"/>
            </p:cNvSpPr>
            <p:nvPr/>
          </p:nvSpPr>
          <p:spPr bwMode="auto">
            <a:xfrm>
              <a:off x="1220" y="1344"/>
              <a:ext cx="495" cy="424"/>
            </a:xfrm>
            <a:prstGeom prst="ellipse">
              <a:avLst/>
            </a:prstGeom>
            <a:solidFill>
              <a:srgbClr val="99FF66"/>
            </a:solidFill>
            <a:ln w="9525">
              <a:solidFill>
                <a:srgbClr val="99FF66"/>
              </a:solidFill>
              <a:round/>
              <a:headEnd/>
              <a:tailEnd/>
            </a:ln>
          </p:spPr>
          <p:txBody>
            <a:bodyPr/>
            <a:lstStyle/>
            <a:p>
              <a:endParaRPr lang="en-US"/>
            </a:p>
          </p:txBody>
        </p:sp>
        <p:sp>
          <p:nvSpPr>
            <p:cNvPr id="92192" name="Oval 68"/>
            <p:cNvSpPr>
              <a:spLocks noChangeArrowheads="1"/>
            </p:cNvSpPr>
            <p:nvPr/>
          </p:nvSpPr>
          <p:spPr bwMode="auto">
            <a:xfrm>
              <a:off x="948" y="1455"/>
              <a:ext cx="379" cy="424"/>
            </a:xfrm>
            <a:prstGeom prst="ellipse">
              <a:avLst/>
            </a:prstGeom>
            <a:solidFill>
              <a:srgbClr val="99FF66"/>
            </a:solidFill>
            <a:ln w="9525">
              <a:solidFill>
                <a:srgbClr val="99FF66"/>
              </a:solidFill>
              <a:round/>
              <a:headEnd/>
              <a:tailEnd/>
            </a:ln>
          </p:spPr>
          <p:txBody>
            <a:bodyPr/>
            <a:lstStyle/>
            <a:p>
              <a:endParaRPr lang="en-US"/>
            </a:p>
          </p:txBody>
        </p:sp>
        <p:sp>
          <p:nvSpPr>
            <p:cNvPr id="92193" name="Oval 69"/>
            <p:cNvSpPr>
              <a:spLocks noChangeArrowheads="1"/>
            </p:cNvSpPr>
            <p:nvPr/>
          </p:nvSpPr>
          <p:spPr bwMode="auto">
            <a:xfrm>
              <a:off x="832" y="1710"/>
              <a:ext cx="256" cy="306"/>
            </a:xfrm>
            <a:prstGeom prst="ellipse">
              <a:avLst/>
            </a:prstGeom>
            <a:solidFill>
              <a:srgbClr val="99FF66"/>
            </a:solidFill>
            <a:ln w="9525">
              <a:solidFill>
                <a:srgbClr val="99FF66"/>
              </a:solidFill>
              <a:round/>
              <a:headEnd/>
              <a:tailEnd/>
            </a:ln>
          </p:spPr>
          <p:txBody>
            <a:bodyPr/>
            <a:lstStyle/>
            <a:p>
              <a:endParaRPr lang="en-US"/>
            </a:p>
          </p:txBody>
        </p:sp>
        <p:sp>
          <p:nvSpPr>
            <p:cNvPr id="92194" name="Oval 70"/>
            <p:cNvSpPr>
              <a:spLocks noChangeArrowheads="1"/>
            </p:cNvSpPr>
            <p:nvPr/>
          </p:nvSpPr>
          <p:spPr bwMode="auto">
            <a:xfrm>
              <a:off x="909" y="1862"/>
              <a:ext cx="435" cy="442"/>
            </a:xfrm>
            <a:prstGeom prst="ellipse">
              <a:avLst/>
            </a:prstGeom>
            <a:solidFill>
              <a:srgbClr val="99FF66"/>
            </a:solidFill>
            <a:ln w="9525">
              <a:solidFill>
                <a:srgbClr val="99FF66"/>
              </a:solidFill>
              <a:round/>
              <a:headEnd/>
              <a:tailEnd/>
            </a:ln>
          </p:spPr>
          <p:txBody>
            <a:bodyPr/>
            <a:lstStyle/>
            <a:p>
              <a:endParaRPr lang="en-US"/>
            </a:p>
          </p:txBody>
        </p:sp>
        <p:sp>
          <p:nvSpPr>
            <p:cNvPr id="92195" name="Oval 71"/>
            <p:cNvSpPr>
              <a:spLocks noChangeArrowheads="1"/>
            </p:cNvSpPr>
            <p:nvPr/>
          </p:nvSpPr>
          <p:spPr bwMode="auto">
            <a:xfrm>
              <a:off x="1086" y="1924"/>
              <a:ext cx="671" cy="444"/>
            </a:xfrm>
            <a:prstGeom prst="ellipse">
              <a:avLst/>
            </a:prstGeom>
            <a:solidFill>
              <a:srgbClr val="99FF66"/>
            </a:solidFill>
            <a:ln w="9525">
              <a:solidFill>
                <a:srgbClr val="99FF66"/>
              </a:solidFill>
              <a:round/>
              <a:headEnd/>
              <a:tailEnd/>
            </a:ln>
          </p:spPr>
          <p:txBody>
            <a:bodyPr/>
            <a:lstStyle/>
            <a:p>
              <a:endParaRPr lang="en-US"/>
            </a:p>
          </p:txBody>
        </p:sp>
        <p:sp>
          <p:nvSpPr>
            <p:cNvPr id="92196" name="Oval 72"/>
            <p:cNvSpPr>
              <a:spLocks noChangeArrowheads="1"/>
            </p:cNvSpPr>
            <p:nvPr/>
          </p:nvSpPr>
          <p:spPr bwMode="auto">
            <a:xfrm>
              <a:off x="1605" y="1488"/>
              <a:ext cx="311" cy="312"/>
            </a:xfrm>
            <a:prstGeom prst="ellipse">
              <a:avLst/>
            </a:prstGeom>
            <a:solidFill>
              <a:srgbClr val="99FF66"/>
            </a:solidFill>
            <a:ln w="9525">
              <a:solidFill>
                <a:srgbClr val="99FF66"/>
              </a:solidFill>
              <a:round/>
              <a:headEnd/>
              <a:tailEnd/>
            </a:ln>
          </p:spPr>
          <p:txBody>
            <a:bodyPr/>
            <a:lstStyle/>
            <a:p>
              <a:endParaRPr lang="en-US"/>
            </a:p>
          </p:txBody>
        </p:sp>
        <p:sp>
          <p:nvSpPr>
            <p:cNvPr id="92197" name="Oval 73"/>
            <p:cNvSpPr>
              <a:spLocks noChangeArrowheads="1"/>
            </p:cNvSpPr>
            <p:nvPr/>
          </p:nvSpPr>
          <p:spPr bwMode="auto">
            <a:xfrm>
              <a:off x="1602" y="1681"/>
              <a:ext cx="366" cy="333"/>
            </a:xfrm>
            <a:prstGeom prst="ellipse">
              <a:avLst/>
            </a:prstGeom>
            <a:solidFill>
              <a:srgbClr val="99FF66"/>
            </a:solidFill>
            <a:ln w="9525">
              <a:solidFill>
                <a:srgbClr val="99FF66"/>
              </a:solidFill>
              <a:round/>
              <a:headEnd/>
              <a:tailEnd/>
            </a:ln>
          </p:spPr>
          <p:txBody>
            <a:bodyPr/>
            <a:lstStyle/>
            <a:p>
              <a:endParaRPr lang="en-US"/>
            </a:p>
          </p:txBody>
        </p:sp>
        <p:sp>
          <p:nvSpPr>
            <p:cNvPr id="92198" name="Oval 74"/>
            <p:cNvSpPr>
              <a:spLocks noChangeArrowheads="1"/>
            </p:cNvSpPr>
            <p:nvPr/>
          </p:nvSpPr>
          <p:spPr bwMode="auto">
            <a:xfrm>
              <a:off x="1569" y="1751"/>
              <a:ext cx="364" cy="547"/>
            </a:xfrm>
            <a:prstGeom prst="ellipse">
              <a:avLst/>
            </a:prstGeom>
            <a:solidFill>
              <a:srgbClr val="99FF66"/>
            </a:solidFill>
            <a:ln w="9525">
              <a:solidFill>
                <a:srgbClr val="99FF66"/>
              </a:solidFill>
              <a:round/>
              <a:headEnd/>
              <a:tailEnd/>
            </a:ln>
          </p:spPr>
          <p:txBody>
            <a:bodyPr/>
            <a:lstStyle/>
            <a:p>
              <a:endParaRPr lang="en-US"/>
            </a:p>
          </p:txBody>
        </p:sp>
        <p:sp>
          <p:nvSpPr>
            <p:cNvPr id="92199" name="Oval 75"/>
            <p:cNvSpPr>
              <a:spLocks noChangeArrowheads="1"/>
            </p:cNvSpPr>
            <p:nvPr/>
          </p:nvSpPr>
          <p:spPr bwMode="auto">
            <a:xfrm>
              <a:off x="912" y="1434"/>
              <a:ext cx="1008" cy="918"/>
            </a:xfrm>
            <a:prstGeom prst="ellipse">
              <a:avLst/>
            </a:prstGeom>
            <a:solidFill>
              <a:srgbClr val="99FF66"/>
            </a:solidFill>
            <a:ln w="9525">
              <a:solidFill>
                <a:srgbClr val="99FF66"/>
              </a:solidFill>
              <a:round/>
              <a:headEnd/>
              <a:tailEnd/>
            </a:ln>
          </p:spPr>
          <p:txBody>
            <a:bodyPr/>
            <a:lstStyle/>
            <a:p>
              <a:endParaRPr lang="en-US"/>
            </a:p>
          </p:txBody>
        </p:sp>
      </p:grpSp>
      <p:grpSp>
        <p:nvGrpSpPr>
          <p:cNvPr id="92172" name="Group 76"/>
          <p:cNvGrpSpPr>
            <a:grpSpLocks/>
          </p:cNvGrpSpPr>
          <p:nvPr/>
        </p:nvGrpSpPr>
        <p:grpSpPr bwMode="auto">
          <a:xfrm>
            <a:off x="3276600" y="3581400"/>
            <a:ext cx="2438400" cy="1447800"/>
            <a:chOff x="832" y="1344"/>
            <a:chExt cx="1136" cy="1024"/>
          </a:xfrm>
        </p:grpSpPr>
        <p:sp>
          <p:nvSpPr>
            <p:cNvPr id="92182" name="Oval 77"/>
            <p:cNvSpPr>
              <a:spLocks noChangeArrowheads="1"/>
            </p:cNvSpPr>
            <p:nvPr/>
          </p:nvSpPr>
          <p:spPr bwMode="auto">
            <a:xfrm>
              <a:off x="1220" y="1344"/>
              <a:ext cx="495" cy="424"/>
            </a:xfrm>
            <a:prstGeom prst="ellipse">
              <a:avLst/>
            </a:prstGeom>
            <a:solidFill>
              <a:srgbClr val="FFCC00"/>
            </a:solidFill>
            <a:ln w="9525">
              <a:solidFill>
                <a:srgbClr val="FFCC00"/>
              </a:solidFill>
              <a:round/>
              <a:headEnd/>
              <a:tailEnd/>
            </a:ln>
          </p:spPr>
          <p:txBody>
            <a:bodyPr/>
            <a:lstStyle/>
            <a:p>
              <a:endParaRPr lang="en-US"/>
            </a:p>
          </p:txBody>
        </p:sp>
        <p:sp>
          <p:nvSpPr>
            <p:cNvPr id="92183" name="Oval 78"/>
            <p:cNvSpPr>
              <a:spLocks noChangeArrowheads="1"/>
            </p:cNvSpPr>
            <p:nvPr/>
          </p:nvSpPr>
          <p:spPr bwMode="auto">
            <a:xfrm>
              <a:off x="948" y="1455"/>
              <a:ext cx="379" cy="424"/>
            </a:xfrm>
            <a:prstGeom prst="ellipse">
              <a:avLst/>
            </a:prstGeom>
            <a:solidFill>
              <a:srgbClr val="FFCC00"/>
            </a:solidFill>
            <a:ln w="9525">
              <a:solidFill>
                <a:srgbClr val="FFCC00"/>
              </a:solidFill>
              <a:round/>
              <a:headEnd/>
              <a:tailEnd/>
            </a:ln>
          </p:spPr>
          <p:txBody>
            <a:bodyPr/>
            <a:lstStyle/>
            <a:p>
              <a:endParaRPr lang="en-US"/>
            </a:p>
          </p:txBody>
        </p:sp>
        <p:sp>
          <p:nvSpPr>
            <p:cNvPr id="92184" name="Oval 79"/>
            <p:cNvSpPr>
              <a:spLocks noChangeArrowheads="1"/>
            </p:cNvSpPr>
            <p:nvPr/>
          </p:nvSpPr>
          <p:spPr bwMode="auto">
            <a:xfrm>
              <a:off x="832" y="1710"/>
              <a:ext cx="256" cy="306"/>
            </a:xfrm>
            <a:prstGeom prst="ellipse">
              <a:avLst/>
            </a:prstGeom>
            <a:solidFill>
              <a:srgbClr val="FFCC00"/>
            </a:solidFill>
            <a:ln w="9525">
              <a:solidFill>
                <a:srgbClr val="FFCC00"/>
              </a:solidFill>
              <a:round/>
              <a:headEnd/>
              <a:tailEnd/>
            </a:ln>
          </p:spPr>
          <p:txBody>
            <a:bodyPr/>
            <a:lstStyle/>
            <a:p>
              <a:endParaRPr lang="en-US"/>
            </a:p>
          </p:txBody>
        </p:sp>
        <p:sp>
          <p:nvSpPr>
            <p:cNvPr id="92185" name="Oval 80"/>
            <p:cNvSpPr>
              <a:spLocks noChangeArrowheads="1"/>
            </p:cNvSpPr>
            <p:nvPr/>
          </p:nvSpPr>
          <p:spPr bwMode="auto">
            <a:xfrm>
              <a:off x="909" y="1862"/>
              <a:ext cx="435" cy="442"/>
            </a:xfrm>
            <a:prstGeom prst="ellipse">
              <a:avLst/>
            </a:prstGeom>
            <a:solidFill>
              <a:srgbClr val="FFCC00"/>
            </a:solidFill>
            <a:ln w="9525">
              <a:solidFill>
                <a:srgbClr val="FFCC00"/>
              </a:solidFill>
              <a:round/>
              <a:headEnd/>
              <a:tailEnd/>
            </a:ln>
          </p:spPr>
          <p:txBody>
            <a:bodyPr/>
            <a:lstStyle/>
            <a:p>
              <a:endParaRPr lang="en-US"/>
            </a:p>
          </p:txBody>
        </p:sp>
        <p:sp>
          <p:nvSpPr>
            <p:cNvPr id="92186" name="Oval 81"/>
            <p:cNvSpPr>
              <a:spLocks noChangeArrowheads="1"/>
            </p:cNvSpPr>
            <p:nvPr/>
          </p:nvSpPr>
          <p:spPr bwMode="auto">
            <a:xfrm>
              <a:off x="1086" y="1924"/>
              <a:ext cx="671" cy="444"/>
            </a:xfrm>
            <a:prstGeom prst="ellipse">
              <a:avLst/>
            </a:prstGeom>
            <a:solidFill>
              <a:srgbClr val="FFCC00"/>
            </a:solidFill>
            <a:ln w="9525">
              <a:solidFill>
                <a:srgbClr val="FFCC00"/>
              </a:solidFill>
              <a:round/>
              <a:headEnd/>
              <a:tailEnd/>
            </a:ln>
          </p:spPr>
          <p:txBody>
            <a:bodyPr/>
            <a:lstStyle/>
            <a:p>
              <a:endParaRPr lang="en-US"/>
            </a:p>
          </p:txBody>
        </p:sp>
        <p:sp>
          <p:nvSpPr>
            <p:cNvPr id="92187" name="Oval 82"/>
            <p:cNvSpPr>
              <a:spLocks noChangeArrowheads="1"/>
            </p:cNvSpPr>
            <p:nvPr/>
          </p:nvSpPr>
          <p:spPr bwMode="auto">
            <a:xfrm>
              <a:off x="1605" y="1488"/>
              <a:ext cx="311" cy="312"/>
            </a:xfrm>
            <a:prstGeom prst="ellipse">
              <a:avLst/>
            </a:prstGeom>
            <a:solidFill>
              <a:srgbClr val="FFCC00"/>
            </a:solidFill>
            <a:ln w="9525">
              <a:solidFill>
                <a:srgbClr val="FFCC00"/>
              </a:solidFill>
              <a:round/>
              <a:headEnd/>
              <a:tailEnd/>
            </a:ln>
          </p:spPr>
          <p:txBody>
            <a:bodyPr/>
            <a:lstStyle/>
            <a:p>
              <a:endParaRPr lang="en-US"/>
            </a:p>
          </p:txBody>
        </p:sp>
        <p:sp>
          <p:nvSpPr>
            <p:cNvPr id="92188" name="Oval 83"/>
            <p:cNvSpPr>
              <a:spLocks noChangeArrowheads="1"/>
            </p:cNvSpPr>
            <p:nvPr/>
          </p:nvSpPr>
          <p:spPr bwMode="auto">
            <a:xfrm>
              <a:off x="1602" y="1681"/>
              <a:ext cx="366" cy="333"/>
            </a:xfrm>
            <a:prstGeom prst="ellipse">
              <a:avLst/>
            </a:prstGeom>
            <a:solidFill>
              <a:srgbClr val="FFCC00"/>
            </a:solidFill>
            <a:ln w="9525">
              <a:solidFill>
                <a:srgbClr val="FFCC00"/>
              </a:solidFill>
              <a:round/>
              <a:headEnd/>
              <a:tailEnd/>
            </a:ln>
          </p:spPr>
          <p:txBody>
            <a:bodyPr/>
            <a:lstStyle/>
            <a:p>
              <a:endParaRPr lang="en-US"/>
            </a:p>
          </p:txBody>
        </p:sp>
        <p:sp>
          <p:nvSpPr>
            <p:cNvPr id="92189" name="Oval 84"/>
            <p:cNvSpPr>
              <a:spLocks noChangeArrowheads="1"/>
            </p:cNvSpPr>
            <p:nvPr/>
          </p:nvSpPr>
          <p:spPr bwMode="auto">
            <a:xfrm>
              <a:off x="1569" y="1751"/>
              <a:ext cx="364" cy="547"/>
            </a:xfrm>
            <a:prstGeom prst="ellipse">
              <a:avLst/>
            </a:prstGeom>
            <a:solidFill>
              <a:srgbClr val="FFCC00"/>
            </a:solidFill>
            <a:ln w="9525">
              <a:solidFill>
                <a:srgbClr val="FFCC00"/>
              </a:solidFill>
              <a:round/>
              <a:headEnd/>
              <a:tailEnd/>
            </a:ln>
          </p:spPr>
          <p:txBody>
            <a:bodyPr/>
            <a:lstStyle/>
            <a:p>
              <a:endParaRPr lang="en-US"/>
            </a:p>
          </p:txBody>
        </p:sp>
        <p:sp>
          <p:nvSpPr>
            <p:cNvPr id="92190" name="Oval 85"/>
            <p:cNvSpPr>
              <a:spLocks noChangeArrowheads="1"/>
            </p:cNvSpPr>
            <p:nvPr/>
          </p:nvSpPr>
          <p:spPr bwMode="auto">
            <a:xfrm>
              <a:off x="912" y="1434"/>
              <a:ext cx="1008" cy="918"/>
            </a:xfrm>
            <a:prstGeom prst="ellipse">
              <a:avLst/>
            </a:prstGeom>
            <a:solidFill>
              <a:srgbClr val="FFCC00"/>
            </a:solidFill>
            <a:ln w="9525">
              <a:solidFill>
                <a:srgbClr val="FFCC00"/>
              </a:solidFill>
              <a:round/>
              <a:headEnd/>
              <a:tailEnd/>
            </a:ln>
          </p:spPr>
          <p:txBody>
            <a:bodyPr/>
            <a:lstStyle/>
            <a:p>
              <a:endParaRPr lang="en-US"/>
            </a:p>
          </p:txBody>
        </p:sp>
      </p:grpSp>
      <p:sp>
        <p:nvSpPr>
          <p:cNvPr id="92173" name="Text Box 86"/>
          <p:cNvSpPr txBox="1">
            <a:spLocks noChangeArrowheads="1"/>
          </p:cNvSpPr>
          <p:nvPr/>
        </p:nvSpPr>
        <p:spPr bwMode="auto">
          <a:xfrm>
            <a:off x="3716338" y="3095625"/>
            <a:ext cx="716944"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Server</a:t>
            </a:r>
          </a:p>
        </p:txBody>
      </p:sp>
      <p:sp>
        <p:nvSpPr>
          <p:cNvPr id="92174" name="Text Box 87"/>
          <p:cNvSpPr txBox="1">
            <a:spLocks noChangeArrowheads="1"/>
          </p:cNvSpPr>
          <p:nvPr/>
        </p:nvSpPr>
        <p:spPr bwMode="auto">
          <a:xfrm>
            <a:off x="419100" y="5762625"/>
            <a:ext cx="747000"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Clients</a:t>
            </a:r>
          </a:p>
        </p:txBody>
      </p:sp>
      <p:sp>
        <p:nvSpPr>
          <p:cNvPr id="92175" name="Freeform 88"/>
          <p:cNvSpPr>
            <a:spLocks/>
          </p:cNvSpPr>
          <p:nvPr/>
        </p:nvSpPr>
        <p:spPr bwMode="auto">
          <a:xfrm>
            <a:off x="1525588" y="3500438"/>
            <a:ext cx="3043237" cy="2211387"/>
          </a:xfrm>
          <a:custGeom>
            <a:avLst/>
            <a:gdLst>
              <a:gd name="T0" fmla="*/ 3043237 w 1920"/>
              <a:gd name="T1" fmla="*/ 0 h 1392"/>
              <a:gd name="T2" fmla="*/ 2814994 w 1920"/>
              <a:gd name="T3" fmla="*/ 305019 h 1392"/>
              <a:gd name="T4" fmla="*/ 2358509 w 1920"/>
              <a:gd name="T5" fmla="*/ 457528 h 1392"/>
              <a:gd name="T6" fmla="*/ 1369457 w 1920"/>
              <a:gd name="T7" fmla="*/ 1067566 h 1392"/>
              <a:gd name="T8" fmla="*/ 456486 w 1920"/>
              <a:gd name="T9" fmla="*/ 1677604 h 1392"/>
              <a:gd name="T10" fmla="*/ 0 w 1920"/>
              <a:gd name="T11" fmla="*/ 2211387 h 1392"/>
              <a:gd name="T12" fmla="*/ 0 60000 65536"/>
              <a:gd name="T13" fmla="*/ 0 60000 65536"/>
              <a:gd name="T14" fmla="*/ 0 60000 65536"/>
              <a:gd name="T15" fmla="*/ 0 60000 65536"/>
              <a:gd name="T16" fmla="*/ 0 60000 65536"/>
              <a:gd name="T17" fmla="*/ 0 60000 65536"/>
              <a:gd name="T18" fmla="*/ 0 w 1920"/>
              <a:gd name="T19" fmla="*/ 0 h 1392"/>
              <a:gd name="T20" fmla="*/ 1920 w 1920"/>
              <a:gd name="T21" fmla="*/ 1392 h 1392"/>
            </a:gdLst>
            <a:ahLst/>
            <a:cxnLst>
              <a:cxn ang="T12">
                <a:pos x="T0" y="T1"/>
              </a:cxn>
              <a:cxn ang="T13">
                <a:pos x="T2" y="T3"/>
              </a:cxn>
              <a:cxn ang="T14">
                <a:pos x="T4" y="T5"/>
              </a:cxn>
              <a:cxn ang="T15">
                <a:pos x="T6" y="T7"/>
              </a:cxn>
              <a:cxn ang="T16">
                <a:pos x="T8" y="T9"/>
              </a:cxn>
              <a:cxn ang="T17">
                <a:pos x="T10" y="T11"/>
              </a:cxn>
            </a:cxnLst>
            <a:rect l="T18" t="T19" r="T20" b="T21"/>
            <a:pathLst>
              <a:path w="1920" h="1392">
                <a:moveTo>
                  <a:pt x="1920" y="0"/>
                </a:moveTo>
                <a:lnTo>
                  <a:pt x="1776" y="192"/>
                </a:lnTo>
                <a:lnTo>
                  <a:pt x="1488" y="288"/>
                </a:lnTo>
                <a:lnTo>
                  <a:pt x="864" y="672"/>
                </a:lnTo>
                <a:lnTo>
                  <a:pt x="288" y="1056"/>
                </a:lnTo>
                <a:lnTo>
                  <a:pt x="0" y="1392"/>
                </a:lnTo>
              </a:path>
            </a:pathLst>
          </a:custGeom>
          <a:noFill/>
          <a:ln w="25400">
            <a:solidFill>
              <a:schemeClr val="tx2"/>
            </a:solidFill>
            <a:round/>
            <a:headEnd/>
            <a:tailEnd type="triangle" w="med" len="med"/>
          </a:ln>
          <a:extLst>
            <a:ext uri="{909E8E84-426E-40dd-AFC4-6F175D3DCCD1}">
              <a14:hiddenFill xmlns:a14="http://schemas.microsoft.com/office/drawing/2010/main" xmlns="">
                <a:solidFill>
                  <a:srgbClr val="FFFFFF"/>
                </a:solidFill>
              </a14:hiddenFill>
            </a:ext>
          </a:extLst>
        </p:spPr>
        <p:txBody>
          <a:bodyPr lIns="90488" tIns="44450" rIns="90488" bIns="44450"/>
          <a:lstStyle/>
          <a:p>
            <a:endParaRPr lang="en-US"/>
          </a:p>
        </p:txBody>
      </p:sp>
      <p:sp>
        <p:nvSpPr>
          <p:cNvPr id="92176" name="Freeform 89"/>
          <p:cNvSpPr>
            <a:spLocks/>
          </p:cNvSpPr>
          <p:nvPr/>
        </p:nvSpPr>
        <p:spPr bwMode="auto">
          <a:xfrm>
            <a:off x="3048000" y="3505200"/>
            <a:ext cx="1600200" cy="2209800"/>
          </a:xfrm>
          <a:custGeom>
            <a:avLst/>
            <a:gdLst>
              <a:gd name="T0" fmla="*/ 1600200 w 1008"/>
              <a:gd name="T1" fmla="*/ 0 h 1296"/>
              <a:gd name="T2" fmla="*/ 1371600 w 1008"/>
              <a:gd name="T3" fmla="*/ 572911 h 1296"/>
              <a:gd name="T4" fmla="*/ 0 w 1008"/>
              <a:gd name="T5" fmla="*/ 1473200 h 1296"/>
              <a:gd name="T6" fmla="*/ 0 w 1008"/>
              <a:gd name="T7" fmla="*/ 2209800 h 1296"/>
              <a:gd name="T8" fmla="*/ 0 60000 65536"/>
              <a:gd name="T9" fmla="*/ 0 60000 65536"/>
              <a:gd name="T10" fmla="*/ 0 60000 65536"/>
              <a:gd name="T11" fmla="*/ 0 60000 65536"/>
              <a:gd name="T12" fmla="*/ 0 w 1008"/>
              <a:gd name="T13" fmla="*/ 0 h 1296"/>
              <a:gd name="T14" fmla="*/ 1008 w 1008"/>
              <a:gd name="T15" fmla="*/ 1296 h 1296"/>
            </a:gdLst>
            <a:ahLst/>
            <a:cxnLst>
              <a:cxn ang="T8">
                <a:pos x="T0" y="T1"/>
              </a:cxn>
              <a:cxn ang="T9">
                <a:pos x="T2" y="T3"/>
              </a:cxn>
              <a:cxn ang="T10">
                <a:pos x="T4" y="T5"/>
              </a:cxn>
              <a:cxn ang="T11">
                <a:pos x="T6" y="T7"/>
              </a:cxn>
            </a:cxnLst>
            <a:rect l="T12" t="T13" r="T14" b="T15"/>
            <a:pathLst>
              <a:path w="1008" h="1296">
                <a:moveTo>
                  <a:pt x="1008" y="0"/>
                </a:moveTo>
                <a:lnTo>
                  <a:pt x="864" y="336"/>
                </a:lnTo>
                <a:lnTo>
                  <a:pt x="0" y="864"/>
                </a:lnTo>
                <a:lnTo>
                  <a:pt x="0" y="1296"/>
                </a:lnTo>
              </a:path>
            </a:pathLst>
          </a:custGeom>
          <a:noFill/>
          <a:ln w="25400">
            <a:solidFill>
              <a:schemeClr val="tx2"/>
            </a:solidFill>
            <a:round/>
            <a:headEnd/>
            <a:tailEnd type="triangle" w="med" len="med"/>
          </a:ln>
          <a:extLst>
            <a:ext uri="{909E8E84-426E-40dd-AFC4-6F175D3DCCD1}">
              <a14:hiddenFill xmlns:a14="http://schemas.microsoft.com/office/drawing/2010/main" xmlns="">
                <a:solidFill>
                  <a:srgbClr val="FFFFFF"/>
                </a:solidFill>
              </a14:hiddenFill>
            </a:ext>
          </a:extLst>
        </p:spPr>
        <p:txBody>
          <a:bodyPr lIns="90488" tIns="44450" rIns="90488" bIns="44450"/>
          <a:lstStyle/>
          <a:p>
            <a:endParaRPr lang="en-US"/>
          </a:p>
        </p:txBody>
      </p:sp>
      <p:sp>
        <p:nvSpPr>
          <p:cNvPr id="92177" name="Freeform 90"/>
          <p:cNvSpPr>
            <a:spLocks/>
          </p:cNvSpPr>
          <p:nvPr/>
        </p:nvSpPr>
        <p:spPr bwMode="auto">
          <a:xfrm>
            <a:off x="4724400" y="3505200"/>
            <a:ext cx="2895600" cy="2209800"/>
          </a:xfrm>
          <a:custGeom>
            <a:avLst/>
            <a:gdLst>
              <a:gd name="T0" fmla="*/ 0 w 1824"/>
              <a:gd name="T1" fmla="*/ 0 h 1392"/>
              <a:gd name="T2" fmla="*/ 609600 w 1824"/>
              <a:gd name="T3" fmla="*/ 457200 h 1392"/>
              <a:gd name="T4" fmla="*/ 1066800 w 1824"/>
              <a:gd name="T5" fmla="*/ 990600 h 1392"/>
              <a:gd name="T6" fmla="*/ 1981200 w 1824"/>
              <a:gd name="T7" fmla="*/ 1066800 h 1392"/>
              <a:gd name="T8" fmla="*/ 2895600 w 1824"/>
              <a:gd name="T9" fmla="*/ 2209800 h 1392"/>
              <a:gd name="T10" fmla="*/ 0 60000 65536"/>
              <a:gd name="T11" fmla="*/ 0 60000 65536"/>
              <a:gd name="T12" fmla="*/ 0 60000 65536"/>
              <a:gd name="T13" fmla="*/ 0 60000 65536"/>
              <a:gd name="T14" fmla="*/ 0 60000 65536"/>
              <a:gd name="T15" fmla="*/ 0 w 1824"/>
              <a:gd name="T16" fmla="*/ 0 h 1392"/>
              <a:gd name="T17" fmla="*/ 1824 w 1824"/>
              <a:gd name="T18" fmla="*/ 1392 h 1392"/>
            </a:gdLst>
            <a:ahLst/>
            <a:cxnLst>
              <a:cxn ang="T10">
                <a:pos x="T0" y="T1"/>
              </a:cxn>
              <a:cxn ang="T11">
                <a:pos x="T2" y="T3"/>
              </a:cxn>
              <a:cxn ang="T12">
                <a:pos x="T4" y="T5"/>
              </a:cxn>
              <a:cxn ang="T13">
                <a:pos x="T6" y="T7"/>
              </a:cxn>
              <a:cxn ang="T14">
                <a:pos x="T8" y="T9"/>
              </a:cxn>
            </a:cxnLst>
            <a:rect l="T15" t="T16" r="T17" b="T18"/>
            <a:pathLst>
              <a:path w="1824" h="1392">
                <a:moveTo>
                  <a:pt x="0" y="0"/>
                </a:moveTo>
                <a:lnTo>
                  <a:pt x="384" y="288"/>
                </a:lnTo>
                <a:lnTo>
                  <a:pt x="672" y="624"/>
                </a:lnTo>
                <a:lnTo>
                  <a:pt x="1248" y="672"/>
                </a:lnTo>
                <a:lnTo>
                  <a:pt x="1824" y="1392"/>
                </a:lnTo>
              </a:path>
            </a:pathLst>
          </a:custGeom>
          <a:noFill/>
          <a:ln w="25400">
            <a:solidFill>
              <a:schemeClr val="tx2"/>
            </a:solidFill>
            <a:round/>
            <a:headEnd/>
            <a:tailEnd type="triangle" w="med" len="med"/>
          </a:ln>
          <a:extLst>
            <a:ext uri="{909E8E84-426E-40dd-AFC4-6F175D3DCCD1}">
              <a14:hiddenFill xmlns:a14="http://schemas.microsoft.com/office/drawing/2010/main" xmlns="">
                <a:solidFill>
                  <a:srgbClr val="FFFFFF"/>
                </a:solidFill>
              </a14:hiddenFill>
            </a:ext>
          </a:extLst>
        </p:spPr>
        <p:txBody>
          <a:bodyPr lIns="90488" tIns="44450" rIns="90488" bIns="44450"/>
          <a:lstStyle/>
          <a:p>
            <a:endParaRPr lang="en-US"/>
          </a:p>
        </p:txBody>
      </p:sp>
      <p:sp>
        <p:nvSpPr>
          <p:cNvPr id="92178" name="Freeform 91"/>
          <p:cNvSpPr>
            <a:spLocks/>
          </p:cNvSpPr>
          <p:nvPr/>
        </p:nvSpPr>
        <p:spPr bwMode="auto">
          <a:xfrm>
            <a:off x="4648200" y="3505200"/>
            <a:ext cx="1600200" cy="2209800"/>
          </a:xfrm>
          <a:custGeom>
            <a:avLst/>
            <a:gdLst>
              <a:gd name="T0" fmla="*/ 0 w 1008"/>
              <a:gd name="T1" fmla="*/ 0 h 1392"/>
              <a:gd name="T2" fmla="*/ 609600 w 1008"/>
              <a:gd name="T3" fmla="*/ 685800 h 1392"/>
              <a:gd name="T4" fmla="*/ 1066800 w 1008"/>
              <a:gd name="T5" fmla="*/ 1371600 h 1392"/>
              <a:gd name="T6" fmla="*/ 1447800 w 1008"/>
              <a:gd name="T7" fmla="*/ 1600200 h 1392"/>
              <a:gd name="T8" fmla="*/ 1600200 w 1008"/>
              <a:gd name="T9" fmla="*/ 2209800 h 1392"/>
              <a:gd name="T10" fmla="*/ 0 60000 65536"/>
              <a:gd name="T11" fmla="*/ 0 60000 65536"/>
              <a:gd name="T12" fmla="*/ 0 60000 65536"/>
              <a:gd name="T13" fmla="*/ 0 60000 65536"/>
              <a:gd name="T14" fmla="*/ 0 60000 65536"/>
              <a:gd name="T15" fmla="*/ 0 w 1008"/>
              <a:gd name="T16" fmla="*/ 0 h 1392"/>
              <a:gd name="T17" fmla="*/ 1008 w 1008"/>
              <a:gd name="T18" fmla="*/ 1392 h 1392"/>
            </a:gdLst>
            <a:ahLst/>
            <a:cxnLst>
              <a:cxn ang="T10">
                <a:pos x="T0" y="T1"/>
              </a:cxn>
              <a:cxn ang="T11">
                <a:pos x="T2" y="T3"/>
              </a:cxn>
              <a:cxn ang="T12">
                <a:pos x="T4" y="T5"/>
              </a:cxn>
              <a:cxn ang="T13">
                <a:pos x="T6" y="T7"/>
              </a:cxn>
              <a:cxn ang="T14">
                <a:pos x="T8" y="T9"/>
              </a:cxn>
            </a:cxnLst>
            <a:rect l="T15" t="T16" r="T17" b="T18"/>
            <a:pathLst>
              <a:path w="1008" h="1392">
                <a:moveTo>
                  <a:pt x="0" y="0"/>
                </a:moveTo>
                <a:lnTo>
                  <a:pt x="384" y="432"/>
                </a:lnTo>
                <a:lnTo>
                  <a:pt x="672" y="864"/>
                </a:lnTo>
                <a:lnTo>
                  <a:pt x="912" y="1008"/>
                </a:lnTo>
                <a:lnTo>
                  <a:pt x="1008" y="1392"/>
                </a:lnTo>
              </a:path>
            </a:pathLst>
          </a:custGeom>
          <a:noFill/>
          <a:ln w="25400">
            <a:solidFill>
              <a:schemeClr val="tx2"/>
            </a:solidFill>
            <a:round/>
            <a:headEnd/>
            <a:tailEnd type="triangle" w="med" len="med"/>
          </a:ln>
          <a:extLst>
            <a:ext uri="{909E8E84-426E-40dd-AFC4-6F175D3DCCD1}">
              <a14:hiddenFill xmlns:a14="http://schemas.microsoft.com/office/drawing/2010/main" xmlns="">
                <a:solidFill>
                  <a:srgbClr val="FFFFFF"/>
                </a:solidFill>
              </a14:hiddenFill>
            </a:ext>
          </a:extLst>
        </p:spPr>
        <p:txBody>
          <a:bodyPr lIns="90488" tIns="44450" rIns="90488" bIns="44450"/>
          <a:lstStyle/>
          <a:p>
            <a:endParaRPr lang="en-US"/>
          </a:p>
        </p:txBody>
      </p:sp>
      <p:sp>
        <p:nvSpPr>
          <p:cNvPr id="92179" name="Text Box 92"/>
          <p:cNvSpPr txBox="1">
            <a:spLocks noChangeArrowheads="1"/>
          </p:cNvSpPr>
          <p:nvPr/>
        </p:nvSpPr>
        <p:spPr bwMode="auto">
          <a:xfrm>
            <a:off x="3810000" y="3962400"/>
            <a:ext cx="1296931"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Backbone ISP</a:t>
            </a:r>
          </a:p>
        </p:txBody>
      </p:sp>
      <p:sp>
        <p:nvSpPr>
          <p:cNvPr id="92180" name="Text Box 93"/>
          <p:cNvSpPr txBox="1">
            <a:spLocks noChangeArrowheads="1"/>
          </p:cNvSpPr>
          <p:nvPr/>
        </p:nvSpPr>
        <p:spPr bwMode="auto">
          <a:xfrm>
            <a:off x="2043113" y="4633913"/>
            <a:ext cx="601528"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ISP-1</a:t>
            </a:r>
          </a:p>
        </p:txBody>
      </p:sp>
      <p:sp>
        <p:nvSpPr>
          <p:cNvPr id="92181" name="Text Box 94"/>
          <p:cNvSpPr txBox="1">
            <a:spLocks noChangeArrowheads="1"/>
          </p:cNvSpPr>
          <p:nvPr/>
        </p:nvSpPr>
        <p:spPr bwMode="auto">
          <a:xfrm>
            <a:off x="6245225" y="4648200"/>
            <a:ext cx="601528"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ISP-2</a:t>
            </a:r>
          </a:p>
        </p:txBody>
      </p:sp>
      <p:graphicFrame>
        <p:nvGraphicFramePr>
          <p:cNvPr id="92162" name="Object 2"/>
          <p:cNvGraphicFramePr>
            <a:graphicFrameLocks noChangeAspect="1"/>
          </p:cNvGraphicFramePr>
          <p:nvPr/>
        </p:nvGraphicFramePr>
        <p:xfrm>
          <a:off x="4486275" y="3048000"/>
          <a:ext cx="314325" cy="515938"/>
        </p:xfrm>
        <a:graphic>
          <a:graphicData uri="http://schemas.openxmlformats.org/presentationml/2006/ole">
            <mc:AlternateContent xmlns:mc="http://schemas.openxmlformats.org/markup-compatibility/2006">
              <mc:Choice xmlns:v="urn:schemas-microsoft-com:vml" Requires="v">
                <p:oleObj spid="_x0000_s345264" name="Clip" r:id="rId4" imgW="2107949" imgH="3470495" progId="MS_ClipArt_Gallery.5">
                  <p:embed/>
                </p:oleObj>
              </mc:Choice>
              <mc:Fallback>
                <p:oleObj name="Clip" r:id="rId4" imgW="2107949" imgH="3470495"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6275" y="3048000"/>
                        <a:ext cx="314325" cy="5159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377135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A3191A26-52D6-EA41-AA1B-978E68BAB3E0}" type="slidenum">
              <a:rPr lang="en-US" sz="1400" b="0">
                <a:latin typeface="Times New Roman" charset="0"/>
                <a:cs typeface="Calibri"/>
              </a:rPr>
              <a:pPr eaLnBrk="1" hangingPunct="1"/>
              <a:t>43</a:t>
            </a:fld>
            <a:endParaRPr lang="en-US" sz="1400" b="0" dirty="0">
              <a:latin typeface="Times New Roman" charset="0"/>
              <a:cs typeface="Calibri"/>
            </a:endParaRPr>
          </a:p>
        </p:txBody>
      </p:sp>
      <p:sp>
        <p:nvSpPr>
          <p:cNvPr id="94211" name="Rectangle 2"/>
          <p:cNvSpPr>
            <a:spLocks noGrp="1" noChangeArrowheads="1"/>
          </p:cNvSpPr>
          <p:nvPr>
            <p:ph type="title"/>
          </p:nvPr>
        </p:nvSpPr>
        <p:spPr>
          <a:xfrm>
            <a:off x="304800" y="228600"/>
            <a:ext cx="8069263" cy="838200"/>
          </a:xfrm>
        </p:spPr>
        <p:txBody>
          <a:bodyPr>
            <a:normAutofit fontScale="90000"/>
          </a:bodyPr>
          <a:lstStyle/>
          <a:p>
            <a:r>
              <a:rPr lang="en-US" sz="2000">
                <a:latin typeface="Helvetica" charset="0"/>
                <a:ea typeface="ＭＳ Ｐゴシック" charset="0"/>
                <a:cs typeface="ＭＳ Ｐゴシック" charset="0"/>
              </a:rPr>
              <a:t>Improving HTTP Performance:</a:t>
            </a:r>
            <a:br>
              <a:rPr lang="en-US" sz="2000">
                <a:latin typeface="Helvetica" charset="0"/>
                <a:ea typeface="ＭＳ Ｐゴシック" charset="0"/>
                <a:cs typeface="ＭＳ Ｐゴシック" charset="0"/>
              </a:rPr>
            </a:br>
            <a:r>
              <a:rPr lang="en-US" sz="3200">
                <a:latin typeface="Helvetica" charset="0"/>
                <a:ea typeface="ＭＳ Ｐゴシック" charset="0"/>
                <a:cs typeface="ＭＳ Ｐゴシック" charset="0"/>
              </a:rPr>
              <a:t>Caching: How</a:t>
            </a:r>
          </a:p>
        </p:txBody>
      </p:sp>
      <p:sp>
        <p:nvSpPr>
          <p:cNvPr id="1085443" name="Rectangle 3"/>
          <p:cNvSpPr>
            <a:spLocks noGrp="1" noChangeArrowheads="1"/>
          </p:cNvSpPr>
          <p:nvPr>
            <p:ph type="body" idx="1"/>
          </p:nvPr>
        </p:nvSpPr>
        <p:spPr/>
        <p:txBody>
          <a:bodyPr/>
          <a:lstStyle/>
          <a:p>
            <a:pPr marL="346075" indent="-228600">
              <a:lnSpc>
                <a:spcPct val="90000"/>
              </a:lnSpc>
            </a:pPr>
            <a:r>
              <a:rPr lang="en-US" dirty="0">
                <a:latin typeface="Calibri"/>
                <a:cs typeface="Calibri"/>
              </a:rPr>
              <a:t>Modifier to GET requests:</a:t>
            </a:r>
          </a:p>
          <a:p>
            <a:pPr marL="795338" lvl="1" indent="-228600">
              <a:lnSpc>
                <a:spcPct val="90000"/>
              </a:lnSpc>
            </a:pPr>
            <a:r>
              <a:rPr lang="en-US" sz="2200" dirty="0">
                <a:solidFill>
                  <a:schemeClr val="accent1"/>
                </a:solidFill>
                <a:latin typeface="Courier" charset="0"/>
                <a:ea typeface="Calibri"/>
                <a:cs typeface="Calibri"/>
              </a:rPr>
              <a:t>If-modified-since</a:t>
            </a:r>
            <a:r>
              <a:rPr lang="en-US" dirty="0">
                <a:latin typeface="Calibri"/>
                <a:ea typeface="Calibri"/>
                <a:cs typeface="Calibri"/>
              </a:rPr>
              <a:t> – returns </a:t>
            </a:r>
            <a:r>
              <a:rPr lang="ja-JP" altLang="en-US" dirty="0">
                <a:latin typeface="Calibri"/>
                <a:ea typeface="Calibri"/>
                <a:cs typeface="Calibri"/>
              </a:rPr>
              <a:t>“</a:t>
            </a:r>
            <a:r>
              <a:rPr lang="en-US" dirty="0">
                <a:latin typeface="Calibri"/>
                <a:ea typeface="Calibri"/>
                <a:cs typeface="Calibri"/>
              </a:rPr>
              <a:t>not modified</a:t>
            </a:r>
            <a:r>
              <a:rPr lang="ja-JP" altLang="en-US" dirty="0">
                <a:latin typeface="Calibri"/>
                <a:ea typeface="Calibri"/>
                <a:cs typeface="Calibri"/>
              </a:rPr>
              <a:t>”</a:t>
            </a:r>
            <a:r>
              <a:rPr lang="en-US" dirty="0">
                <a:latin typeface="Calibri"/>
                <a:ea typeface="Calibri"/>
                <a:cs typeface="Calibri"/>
              </a:rPr>
              <a:t> if resource not modified since specified time </a:t>
            </a:r>
          </a:p>
          <a:p>
            <a:pPr marL="346075" indent="-228600">
              <a:lnSpc>
                <a:spcPct val="90000"/>
              </a:lnSpc>
            </a:pPr>
            <a:r>
              <a:rPr lang="en-US" dirty="0">
                <a:latin typeface="Calibri"/>
                <a:cs typeface="Calibri"/>
              </a:rPr>
              <a:t>Response header:</a:t>
            </a:r>
          </a:p>
          <a:p>
            <a:pPr marL="795338" lvl="1" indent="-228600">
              <a:lnSpc>
                <a:spcPct val="90000"/>
              </a:lnSpc>
            </a:pPr>
            <a:r>
              <a:rPr lang="en-US" sz="2200" dirty="0">
                <a:solidFill>
                  <a:schemeClr val="accent1"/>
                </a:solidFill>
                <a:latin typeface="Courier" charset="0"/>
                <a:ea typeface="Calibri"/>
                <a:cs typeface="Calibri"/>
              </a:rPr>
              <a:t>Expires</a:t>
            </a:r>
            <a:r>
              <a:rPr lang="en-US" dirty="0">
                <a:latin typeface="Calibri"/>
                <a:ea typeface="Calibri"/>
                <a:cs typeface="Calibri"/>
              </a:rPr>
              <a:t> – how long it</a:t>
            </a:r>
            <a:r>
              <a:rPr lang="ja-JP" altLang="en-US" dirty="0">
                <a:latin typeface="Calibri"/>
                <a:ea typeface="Calibri"/>
                <a:cs typeface="Calibri"/>
              </a:rPr>
              <a:t>’</a:t>
            </a:r>
            <a:r>
              <a:rPr lang="en-US" dirty="0">
                <a:latin typeface="Calibri"/>
                <a:ea typeface="Calibri"/>
                <a:cs typeface="Calibri"/>
              </a:rPr>
              <a:t>s safe to cache the resource</a:t>
            </a:r>
          </a:p>
          <a:p>
            <a:pPr marL="795338" lvl="1" indent="-228600">
              <a:lnSpc>
                <a:spcPct val="90000"/>
              </a:lnSpc>
            </a:pPr>
            <a:r>
              <a:rPr lang="en-US" sz="2200" dirty="0">
                <a:solidFill>
                  <a:schemeClr val="accent1"/>
                </a:solidFill>
                <a:latin typeface="Courier" charset="0"/>
                <a:ea typeface="Calibri"/>
                <a:cs typeface="Calibri"/>
              </a:rPr>
              <a:t>No-cache</a:t>
            </a:r>
            <a:r>
              <a:rPr lang="en-US" dirty="0">
                <a:latin typeface="Calibri"/>
                <a:ea typeface="Calibri"/>
                <a:cs typeface="Calibri"/>
              </a:rPr>
              <a:t> – ignore all caches; always get resource directly from server</a:t>
            </a:r>
          </a:p>
          <a:p>
            <a:pPr marL="795338" lvl="1" indent="-228600">
              <a:lnSpc>
                <a:spcPct val="90000"/>
              </a:lnSpc>
            </a:pPr>
            <a:endParaRPr lang="en-US" dirty="0">
              <a:latin typeface="Calibri"/>
              <a:ea typeface="Calibri"/>
              <a:cs typeface="Calibri"/>
            </a:endParaRPr>
          </a:p>
          <a:p>
            <a:pPr marL="795338" lvl="1" indent="-228600">
              <a:lnSpc>
                <a:spcPct val="90000"/>
              </a:lnSpc>
            </a:pPr>
            <a:endParaRPr lang="en-US" dirty="0">
              <a:latin typeface="Calibri"/>
              <a:ea typeface="Calibri"/>
              <a:cs typeface="Calibri"/>
            </a:endParaRPr>
          </a:p>
        </p:txBody>
      </p:sp>
    </p:spTree>
    <p:custDataLst>
      <p:tags r:id="rId1"/>
    </p:custDataLst>
    <p:extLst>
      <p:ext uri="{BB962C8B-B14F-4D97-AF65-F5344CB8AC3E}">
        <p14:creationId xmlns:p14="http://schemas.microsoft.com/office/powerpoint/2010/main" val="7117599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854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544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8544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8544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854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4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72631659-5828-6F43-9995-742D1FB1D521}" type="slidenum">
              <a:rPr lang="en-US" sz="1400" b="0">
                <a:latin typeface="Times New Roman" charset="0"/>
                <a:cs typeface="Calibri"/>
              </a:rPr>
              <a:pPr eaLnBrk="1" hangingPunct="1"/>
              <a:t>44</a:t>
            </a:fld>
            <a:endParaRPr lang="en-US" sz="1400" b="0" dirty="0">
              <a:latin typeface="Times New Roman" charset="0"/>
              <a:cs typeface="Calibri"/>
            </a:endParaRPr>
          </a:p>
        </p:txBody>
      </p:sp>
      <p:sp>
        <p:nvSpPr>
          <p:cNvPr id="96259" name="Rectangle 2"/>
          <p:cNvSpPr>
            <a:spLocks noGrp="1" noChangeArrowheads="1"/>
          </p:cNvSpPr>
          <p:nvPr>
            <p:ph type="title"/>
          </p:nvPr>
        </p:nvSpPr>
        <p:spPr>
          <a:xfrm>
            <a:off x="304800" y="228600"/>
            <a:ext cx="8069263" cy="838200"/>
          </a:xfrm>
        </p:spPr>
        <p:txBody>
          <a:bodyPr>
            <a:normAutofit fontScale="90000"/>
          </a:bodyPr>
          <a:lstStyle/>
          <a:p>
            <a:r>
              <a:rPr lang="en-US" sz="2000">
                <a:latin typeface="Helvetica" charset="0"/>
                <a:ea typeface="ＭＳ Ｐゴシック" charset="0"/>
                <a:cs typeface="ＭＳ Ｐゴシック" charset="0"/>
              </a:rPr>
              <a:t>Improving HTTP Performance:</a:t>
            </a:r>
            <a:br>
              <a:rPr lang="en-US" sz="2000">
                <a:latin typeface="Helvetica" charset="0"/>
                <a:ea typeface="ＭＳ Ｐゴシック" charset="0"/>
                <a:cs typeface="ＭＳ Ｐゴシック" charset="0"/>
              </a:rPr>
            </a:br>
            <a:r>
              <a:rPr lang="en-US" sz="3200">
                <a:latin typeface="Helvetica" charset="0"/>
                <a:ea typeface="ＭＳ Ｐゴシック" charset="0"/>
                <a:cs typeface="ＭＳ Ｐゴシック" charset="0"/>
              </a:rPr>
              <a:t>Caching: Why</a:t>
            </a:r>
          </a:p>
        </p:txBody>
      </p:sp>
      <p:sp>
        <p:nvSpPr>
          <p:cNvPr id="1085443" name="Rectangle 3"/>
          <p:cNvSpPr>
            <a:spLocks noGrp="1" noChangeArrowheads="1"/>
          </p:cNvSpPr>
          <p:nvPr>
            <p:ph type="body" idx="1"/>
          </p:nvPr>
        </p:nvSpPr>
        <p:spPr/>
        <p:txBody>
          <a:bodyPr>
            <a:normAutofit fontScale="85000" lnSpcReduction="20000"/>
          </a:bodyPr>
          <a:lstStyle/>
          <a:p>
            <a:pPr marL="346075" indent="-228600">
              <a:lnSpc>
                <a:spcPct val="90000"/>
              </a:lnSpc>
            </a:pPr>
            <a:r>
              <a:rPr lang="en-US" dirty="0">
                <a:latin typeface="Calibri"/>
                <a:cs typeface="Calibri"/>
              </a:rPr>
              <a:t>Motive for placing content closer to client:</a:t>
            </a:r>
          </a:p>
          <a:p>
            <a:pPr marL="685800" lvl="1" indent="-228600">
              <a:lnSpc>
                <a:spcPct val="90000"/>
              </a:lnSpc>
            </a:pPr>
            <a:r>
              <a:rPr lang="en-US" dirty="0">
                <a:latin typeface="Calibri"/>
                <a:ea typeface="Calibri"/>
                <a:cs typeface="Calibri"/>
              </a:rPr>
              <a:t>User gets better response time</a:t>
            </a:r>
          </a:p>
          <a:p>
            <a:pPr marL="685800" lvl="1" indent="-228600">
              <a:lnSpc>
                <a:spcPct val="90000"/>
              </a:lnSpc>
            </a:pPr>
            <a:r>
              <a:rPr lang="en-US" dirty="0">
                <a:latin typeface="Calibri"/>
                <a:ea typeface="Calibri"/>
                <a:cs typeface="Calibri"/>
              </a:rPr>
              <a:t>Content providers get happier users</a:t>
            </a:r>
          </a:p>
          <a:p>
            <a:pPr marL="1031875" lvl="2" indent="-228600">
              <a:lnSpc>
                <a:spcPct val="90000"/>
              </a:lnSpc>
            </a:pPr>
            <a:r>
              <a:rPr lang="en-US" dirty="0">
                <a:latin typeface="Calibri"/>
                <a:ea typeface="Calibri"/>
                <a:cs typeface="Calibri"/>
              </a:rPr>
              <a:t>Time is money, really!</a:t>
            </a:r>
          </a:p>
          <a:p>
            <a:pPr marL="685800" lvl="1" indent="-228600">
              <a:lnSpc>
                <a:spcPct val="90000"/>
              </a:lnSpc>
            </a:pPr>
            <a:r>
              <a:rPr lang="en-US" dirty="0">
                <a:latin typeface="Calibri"/>
                <a:ea typeface="Calibri"/>
                <a:cs typeface="Calibri"/>
              </a:rPr>
              <a:t>Network gets reduced load</a:t>
            </a:r>
          </a:p>
          <a:p>
            <a:pPr marL="685800" lvl="1" indent="-228600">
              <a:lnSpc>
                <a:spcPct val="90000"/>
              </a:lnSpc>
            </a:pPr>
            <a:endParaRPr lang="en-US" dirty="0">
              <a:latin typeface="Calibri"/>
              <a:ea typeface="Calibri"/>
              <a:cs typeface="Calibri"/>
            </a:endParaRPr>
          </a:p>
          <a:p>
            <a:pPr marL="346075" indent="-228600">
              <a:lnSpc>
                <a:spcPct val="90000"/>
              </a:lnSpc>
            </a:pPr>
            <a:r>
              <a:rPr lang="en-US" dirty="0">
                <a:latin typeface="Calibri"/>
                <a:cs typeface="Calibri"/>
              </a:rPr>
              <a:t>Why does caching work?</a:t>
            </a:r>
          </a:p>
          <a:p>
            <a:pPr marL="685800" lvl="1" indent="-228600">
              <a:lnSpc>
                <a:spcPct val="90000"/>
              </a:lnSpc>
            </a:pPr>
            <a:r>
              <a:rPr lang="en-US" dirty="0">
                <a:latin typeface="Calibri"/>
                <a:ea typeface="Calibri"/>
                <a:cs typeface="Calibri"/>
              </a:rPr>
              <a:t>Exploits </a:t>
            </a:r>
            <a:r>
              <a:rPr lang="en-US" i="1" dirty="0">
                <a:latin typeface="Calibri"/>
                <a:ea typeface="Calibri"/>
                <a:cs typeface="Calibri"/>
              </a:rPr>
              <a:t>locality of reference</a:t>
            </a:r>
          </a:p>
          <a:p>
            <a:pPr marL="685800" lvl="1" indent="-228600">
              <a:lnSpc>
                <a:spcPct val="90000"/>
              </a:lnSpc>
            </a:pPr>
            <a:endParaRPr lang="en-US" sz="2500" i="1" dirty="0">
              <a:latin typeface="Calibri"/>
              <a:ea typeface="Calibri"/>
              <a:cs typeface="Calibri"/>
            </a:endParaRPr>
          </a:p>
          <a:p>
            <a:pPr marL="346075" indent="-228600">
              <a:lnSpc>
                <a:spcPct val="90000"/>
              </a:lnSpc>
            </a:pPr>
            <a:r>
              <a:rPr lang="en-US" sz="2900" dirty="0">
                <a:latin typeface="Calibri"/>
                <a:cs typeface="Calibri"/>
              </a:rPr>
              <a:t>How well does caching work?</a:t>
            </a:r>
          </a:p>
          <a:p>
            <a:pPr marL="685800" lvl="1" indent="-228600">
              <a:lnSpc>
                <a:spcPct val="90000"/>
              </a:lnSpc>
            </a:pPr>
            <a:r>
              <a:rPr lang="en-US" sz="2500" dirty="0">
                <a:latin typeface="Calibri"/>
                <a:ea typeface="Calibri"/>
                <a:cs typeface="Calibri"/>
              </a:rPr>
              <a:t>Very well, up to a limit</a:t>
            </a:r>
          </a:p>
          <a:p>
            <a:pPr marL="685800" lvl="1" indent="-228600">
              <a:lnSpc>
                <a:spcPct val="90000"/>
              </a:lnSpc>
            </a:pPr>
            <a:r>
              <a:rPr lang="en-US" sz="2500" dirty="0">
                <a:latin typeface="Calibri"/>
                <a:ea typeface="Calibri"/>
                <a:cs typeface="Calibri"/>
              </a:rPr>
              <a:t>Large overlap in content</a:t>
            </a:r>
          </a:p>
          <a:p>
            <a:pPr marL="685800" lvl="1" indent="-228600">
              <a:lnSpc>
                <a:spcPct val="90000"/>
              </a:lnSpc>
            </a:pPr>
            <a:r>
              <a:rPr lang="en-US" sz="2500" dirty="0">
                <a:latin typeface="Calibri"/>
                <a:ea typeface="Calibri"/>
                <a:cs typeface="Calibri"/>
              </a:rPr>
              <a:t>But many unique requests</a:t>
            </a:r>
          </a:p>
          <a:p>
            <a:pPr marL="346075" indent="-228600">
              <a:lnSpc>
                <a:spcPct val="90000"/>
              </a:lnSpc>
            </a:pPr>
            <a:endParaRPr lang="en-US" dirty="0">
              <a:latin typeface="Calibri"/>
              <a:cs typeface="Calibri"/>
            </a:endParaRPr>
          </a:p>
          <a:p>
            <a:pPr marL="685800" lvl="1" indent="-228600">
              <a:lnSpc>
                <a:spcPct val="90000"/>
              </a:lnSpc>
            </a:pPr>
            <a:endParaRPr lang="en-US" dirty="0">
              <a:latin typeface="Calibri"/>
              <a:ea typeface="Calibri"/>
              <a:cs typeface="Calibri"/>
            </a:endParaRPr>
          </a:p>
          <a:p>
            <a:pPr marL="346075" indent="-228600">
              <a:lnSpc>
                <a:spcPct val="90000"/>
              </a:lnSpc>
            </a:pPr>
            <a:endParaRPr lang="en-US" dirty="0">
              <a:latin typeface="Calibri"/>
              <a:cs typeface="Calibri"/>
            </a:endParaRPr>
          </a:p>
          <a:p>
            <a:pPr marL="685800" lvl="1" indent="-228600">
              <a:lnSpc>
                <a:spcPct val="90000"/>
              </a:lnSpc>
            </a:pPr>
            <a:endParaRPr lang="en-US" dirty="0">
              <a:latin typeface="Calibri"/>
              <a:ea typeface="Calibri"/>
              <a:cs typeface="Calibri"/>
            </a:endParaRPr>
          </a:p>
          <a:p>
            <a:pPr marL="685800" lvl="1" indent="-228600">
              <a:lnSpc>
                <a:spcPct val="90000"/>
              </a:lnSpc>
            </a:pPr>
            <a:endParaRPr lang="en-US" dirty="0">
              <a:latin typeface="Calibri"/>
              <a:ea typeface="Calibri"/>
              <a:cs typeface="Calibri"/>
            </a:endParaRPr>
          </a:p>
        </p:txBody>
      </p:sp>
    </p:spTree>
    <p:custDataLst>
      <p:tags r:id="rId1"/>
    </p:custDataLst>
    <p:extLst>
      <p:ext uri="{BB962C8B-B14F-4D97-AF65-F5344CB8AC3E}">
        <p14:creationId xmlns:p14="http://schemas.microsoft.com/office/powerpoint/2010/main" val="3984885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854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854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8544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8544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8544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8544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85443">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8544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8544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8544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54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4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C60FC38F-06B4-2144-9AD1-4ED027029300}" type="slidenum">
              <a:rPr lang="en-US" sz="1400" b="0">
                <a:latin typeface="Times New Roman" charset="0"/>
                <a:cs typeface="Calibri"/>
              </a:rPr>
              <a:pPr eaLnBrk="1" hangingPunct="1"/>
              <a:t>45</a:t>
            </a:fld>
            <a:endParaRPr lang="en-US" sz="1400" b="0" dirty="0">
              <a:latin typeface="Times New Roman" charset="0"/>
              <a:cs typeface="Calibri"/>
            </a:endParaRPr>
          </a:p>
        </p:txBody>
      </p:sp>
      <p:sp>
        <p:nvSpPr>
          <p:cNvPr id="98307" name="Rectangle 2"/>
          <p:cNvSpPr>
            <a:spLocks noGrp="1" noChangeArrowheads="1"/>
          </p:cNvSpPr>
          <p:nvPr>
            <p:ph type="title"/>
          </p:nvPr>
        </p:nvSpPr>
        <p:spPr>
          <a:xfrm>
            <a:off x="304800" y="228600"/>
            <a:ext cx="8069263" cy="838200"/>
          </a:xfrm>
        </p:spPr>
        <p:txBody>
          <a:bodyPr>
            <a:normAutofit fontScale="90000"/>
          </a:bodyPr>
          <a:lstStyle/>
          <a:p>
            <a:r>
              <a:rPr lang="en-US" sz="2000">
                <a:latin typeface="Helvetica" charset="0"/>
                <a:ea typeface="ＭＳ Ｐゴシック" charset="0"/>
                <a:cs typeface="ＭＳ Ｐゴシック" charset="0"/>
              </a:rPr>
              <a:t>Improving HTTP Performance:</a:t>
            </a:r>
            <a:br>
              <a:rPr lang="en-US" sz="2000">
                <a:latin typeface="Helvetica" charset="0"/>
                <a:ea typeface="ＭＳ Ｐゴシック" charset="0"/>
                <a:cs typeface="ＭＳ Ｐゴシック" charset="0"/>
              </a:rPr>
            </a:br>
            <a:r>
              <a:rPr lang="en-US" sz="3200">
                <a:latin typeface="Helvetica" charset="0"/>
                <a:ea typeface="ＭＳ Ｐゴシック" charset="0"/>
                <a:cs typeface="ＭＳ Ｐゴシック" charset="0"/>
              </a:rPr>
              <a:t>Caching on the Client</a:t>
            </a:r>
          </a:p>
        </p:txBody>
      </p:sp>
      <p:sp>
        <p:nvSpPr>
          <p:cNvPr id="1057795" name="Rectangle 3"/>
          <p:cNvSpPr>
            <a:spLocks noGrp="1" noChangeArrowheads="1"/>
          </p:cNvSpPr>
          <p:nvPr>
            <p:ph type="body" idx="1"/>
          </p:nvPr>
        </p:nvSpPr>
        <p:spPr/>
        <p:txBody>
          <a:bodyPr>
            <a:normAutofit/>
          </a:bodyPr>
          <a:lstStyle/>
          <a:p>
            <a:pPr>
              <a:lnSpc>
                <a:spcPct val="90000"/>
              </a:lnSpc>
              <a:buFontTx/>
              <a:buNone/>
            </a:pPr>
            <a:r>
              <a:rPr lang="en-US" sz="2400" dirty="0">
                <a:latin typeface="Calibri"/>
                <a:cs typeface="Calibri"/>
              </a:rPr>
              <a:t>Example: Conditional GET Request</a:t>
            </a:r>
          </a:p>
          <a:p>
            <a:pPr>
              <a:lnSpc>
                <a:spcPct val="90000"/>
              </a:lnSpc>
            </a:pPr>
            <a:r>
              <a:rPr lang="en-US" sz="2400" dirty="0">
                <a:latin typeface="Calibri"/>
                <a:cs typeface="Calibri"/>
              </a:rPr>
              <a:t>Return resource only if it has changed at the server</a:t>
            </a:r>
          </a:p>
          <a:p>
            <a:pPr lvl="1">
              <a:lnSpc>
                <a:spcPct val="90000"/>
              </a:lnSpc>
            </a:pPr>
            <a:r>
              <a:rPr lang="en-US" sz="2000" dirty="0">
                <a:latin typeface="Calibri"/>
                <a:ea typeface="Calibri"/>
                <a:cs typeface="Calibri"/>
              </a:rPr>
              <a:t>Save server resources!</a:t>
            </a: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90000"/>
              </a:lnSpc>
            </a:pPr>
            <a:endParaRPr lang="en-US" sz="2400" dirty="0">
              <a:latin typeface="Calibri"/>
              <a:cs typeface="Calibri"/>
            </a:endParaRPr>
          </a:p>
          <a:p>
            <a:pPr>
              <a:lnSpc>
                <a:spcPct val="70000"/>
              </a:lnSpc>
            </a:pPr>
            <a:r>
              <a:rPr lang="en-US" sz="2400" dirty="0">
                <a:latin typeface="Calibri"/>
                <a:cs typeface="Calibri"/>
              </a:rPr>
              <a:t>How?</a:t>
            </a:r>
          </a:p>
          <a:p>
            <a:pPr lvl="1">
              <a:lnSpc>
                <a:spcPct val="90000"/>
              </a:lnSpc>
            </a:pPr>
            <a:r>
              <a:rPr lang="en-US" sz="2000" dirty="0">
                <a:latin typeface="Calibri"/>
                <a:ea typeface="Calibri"/>
                <a:cs typeface="Calibri"/>
              </a:rPr>
              <a:t>Client specifies </a:t>
            </a:r>
            <a:r>
              <a:rPr lang="ja-JP" altLang="en-US" sz="2000" dirty="0">
                <a:latin typeface="Calibri"/>
                <a:ea typeface="Calibri"/>
                <a:cs typeface="Calibri"/>
              </a:rPr>
              <a:t>“</a:t>
            </a:r>
            <a:r>
              <a:rPr lang="en-US" sz="2000" dirty="0">
                <a:latin typeface="Calibri"/>
                <a:ea typeface="Calibri"/>
                <a:cs typeface="Calibri"/>
              </a:rPr>
              <a:t>if-modified-since</a:t>
            </a:r>
            <a:r>
              <a:rPr lang="ja-JP" altLang="en-US" sz="2000" dirty="0">
                <a:latin typeface="Calibri"/>
                <a:ea typeface="Calibri"/>
                <a:cs typeface="Calibri"/>
              </a:rPr>
              <a:t>”</a:t>
            </a:r>
            <a:r>
              <a:rPr lang="en-US" sz="2000" dirty="0">
                <a:latin typeface="Calibri"/>
                <a:ea typeface="Calibri"/>
                <a:cs typeface="Calibri"/>
              </a:rPr>
              <a:t> time in request</a:t>
            </a:r>
          </a:p>
          <a:p>
            <a:pPr lvl="1">
              <a:lnSpc>
                <a:spcPct val="90000"/>
              </a:lnSpc>
            </a:pPr>
            <a:r>
              <a:rPr lang="en-US" sz="2000" dirty="0">
                <a:latin typeface="Calibri"/>
                <a:ea typeface="Calibri"/>
                <a:cs typeface="Calibri"/>
              </a:rPr>
              <a:t>Server compares this against </a:t>
            </a:r>
            <a:r>
              <a:rPr lang="ja-JP" altLang="en-US" sz="2000" dirty="0">
                <a:latin typeface="Calibri"/>
                <a:ea typeface="Calibri"/>
                <a:cs typeface="Calibri"/>
              </a:rPr>
              <a:t>“</a:t>
            </a:r>
            <a:r>
              <a:rPr lang="en-US" sz="2000" dirty="0">
                <a:latin typeface="Calibri"/>
                <a:ea typeface="Calibri"/>
                <a:cs typeface="Calibri"/>
              </a:rPr>
              <a:t>last modified</a:t>
            </a:r>
            <a:r>
              <a:rPr lang="ja-JP" altLang="en-US" sz="2000" dirty="0">
                <a:latin typeface="Calibri"/>
                <a:ea typeface="Calibri"/>
                <a:cs typeface="Calibri"/>
              </a:rPr>
              <a:t>”</a:t>
            </a:r>
            <a:r>
              <a:rPr lang="en-US" sz="2000" dirty="0">
                <a:latin typeface="Calibri"/>
                <a:ea typeface="Calibri"/>
                <a:cs typeface="Calibri"/>
              </a:rPr>
              <a:t> time of desired resource</a:t>
            </a:r>
          </a:p>
          <a:p>
            <a:pPr lvl="1">
              <a:lnSpc>
                <a:spcPct val="90000"/>
              </a:lnSpc>
            </a:pPr>
            <a:r>
              <a:rPr lang="en-US" sz="2000" dirty="0">
                <a:latin typeface="Calibri"/>
                <a:ea typeface="Calibri"/>
                <a:cs typeface="Calibri"/>
              </a:rPr>
              <a:t>Server returns </a:t>
            </a:r>
            <a:r>
              <a:rPr lang="ja-JP" altLang="en-US" sz="2000" dirty="0">
                <a:latin typeface="Calibri"/>
                <a:ea typeface="Calibri"/>
                <a:cs typeface="Calibri"/>
              </a:rPr>
              <a:t>“</a:t>
            </a:r>
            <a:r>
              <a:rPr lang="en-US" sz="2000" dirty="0">
                <a:latin typeface="Calibri"/>
                <a:ea typeface="Calibri"/>
                <a:cs typeface="Calibri"/>
              </a:rPr>
              <a:t>304 Not Modified</a:t>
            </a:r>
            <a:r>
              <a:rPr lang="ja-JP" altLang="en-US" sz="2000" dirty="0">
                <a:latin typeface="Calibri"/>
                <a:ea typeface="Calibri"/>
                <a:cs typeface="Calibri"/>
              </a:rPr>
              <a:t>”</a:t>
            </a:r>
            <a:r>
              <a:rPr lang="en-US" sz="2000" dirty="0">
                <a:latin typeface="Calibri"/>
                <a:ea typeface="Calibri"/>
                <a:cs typeface="Calibri"/>
              </a:rPr>
              <a:t> if resource has not changed</a:t>
            </a:r>
          </a:p>
          <a:p>
            <a:pPr lvl="1">
              <a:lnSpc>
                <a:spcPct val="90000"/>
              </a:lnSpc>
            </a:pPr>
            <a:r>
              <a:rPr lang="en-US" sz="2000" dirty="0">
                <a:latin typeface="Calibri"/>
                <a:ea typeface="Calibri"/>
                <a:cs typeface="Calibri"/>
              </a:rPr>
              <a:t>…. or a </a:t>
            </a:r>
            <a:r>
              <a:rPr lang="ja-JP" altLang="en-US" sz="2000" dirty="0">
                <a:latin typeface="Calibri"/>
                <a:ea typeface="Calibri"/>
                <a:cs typeface="Calibri"/>
              </a:rPr>
              <a:t>“</a:t>
            </a:r>
            <a:r>
              <a:rPr lang="en-US" sz="2000" dirty="0">
                <a:latin typeface="Calibri"/>
                <a:ea typeface="Calibri"/>
                <a:cs typeface="Calibri"/>
              </a:rPr>
              <a:t>200 OK</a:t>
            </a:r>
            <a:r>
              <a:rPr lang="ja-JP" altLang="en-US" sz="2000" dirty="0">
                <a:latin typeface="Calibri"/>
                <a:ea typeface="Calibri"/>
                <a:cs typeface="Calibri"/>
              </a:rPr>
              <a:t>”</a:t>
            </a:r>
            <a:r>
              <a:rPr lang="en-US" sz="2000" dirty="0">
                <a:latin typeface="Calibri"/>
                <a:ea typeface="Calibri"/>
                <a:cs typeface="Calibri"/>
              </a:rPr>
              <a:t> with the latest version otherwise</a:t>
            </a:r>
          </a:p>
        </p:txBody>
      </p:sp>
      <p:sp>
        <p:nvSpPr>
          <p:cNvPr id="1057796" name="Text Box 4"/>
          <p:cNvSpPr txBox="1">
            <a:spLocks noChangeArrowheads="1"/>
          </p:cNvSpPr>
          <p:nvPr/>
        </p:nvSpPr>
        <p:spPr bwMode="auto">
          <a:xfrm>
            <a:off x="814388" y="2765425"/>
            <a:ext cx="7796212" cy="1654175"/>
          </a:xfrm>
          <a:prstGeom prst="rect">
            <a:avLst/>
          </a:prstGeom>
          <a:solidFill>
            <a:srgbClr val="CCFFFF"/>
          </a:solidFill>
          <a:ln w="38100">
            <a:solidFill>
              <a:srgbClr val="66CCFF"/>
            </a:solidFill>
            <a:miter lim="800000"/>
            <a:headEnd/>
            <a:tailEnd/>
          </a:ln>
        </p:spPr>
        <p:txBody>
          <a:bodyPr>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eaLnBrk="1" hangingPunct="1"/>
            <a:r>
              <a:rPr lang="en-US" dirty="0">
                <a:latin typeface="Courier" charset="0"/>
                <a:cs typeface="Calibri"/>
              </a:rPr>
              <a:t>GET /~awm22/win HTTP/1.1</a:t>
            </a:r>
          </a:p>
          <a:p>
            <a:pPr algn="l" eaLnBrk="1" hangingPunct="1"/>
            <a:r>
              <a:rPr lang="en-US" dirty="0">
                <a:latin typeface="Courier" charset="0"/>
                <a:cs typeface="Calibri"/>
              </a:rPr>
              <a:t>Host: </a:t>
            </a:r>
            <a:r>
              <a:rPr lang="en-US" dirty="0" err="1">
                <a:latin typeface="Courier" charset="0"/>
                <a:cs typeface="Calibri"/>
              </a:rPr>
              <a:t>www.cl.cam.ac.uk</a:t>
            </a:r>
            <a:endParaRPr lang="en-US" dirty="0">
              <a:latin typeface="Courier" charset="0"/>
              <a:cs typeface="Calibri"/>
            </a:endParaRPr>
          </a:p>
          <a:p>
            <a:pPr algn="l" eaLnBrk="1" hangingPunct="1"/>
            <a:r>
              <a:rPr lang="en-US" dirty="0">
                <a:latin typeface="Courier" charset="0"/>
                <a:cs typeface="Calibri"/>
              </a:rPr>
              <a:t>User-Agent: Mozilla/4.03</a:t>
            </a:r>
          </a:p>
          <a:p>
            <a:pPr algn="l" eaLnBrk="1" hangingPunct="1"/>
            <a:r>
              <a:rPr lang="en-US" dirty="0">
                <a:solidFill>
                  <a:schemeClr val="hlink"/>
                </a:solidFill>
                <a:latin typeface="Courier" charset="0"/>
                <a:cs typeface="Calibri"/>
              </a:rPr>
              <a:t>If-Modified-Since: Sun, 27 Aug 2006 22:25:50 GMT</a:t>
            </a:r>
          </a:p>
          <a:p>
            <a:pPr algn="l" eaLnBrk="1" hangingPunct="1"/>
            <a:r>
              <a:rPr lang="en-US" b="0" dirty="0">
                <a:solidFill>
                  <a:schemeClr val="bg2"/>
                </a:solidFill>
                <a:latin typeface="Courier" charset="0"/>
                <a:cs typeface="Calibri"/>
              </a:rPr>
              <a:t>&lt;CRLF&gt;</a:t>
            </a:r>
            <a:endParaRPr lang="en-US" sz="2400" dirty="0">
              <a:latin typeface="Helvetica" charset="0"/>
              <a:cs typeface="Calibri"/>
            </a:endParaRPr>
          </a:p>
        </p:txBody>
      </p:sp>
      <p:sp>
        <p:nvSpPr>
          <p:cNvPr id="1057797" name="Rectangle 5"/>
          <p:cNvSpPr>
            <a:spLocks noChangeArrowheads="1"/>
          </p:cNvSpPr>
          <p:nvPr/>
        </p:nvSpPr>
        <p:spPr bwMode="auto">
          <a:xfrm>
            <a:off x="730250" y="2513112"/>
            <a:ext cx="236676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algn="l"/>
            <a:r>
              <a:rPr lang="en-US" sz="1400" b="0" i="1" dirty="0">
                <a:latin typeface="Calibri"/>
              </a:rPr>
              <a:t>Request from client to server:</a:t>
            </a:r>
            <a:endParaRPr lang="en-US" sz="1800" b="0" i="1" dirty="0">
              <a:latin typeface="Calibri"/>
            </a:endParaRPr>
          </a:p>
        </p:txBody>
      </p:sp>
    </p:spTree>
    <p:custDataLst>
      <p:tags r:id="rId1"/>
    </p:custDataLst>
    <p:extLst>
      <p:ext uri="{BB962C8B-B14F-4D97-AF65-F5344CB8AC3E}">
        <p14:creationId xmlns:p14="http://schemas.microsoft.com/office/powerpoint/2010/main" val="36110888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77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779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779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5779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5779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779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5779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57795">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57795">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7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7795" grpId="0" build="p"/>
      <p:bldP spid="1057796" grpId="0" animBg="1"/>
      <p:bldP spid="105779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6186CFC0-32C9-564D-9308-C927F150393C}" type="slidenum">
              <a:rPr lang="en-US" sz="1400" b="0">
                <a:latin typeface="Times New Roman" charset="0"/>
                <a:cs typeface="Calibri"/>
              </a:rPr>
              <a:pPr eaLnBrk="1" hangingPunct="1"/>
              <a:t>46</a:t>
            </a:fld>
            <a:endParaRPr lang="en-US" sz="1400" b="0" dirty="0">
              <a:latin typeface="Times New Roman" charset="0"/>
              <a:cs typeface="Calibri"/>
            </a:endParaRPr>
          </a:p>
        </p:txBody>
      </p:sp>
      <p:sp>
        <p:nvSpPr>
          <p:cNvPr id="100356" name="Rectangle 2"/>
          <p:cNvSpPr>
            <a:spLocks noGrp="1" noChangeArrowheads="1"/>
          </p:cNvSpPr>
          <p:nvPr>
            <p:ph type="title"/>
          </p:nvPr>
        </p:nvSpPr>
        <p:spPr>
          <a:xfrm>
            <a:off x="304800" y="228600"/>
            <a:ext cx="8069263" cy="838200"/>
          </a:xfrm>
        </p:spPr>
        <p:txBody>
          <a:bodyPr>
            <a:normAutofit fontScale="90000"/>
          </a:bodyPr>
          <a:lstStyle/>
          <a:p>
            <a:r>
              <a:rPr lang="en-US" sz="2000">
                <a:latin typeface="Helvetica" charset="0"/>
                <a:ea typeface="ＭＳ Ｐゴシック" charset="0"/>
                <a:cs typeface="ＭＳ Ｐゴシック" charset="0"/>
              </a:rPr>
              <a:t>Improving HTTP Performance:</a:t>
            </a:r>
            <a:br>
              <a:rPr lang="en-US" sz="2000">
                <a:latin typeface="Helvetica" charset="0"/>
                <a:ea typeface="ＭＳ Ｐゴシック" charset="0"/>
                <a:cs typeface="ＭＳ Ｐゴシック" charset="0"/>
              </a:rPr>
            </a:br>
            <a:r>
              <a:rPr lang="en-US" sz="3200">
                <a:latin typeface="Helvetica" charset="0"/>
                <a:ea typeface="ＭＳ Ｐゴシック" charset="0"/>
                <a:cs typeface="ＭＳ Ｐゴシック" charset="0"/>
              </a:rPr>
              <a:t>Caching with Reverse Proxies</a:t>
            </a:r>
          </a:p>
        </p:txBody>
      </p:sp>
      <p:sp>
        <p:nvSpPr>
          <p:cNvPr id="100357" name="Rectangle 3"/>
          <p:cNvSpPr>
            <a:spLocks noGrp="1" noChangeArrowheads="1"/>
          </p:cNvSpPr>
          <p:nvPr>
            <p:ph type="body" idx="1"/>
          </p:nvPr>
        </p:nvSpPr>
        <p:spPr>
          <a:xfrm>
            <a:off x="457200" y="1219199"/>
            <a:ext cx="8458200" cy="2946649"/>
          </a:xfrm>
        </p:spPr>
        <p:txBody>
          <a:bodyPr>
            <a:normAutofit/>
          </a:bodyPr>
          <a:lstStyle/>
          <a:p>
            <a:pPr marL="285750" indent="-285750">
              <a:buFontTx/>
              <a:buNone/>
            </a:pPr>
            <a:r>
              <a:rPr lang="en-US" sz="2600" dirty="0">
                <a:latin typeface="Calibri"/>
                <a:cs typeface="Calibri"/>
              </a:rPr>
              <a:t>Cache documents close to </a:t>
            </a:r>
            <a:r>
              <a:rPr lang="en-US" sz="2600" b="1" dirty="0">
                <a:latin typeface="Calibri"/>
                <a:cs typeface="Calibri"/>
              </a:rPr>
              <a:t>server</a:t>
            </a:r>
            <a:r>
              <a:rPr lang="en-US" sz="2600" dirty="0">
                <a:latin typeface="Calibri"/>
                <a:cs typeface="Calibri"/>
              </a:rPr>
              <a:t> </a:t>
            </a:r>
            <a:br>
              <a:rPr lang="en-US" sz="2600" dirty="0">
                <a:latin typeface="Calibri"/>
                <a:cs typeface="Calibri"/>
              </a:rPr>
            </a:br>
            <a:r>
              <a:rPr lang="en-US" sz="2600" dirty="0">
                <a:latin typeface="Calibri"/>
                <a:cs typeface="Calibri"/>
              </a:rPr>
              <a:t>	</a:t>
            </a:r>
            <a:r>
              <a:rPr lang="en-US" sz="2600" dirty="0">
                <a:latin typeface="Calibri"/>
                <a:cs typeface="Calibri"/>
                <a:sym typeface="Wingdings" charset="0"/>
              </a:rPr>
              <a:t> decrease server load</a:t>
            </a:r>
          </a:p>
          <a:p>
            <a:pPr marL="285750" indent="-285750">
              <a:lnSpc>
                <a:spcPct val="70000"/>
              </a:lnSpc>
            </a:pPr>
            <a:r>
              <a:rPr lang="en-US" sz="2200" dirty="0">
                <a:latin typeface="Calibri"/>
                <a:cs typeface="Calibri"/>
                <a:sym typeface="Wingdings" charset="0"/>
              </a:rPr>
              <a:t>Typically done by content providers</a:t>
            </a:r>
          </a:p>
          <a:p>
            <a:pPr marL="0" indent="0">
              <a:lnSpc>
                <a:spcPct val="70000"/>
              </a:lnSpc>
              <a:buNone/>
            </a:pPr>
            <a:endParaRPr lang="en-US" sz="2200" dirty="0">
              <a:latin typeface="Calibri"/>
              <a:cs typeface="Calibri"/>
              <a:sym typeface="Wingdings" charset="0"/>
            </a:endParaRPr>
          </a:p>
          <a:p>
            <a:pPr marL="285750" indent="-285750">
              <a:lnSpc>
                <a:spcPct val="40000"/>
              </a:lnSpc>
            </a:pPr>
            <a:r>
              <a:rPr lang="en-US" sz="2200" dirty="0">
                <a:latin typeface="Calibri"/>
                <a:cs typeface="Calibri"/>
              </a:rPr>
              <a:t>Only works for </a:t>
            </a:r>
            <a:r>
              <a:rPr lang="en-US" sz="2200" i="1" dirty="0">
                <a:solidFill>
                  <a:srgbClr val="FF0000"/>
                </a:solidFill>
                <a:latin typeface="Calibri"/>
                <a:cs typeface="Calibri"/>
              </a:rPr>
              <a:t>static(*)</a:t>
            </a:r>
            <a:r>
              <a:rPr lang="en-US" sz="2200" i="1" dirty="0">
                <a:latin typeface="Calibri"/>
                <a:cs typeface="Calibri"/>
              </a:rPr>
              <a:t> </a:t>
            </a:r>
            <a:r>
              <a:rPr lang="en-US" sz="2200" i="1" dirty="0">
                <a:solidFill>
                  <a:srgbClr val="FF0000"/>
                </a:solidFill>
                <a:latin typeface="Calibri"/>
                <a:cs typeface="Calibri"/>
              </a:rPr>
              <a:t>content</a:t>
            </a:r>
          </a:p>
          <a:p>
            <a:pPr marL="0" indent="0">
              <a:lnSpc>
                <a:spcPct val="40000"/>
              </a:lnSpc>
              <a:buNone/>
            </a:pPr>
            <a:endParaRPr lang="en-US" sz="2200" i="1" dirty="0">
              <a:latin typeface="Calibri"/>
              <a:cs typeface="Calibri"/>
            </a:endParaRPr>
          </a:p>
          <a:p>
            <a:pPr marL="0" indent="0">
              <a:lnSpc>
                <a:spcPct val="40000"/>
              </a:lnSpc>
              <a:buNone/>
            </a:pPr>
            <a:r>
              <a:rPr lang="en-US" sz="2200" i="1" dirty="0">
                <a:latin typeface="Calibri"/>
                <a:cs typeface="Calibri"/>
              </a:rPr>
              <a:t>(*) static can also be snapshots</a:t>
            </a:r>
          </a:p>
          <a:p>
            <a:pPr marL="0" indent="0">
              <a:lnSpc>
                <a:spcPct val="40000"/>
              </a:lnSpc>
              <a:buNone/>
            </a:pPr>
            <a:r>
              <a:rPr lang="en-US" sz="2200" i="1" dirty="0">
                <a:latin typeface="Calibri"/>
                <a:cs typeface="Calibri"/>
              </a:rPr>
              <a:t>of dynamic content</a:t>
            </a:r>
            <a:endParaRPr lang="en-US" dirty="0">
              <a:latin typeface="Calibri"/>
              <a:cs typeface="Calibri"/>
            </a:endParaRPr>
          </a:p>
        </p:txBody>
      </p:sp>
      <p:grpSp>
        <p:nvGrpSpPr>
          <p:cNvPr id="100358" name="Group 4"/>
          <p:cNvGrpSpPr>
            <a:grpSpLocks/>
          </p:cNvGrpSpPr>
          <p:nvPr/>
        </p:nvGrpSpPr>
        <p:grpSpPr bwMode="auto">
          <a:xfrm>
            <a:off x="6172200" y="6172200"/>
            <a:ext cx="371475" cy="381000"/>
            <a:chOff x="1014" y="912"/>
            <a:chExt cx="574" cy="596"/>
          </a:xfrm>
        </p:grpSpPr>
        <p:sp>
          <p:nvSpPr>
            <p:cNvPr id="100443" name="Freeform 5"/>
            <p:cNvSpPr>
              <a:spLocks/>
            </p:cNvSpPr>
            <p:nvPr/>
          </p:nvSpPr>
          <p:spPr bwMode="auto">
            <a:xfrm>
              <a:off x="1014" y="912"/>
              <a:ext cx="574" cy="596"/>
            </a:xfrm>
            <a:custGeom>
              <a:avLst/>
              <a:gdLst>
                <a:gd name="T0" fmla="*/ 124 w 574"/>
                <a:gd name="T1" fmla="*/ 391 h 596"/>
                <a:gd name="T2" fmla="*/ 0 w 574"/>
                <a:gd name="T3" fmla="*/ 391 h 596"/>
                <a:gd name="T4" fmla="*/ 0 w 574"/>
                <a:gd name="T5" fmla="*/ 596 h 596"/>
                <a:gd name="T6" fmla="*/ 574 w 574"/>
                <a:gd name="T7" fmla="*/ 596 h 596"/>
                <a:gd name="T8" fmla="*/ 574 w 574"/>
                <a:gd name="T9" fmla="*/ 391 h 596"/>
                <a:gd name="T10" fmla="*/ 446 w 574"/>
                <a:gd name="T11" fmla="*/ 391 h 596"/>
                <a:gd name="T12" fmla="*/ 446 w 574"/>
                <a:gd name="T13" fmla="*/ 364 h 596"/>
                <a:gd name="T14" fmla="*/ 500 w 574"/>
                <a:gd name="T15" fmla="*/ 364 h 596"/>
                <a:gd name="T16" fmla="*/ 500 w 574"/>
                <a:gd name="T17" fmla="*/ 0 h 596"/>
                <a:gd name="T18" fmla="*/ 70 w 574"/>
                <a:gd name="T19" fmla="*/ 0 h 596"/>
                <a:gd name="T20" fmla="*/ 70 w 574"/>
                <a:gd name="T21" fmla="*/ 364 h 596"/>
                <a:gd name="T22" fmla="*/ 124 w 574"/>
                <a:gd name="T23" fmla="*/ 364 h 596"/>
                <a:gd name="T24" fmla="*/ 124 w 574"/>
                <a:gd name="T25" fmla="*/ 391 h 5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4"/>
                <a:gd name="T40" fmla="*/ 0 h 596"/>
                <a:gd name="T41" fmla="*/ 574 w 574"/>
                <a:gd name="T42" fmla="*/ 596 h 5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4" h="596">
                  <a:moveTo>
                    <a:pt x="124" y="391"/>
                  </a:moveTo>
                  <a:lnTo>
                    <a:pt x="0" y="391"/>
                  </a:lnTo>
                  <a:lnTo>
                    <a:pt x="0" y="596"/>
                  </a:lnTo>
                  <a:lnTo>
                    <a:pt x="574" y="596"/>
                  </a:lnTo>
                  <a:lnTo>
                    <a:pt x="574" y="391"/>
                  </a:lnTo>
                  <a:lnTo>
                    <a:pt x="446" y="391"/>
                  </a:lnTo>
                  <a:lnTo>
                    <a:pt x="446" y="364"/>
                  </a:lnTo>
                  <a:lnTo>
                    <a:pt x="500" y="364"/>
                  </a:lnTo>
                  <a:lnTo>
                    <a:pt x="500" y="0"/>
                  </a:lnTo>
                  <a:lnTo>
                    <a:pt x="70" y="0"/>
                  </a:lnTo>
                  <a:lnTo>
                    <a:pt x="70" y="364"/>
                  </a:lnTo>
                  <a:lnTo>
                    <a:pt x="124" y="364"/>
                  </a:lnTo>
                  <a:lnTo>
                    <a:pt x="124" y="391"/>
                  </a:lnTo>
                  <a:close/>
                </a:path>
              </a:pathLst>
            </a:custGeom>
            <a:solidFill>
              <a:srgbClr val="FFFFFF"/>
            </a:solidFill>
            <a:ln w="15875">
              <a:solidFill>
                <a:srgbClr val="000000"/>
              </a:solidFill>
              <a:round/>
              <a:headEnd/>
              <a:tailEnd/>
            </a:ln>
          </p:spPr>
          <p:txBody>
            <a:bodyPr/>
            <a:lstStyle/>
            <a:p>
              <a:endParaRPr lang="en-US"/>
            </a:p>
          </p:txBody>
        </p:sp>
        <p:sp>
          <p:nvSpPr>
            <p:cNvPr id="100444" name="Line 6"/>
            <p:cNvSpPr>
              <a:spLocks noChangeShapeType="1"/>
            </p:cNvSpPr>
            <p:nvPr/>
          </p:nvSpPr>
          <p:spPr bwMode="auto">
            <a:xfrm>
              <a:off x="1138" y="1303"/>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45" name="Line 7"/>
            <p:cNvSpPr>
              <a:spLocks noChangeShapeType="1"/>
            </p:cNvSpPr>
            <p:nvPr/>
          </p:nvSpPr>
          <p:spPr bwMode="auto">
            <a:xfrm>
              <a:off x="1138" y="1276"/>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46" name="Freeform 8"/>
            <p:cNvSpPr>
              <a:spLocks noEditPoints="1"/>
            </p:cNvSpPr>
            <p:nvPr/>
          </p:nvSpPr>
          <p:spPr bwMode="auto">
            <a:xfrm>
              <a:off x="1310" y="1323"/>
              <a:ext cx="233" cy="168"/>
            </a:xfrm>
            <a:custGeom>
              <a:avLst/>
              <a:gdLst>
                <a:gd name="T0" fmla="*/ 0 w 233"/>
                <a:gd name="T1" fmla="*/ 168 h 168"/>
                <a:gd name="T2" fmla="*/ 188 w 233"/>
                <a:gd name="T3" fmla="*/ 168 h 168"/>
                <a:gd name="T4" fmla="*/ 188 w 233"/>
                <a:gd name="T5" fmla="*/ 0 h 168"/>
                <a:gd name="T6" fmla="*/ 0 w 233"/>
                <a:gd name="T7" fmla="*/ 0 h 168"/>
                <a:gd name="T8" fmla="*/ 0 w 233"/>
                <a:gd name="T9" fmla="*/ 168 h 168"/>
                <a:gd name="T10" fmla="*/ 204 w 233"/>
                <a:gd name="T11" fmla="*/ 26 h 168"/>
                <a:gd name="T12" fmla="*/ 233 w 233"/>
                <a:gd name="T13" fmla="*/ 26 h 168"/>
                <a:gd name="T14" fmla="*/ 233 w 233"/>
                <a:gd name="T15" fmla="*/ 0 h 168"/>
                <a:gd name="T16" fmla="*/ 204 w 233"/>
                <a:gd name="T17" fmla="*/ 0 h 168"/>
                <a:gd name="T18" fmla="*/ 204 w 233"/>
                <a:gd name="T19" fmla="*/ 2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168"/>
                <a:gd name="T32" fmla="*/ 233 w 233"/>
                <a:gd name="T33" fmla="*/ 168 h 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168">
                  <a:moveTo>
                    <a:pt x="0" y="168"/>
                  </a:moveTo>
                  <a:lnTo>
                    <a:pt x="188" y="168"/>
                  </a:lnTo>
                  <a:lnTo>
                    <a:pt x="188" y="0"/>
                  </a:lnTo>
                  <a:lnTo>
                    <a:pt x="0" y="0"/>
                  </a:lnTo>
                  <a:lnTo>
                    <a:pt x="0" y="168"/>
                  </a:lnTo>
                  <a:close/>
                  <a:moveTo>
                    <a:pt x="204" y="26"/>
                  </a:moveTo>
                  <a:lnTo>
                    <a:pt x="233" y="26"/>
                  </a:lnTo>
                  <a:lnTo>
                    <a:pt x="233" y="0"/>
                  </a:lnTo>
                  <a:lnTo>
                    <a:pt x="204" y="0"/>
                  </a:lnTo>
                  <a:lnTo>
                    <a:pt x="204" y="26"/>
                  </a:lnTo>
                  <a:close/>
                </a:path>
              </a:pathLst>
            </a:custGeom>
            <a:solidFill>
              <a:srgbClr val="FFFFFF"/>
            </a:solidFill>
            <a:ln w="4763">
              <a:solidFill>
                <a:srgbClr val="000000"/>
              </a:solidFill>
              <a:round/>
              <a:headEnd/>
              <a:tailEnd/>
            </a:ln>
          </p:spPr>
          <p:txBody>
            <a:bodyPr/>
            <a:lstStyle/>
            <a:p>
              <a:endParaRPr lang="en-US"/>
            </a:p>
          </p:txBody>
        </p:sp>
        <p:sp>
          <p:nvSpPr>
            <p:cNvPr id="100447" name="Line 9"/>
            <p:cNvSpPr>
              <a:spLocks noChangeShapeType="1"/>
            </p:cNvSpPr>
            <p:nvPr/>
          </p:nvSpPr>
          <p:spPr bwMode="auto">
            <a:xfrm>
              <a:off x="1310" y="1379"/>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48" name="Line 10"/>
            <p:cNvSpPr>
              <a:spLocks noChangeShapeType="1"/>
            </p:cNvSpPr>
            <p:nvPr/>
          </p:nvSpPr>
          <p:spPr bwMode="auto">
            <a:xfrm>
              <a:off x="1310" y="1435"/>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49" name="Line 11"/>
            <p:cNvSpPr>
              <a:spLocks noChangeShapeType="1"/>
            </p:cNvSpPr>
            <p:nvPr/>
          </p:nvSpPr>
          <p:spPr bwMode="auto">
            <a:xfrm>
              <a:off x="1317" y="1405"/>
              <a:ext cx="172"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50" name="Rectangle 12"/>
            <p:cNvSpPr>
              <a:spLocks noChangeArrowheads="1"/>
            </p:cNvSpPr>
            <p:nvPr/>
          </p:nvSpPr>
          <p:spPr bwMode="auto">
            <a:xfrm>
              <a:off x="1416" y="1389"/>
              <a:ext cx="54" cy="36"/>
            </a:xfrm>
            <a:prstGeom prst="rect">
              <a:avLst/>
            </a:prstGeom>
            <a:noFill/>
            <a:ln w="4763">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0451" name="Freeform 13"/>
            <p:cNvSpPr>
              <a:spLocks noEditPoints="1"/>
            </p:cNvSpPr>
            <p:nvPr/>
          </p:nvSpPr>
          <p:spPr bwMode="auto">
            <a:xfrm>
              <a:off x="1030" y="955"/>
              <a:ext cx="538" cy="401"/>
            </a:xfrm>
            <a:custGeom>
              <a:avLst/>
              <a:gdLst>
                <a:gd name="T0" fmla="*/ 452 w 538"/>
                <a:gd name="T1" fmla="*/ 285 h 401"/>
                <a:gd name="T2" fmla="*/ 472 w 538"/>
                <a:gd name="T3" fmla="*/ 285 h 401"/>
                <a:gd name="T4" fmla="*/ 472 w 538"/>
                <a:gd name="T5" fmla="*/ 278 h 401"/>
                <a:gd name="T6" fmla="*/ 452 w 538"/>
                <a:gd name="T7" fmla="*/ 278 h 401"/>
                <a:gd name="T8" fmla="*/ 452 w 538"/>
                <a:gd name="T9" fmla="*/ 285 h 401"/>
                <a:gd name="T10" fmla="*/ 121 w 538"/>
                <a:gd name="T11" fmla="*/ 239 h 401"/>
                <a:gd name="T12" fmla="*/ 121 w 538"/>
                <a:gd name="T13" fmla="*/ 27 h 401"/>
                <a:gd name="T14" fmla="*/ 417 w 538"/>
                <a:gd name="T15" fmla="*/ 27 h 401"/>
                <a:gd name="T16" fmla="*/ 417 w 538"/>
                <a:gd name="T17" fmla="*/ 239 h 401"/>
                <a:gd name="T18" fmla="*/ 121 w 538"/>
                <a:gd name="T19" fmla="*/ 239 h 401"/>
                <a:gd name="T20" fmla="*/ 108 w 538"/>
                <a:gd name="T21" fmla="*/ 252 h 401"/>
                <a:gd name="T22" fmla="*/ 430 w 538"/>
                <a:gd name="T23" fmla="*/ 252 h 401"/>
                <a:gd name="T24" fmla="*/ 430 w 538"/>
                <a:gd name="T25" fmla="*/ 14 h 401"/>
                <a:gd name="T26" fmla="*/ 446 w 538"/>
                <a:gd name="T27" fmla="*/ 14 h 401"/>
                <a:gd name="T28" fmla="*/ 446 w 538"/>
                <a:gd name="T29" fmla="*/ 0 h 401"/>
                <a:gd name="T30" fmla="*/ 96 w 538"/>
                <a:gd name="T31" fmla="*/ 0 h 401"/>
                <a:gd name="T32" fmla="*/ 96 w 538"/>
                <a:gd name="T33" fmla="*/ 265 h 401"/>
                <a:gd name="T34" fmla="*/ 108 w 538"/>
                <a:gd name="T35" fmla="*/ 265 h 401"/>
                <a:gd name="T36" fmla="*/ 108 w 538"/>
                <a:gd name="T37" fmla="*/ 252 h 401"/>
                <a:gd name="T38" fmla="*/ 0 w 538"/>
                <a:gd name="T39" fmla="*/ 388 h 401"/>
                <a:gd name="T40" fmla="*/ 54 w 538"/>
                <a:gd name="T41" fmla="*/ 388 h 401"/>
                <a:gd name="T42" fmla="*/ 54 w 538"/>
                <a:gd name="T43" fmla="*/ 368 h 401"/>
                <a:gd name="T44" fmla="*/ 0 w 538"/>
                <a:gd name="T45" fmla="*/ 368 h 401"/>
                <a:gd name="T46" fmla="*/ 0 w 538"/>
                <a:gd name="T47" fmla="*/ 388 h 401"/>
                <a:gd name="T48" fmla="*/ 316 w 538"/>
                <a:gd name="T49" fmla="*/ 401 h 401"/>
                <a:gd name="T50" fmla="*/ 430 w 538"/>
                <a:gd name="T51" fmla="*/ 401 h 401"/>
                <a:gd name="T52" fmla="*/ 430 w 538"/>
                <a:gd name="T53" fmla="*/ 391 h 401"/>
                <a:gd name="T54" fmla="*/ 316 w 538"/>
                <a:gd name="T55" fmla="*/ 391 h 401"/>
                <a:gd name="T56" fmla="*/ 316 w 538"/>
                <a:gd name="T57" fmla="*/ 401 h 401"/>
                <a:gd name="T58" fmla="*/ 523 w 538"/>
                <a:gd name="T59" fmla="*/ 378 h 401"/>
                <a:gd name="T60" fmla="*/ 538 w 538"/>
                <a:gd name="T61" fmla="*/ 378 h 401"/>
                <a:gd name="T62" fmla="*/ 538 w 538"/>
                <a:gd name="T63" fmla="*/ 368 h 401"/>
                <a:gd name="T64" fmla="*/ 523 w 538"/>
                <a:gd name="T65" fmla="*/ 368 h 401"/>
                <a:gd name="T66" fmla="*/ 523 w 538"/>
                <a:gd name="T67" fmla="*/ 378 h 401"/>
                <a:gd name="T68" fmla="*/ 523 w 538"/>
                <a:gd name="T69" fmla="*/ 394 h 401"/>
                <a:gd name="T70" fmla="*/ 538 w 538"/>
                <a:gd name="T71" fmla="*/ 394 h 401"/>
                <a:gd name="T72" fmla="*/ 538 w 538"/>
                <a:gd name="T73" fmla="*/ 388 h 401"/>
                <a:gd name="T74" fmla="*/ 523 w 538"/>
                <a:gd name="T75" fmla="*/ 388 h 401"/>
                <a:gd name="T76" fmla="*/ 523 w 538"/>
                <a:gd name="T77" fmla="*/ 394 h 4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8"/>
                <a:gd name="T118" fmla="*/ 0 h 401"/>
                <a:gd name="T119" fmla="*/ 538 w 538"/>
                <a:gd name="T120" fmla="*/ 401 h 40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8" h="401">
                  <a:moveTo>
                    <a:pt x="452" y="285"/>
                  </a:moveTo>
                  <a:lnTo>
                    <a:pt x="472" y="285"/>
                  </a:lnTo>
                  <a:lnTo>
                    <a:pt x="472" y="278"/>
                  </a:lnTo>
                  <a:lnTo>
                    <a:pt x="452" y="278"/>
                  </a:lnTo>
                  <a:lnTo>
                    <a:pt x="452" y="285"/>
                  </a:lnTo>
                  <a:close/>
                  <a:moveTo>
                    <a:pt x="121" y="239"/>
                  </a:moveTo>
                  <a:lnTo>
                    <a:pt x="121" y="27"/>
                  </a:lnTo>
                  <a:lnTo>
                    <a:pt x="417" y="27"/>
                  </a:lnTo>
                  <a:lnTo>
                    <a:pt x="417" y="239"/>
                  </a:lnTo>
                  <a:lnTo>
                    <a:pt x="121" y="239"/>
                  </a:lnTo>
                  <a:close/>
                  <a:moveTo>
                    <a:pt x="108" y="252"/>
                  </a:moveTo>
                  <a:lnTo>
                    <a:pt x="430" y="252"/>
                  </a:lnTo>
                  <a:lnTo>
                    <a:pt x="430" y="14"/>
                  </a:lnTo>
                  <a:lnTo>
                    <a:pt x="446" y="14"/>
                  </a:lnTo>
                  <a:lnTo>
                    <a:pt x="446" y="0"/>
                  </a:lnTo>
                  <a:lnTo>
                    <a:pt x="96" y="0"/>
                  </a:lnTo>
                  <a:lnTo>
                    <a:pt x="96" y="265"/>
                  </a:lnTo>
                  <a:lnTo>
                    <a:pt x="108" y="265"/>
                  </a:lnTo>
                  <a:lnTo>
                    <a:pt x="108" y="252"/>
                  </a:lnTo>
                  <a:close/>
                  <a:moveTo>
                    <a:pt x="0" y="388"/>
                  </a:moveTo>
                  <a:lnTo>
                    <a:pt x="54" y="388"/>
                  </a:lnTo>
                  <a:lnTo>
                    <a:pt x="54" y="368"/>
                  </a:lnTo>
                  <a:lnTo>
                    <a:pt x="0" y="368"/>
                  </a:lnTo>
                  <a:lnTo>
                    <a:pt x="0" y="388"/>
                  </a:lnTo>
                  <a:close/>
                  <a:moveTo>
                    <a:pt x="316" y="401"/>
                  </a:moveTo>
                  <a:lnTo>
                    <a:pt x="430" y="401"/>
                  </a:lnTo>
                  <a:lnTo>
                    <a:pt x="430" y="391"/>
                  </a:lnTo>
                  <a:lnTo>
                    <a:pt x="316" y="391"/>
                  </a:lnTo>
                  <a:lnTo>
                    <a:pt x="316" y="401"/>
                  </a:lnTo>
                  <a:close/>
                  <a:moveTo>
                    <a:pt x="523" y="378"/>
                  </a:moveTo>
                  <a:lnTo>
                    <a:pt x="538" y="378"/>
                  </a:lnTo>
                  <a:lnTo>
                    <a:pt x="538" y="368"/>
                  </a:lnTo>
                  <a:lnTo>
                    <a:pt x="523" y="368"/>
                  </a:lnTo>
                  <a:lnTo>
                    <a:pt x="523" y="378"/>
                  </a:lnTo>
                  <a:close/>
                  <a:moveTo>
                    <a:pt x="523" y="394"/>
                  </a:moveTo>
                  <a:lnTo>
                    <a:pt x="538" y="394"/>
                  </a:lnTo>
                  <a:lnTo>
                    <a:pt x="538" y="388"/>
                  </a:lnTo>
                  <a:lnTo>
                    <a:pt x="523" y="388"/>
                  </a:lnTo>
                  <a:lnTo>
                    <a:pt x="523" y="394"/>
                  </a:lnTo>
                  <a:close/>
                </a:path>
              </a:pathLst>
            </a:custGeom>
            <a:solidFill>
              <a:srgbClr val="000000"/>
            </a:solidFill>
            <a:ln w="4763">
              <a:solidFill>
                <a:srgbClr val="000000"/>
              </a:solidFill>
              <a:round/>
              <a:headEnd/>
              <a:tailEnd/>
            </a:ln>
          </p:spPr>
          <p:txBody>
            <a:bodyPr/>
            <a:lstStyle/>
            <a:p>
              <a:endParaRPr lang="en-US"/>
            </a:p>
          </p:txBody>
        </p:sp>
        <p:sp>
          <p:nvSpPr>
            <p:cNvPr id="100452" name="Line 14"/>
            <p:cNvSpPr>
              <a:spLocks noChangeShapeType="1"/>
            </p:cNvSpPr>
            <p:nvPr/>
          </p:nvSpPr>
          <p:spPr bwMode="auto">
            <a:xfrm>
              <a:off x="1084" y="1257"/>
              <a:ext cx="430"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53" name="Line 15"/>
            <p:cNvSpPr>
              <a:spLocks noChangeShapeType="1"/>
            </p:cNvSpPr>
            <p:nvPr/>
          </p:nvSpPr>
          <p:spPr bwMode="auto">
            <a:xfrm flipV="1">
              <a:off x="1193"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54" name="Line 16"/>
            <p:cNvSpPr>
              <a:spLocks noChangeShapeType="1"/>
            </p:cNvSpPr>
            <p:nvPr/>
          </p:nvSpPr>
          <p:spPr bwMode="auto">
            <a:xfrm flipV="1">
              <a:off x="1301"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00359" name="Group 17"/>
          <p:cNvGrpSpPr>
            <a:grpSpLocks/>
          </p:cNvGrpSpPr>
          <p:nvPr/>
        </p:nvGrpSpPr>
        <p:grpSpPr bwMode="auto">
          <a:xfrm>
            <a:off x="7629525" y="6172200"/>
            <a:ext cx="371475" cy="381000"/>
            <a:chOff x="1014" y="912"/>
            <a:chExt cx="574" cy="596"/>
          </a:xfrm>
        </p:grpSpPr>
        <p:sp>
          <p:nvSpPr>
            <p:cNvPr id="100431" name="Freeform 18"/>
            <p:cNvSpPr>
              <a:spLocks/>
            </p:cNvSpPr>
            <p:nvPr/>
          </p:nvSpPr>
          <p:spPr bwMode="auto">
            <a:xfrm>
              <a:off x="1014" y="912"/>
              <a:ext cx="574" cy="596"/>
            </a:xfrm>
            <a:custGeom>
              <a:avLst/>
              <a:gdLst>
                <a:gd name="T0" fmla="*/ 124 w 574"/>
                <a:gd name="T1" fmla="*/ 391 h 596"/>
                <a:gd name="T2" fmla="*/ 0 w 574"/>
                <a:gd name="T3" fmla="*/ 391 h 596"/>
                <a:gd name="T4" fmla="*/ 0 w 574"/>
                <a:gd name="T5" fmla="*/ 596 h 596"/>
                <a:gd name="T6" fmla="*/ 574 w 574"/>
                <a:gd name="T7" fmla="*/ 596 h 596"/>
                <a:gd name="T8" fmla="*/ 574 w 574"/>
                <a:gd name="T9" fmla="*/ 391 h 596"/>
                <a:gd name="T10" fmla="*/ 446 w 574"/>
                <a:gd name="T11" fmla="*/ 391 h 596"/>
                <a:gd name="T12" fmla="*/ 446 w 574"/>
                <a:gd name="T13" fmla="*/ 364 h 596"/>
                <a:gd name="T14" fmla="*/ 500 w 574"/>
                <a:gd name="T15" fmla="*/ 364 h 596"/>
                <a:gd name="T16" fmla="*/ 500 w 574"/>
                <a:gd name="T17" fmla="*/ 0 h 596"/>
                <a:gd name="T18" fmla="*/ 70 w 574"/>
                <a:gd name="T19" fmla="*/ 0 h 596"/>
                <a:gd name="T20" fmla="*/ 70 w 574"/>
                <a:gd name="T21" fmla="*/ 364 h 596"/>
                <a:gd name="T22" fmla="*/ 124 w 574"/>
                <a:gd name="T23" fmla="*/ 364 h 596"/>
                <a:gd name="T24" fmla="*/ 124 w 574"/>
                <a:gd name="T25" fmla="*/ 391 h 5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4"/>
                <a:gd name="T40" fmla="*/ 0 h 596"/>
                <a:gd name="T41" fmla="*/ 574 w 574"/>
                <a:gd name="T42" fmla="*/ 596 h 5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4" h="596">
                  <a:moveTo>
                    <a:pt x="124" y="391"/>
                  </a:moveTo>
                  <a:lnTo>
                    <a:pt x="0" y="391"/>
                  </a:lnTo>
                  <a:lnTo>
                    <a:pt x="0" y="596"/>
                  </a:lnTo>
                  <a:lnTo>
                    <a:pt x="574" y="596"/>
                  </a:lnTo>
                  <a:lnTo>
                    <a:pt x="574" y="391"/>
                  </a:lnTo>
                  <a:lnTo>
                    <a:pt x="446" y="391"/>
                  </a:lnTo>
                  <a:lnTo>
                    <a:pt x="446" y="364"/>
                  </a:lnTo>
                  <a:lnTo>
                    <a:pt x="500" y="364"/>
                  </a:lnTo>
                  <a:lnTo>
                    <a:pt x="500" y="0"/>
                  </a:lnTo>
                  <a:lnTo>
                    <a:pt x="70" y="0"/>
                  </a:lnTo>
                  <a:lnTo>
                    <a:pt x="70" y="364"/>
                  </a:lnTo>
                  <a:lnTo>
                    <a:pt x="124" y="364"/>
                  </a:lnTo>
                  <a:lnTo>
                    <a:pt x="124" y="391"/>
                  </a:lnTo>
                  <a:close/>
                </a:path>
              </a:pathLst>
            </a:custGeom>
            <a:solidFill>
              <a:srgbClr val="FFFFFF"/>
            </a:solidFill>
            <a:ln w="15875">
              <a:solidFill>
                <a:srgbClr val="000000"/>
              </a:solidFill>
              <a:round/>
              <a:headEnd/>
              <a:tailEnd/>
            </a:ln>
          </p:spPr>
          <p:txBody>
            <a:bodyPr/>
            <a:lstStyle/>
            <a:p>
              <a:endParaRPr lang="en-US"/>
            </a:p>
          </p:txBody>
        </p:sp>
        <p:sp>
          <p:nvSpPr>
            <p:cNvPr id="100432" name="Line 19"/>
            <p:cNvSpPr>
              <a:spLocks noChangeShapeType="1"/>
            </p:cNvSpPr>
            <p:nvPr/>
          </p:nvSpPr>
          <p:spPr bwMode="auto">
            <a:xfrm>
              <a:off x="1138" y="1303"/>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33" name="Line 20"/>
            <p:cNvSpPr>
              <a:spLocks noChangeShapeType="1"/>
            </p:cNvSpPr>
            <p:nvPr/>
          </p:nvSpPr>
          <p:spPr bwMode="auto">
            <a:xfrm>
              <a:off x="1138" y="1276"/>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34" name="Freeform 21"/>
            <p:cNvSpPr>
              <a:spLocks noEditPoints="1"/>
            </p:cNvSpPr>
            <p:nvPr/>
          </p:nvSpPr>
          <p:spPr bwMode="auto">
            <a:xfrm>
              <a:off x="1310" y="1323"/>
              <a:ext cx="233" cy="168"/>
            </a:xfrm>
            <a:custGeom>
              <a:avLst/>
              <a:gdLst>
                <a:gd name="T0" fmla="*/ 0 w 233"/>
                <a:gd name="T1" fmla="*/ 168 h 168"/>
                <a:gd name="T2" fmla="*/ 188 w 233"/>
                <a:gd name="T3" fmla="*/ 168 h 168"/>
                <a:gd name="T4" fmla="*/ 188 w 233"/>
                <a:gd name="T5" fmla="*/ 0 h 168"/>
                <a:gd name="T6" fmla="*/ 0 w 233"/>
                <a:gd name="T7" fmla="*/ 0 h 168"/>
                <a:gd name="T8" fmla="*/ 0 w 233"/>
                <a:gd name="T9" fmla="*/ 168 h 168"/>
                <a:gd name="T10" fmla="*/ 204 w 233"/>
                <a:gd name="T11" fmla="*/ 26 h 168"/>
                <a:gd name="T12" fmla="*/ 233 w 233"/>
                <a:gd name="T13" fmla="*/ 26 h 168"/>
                <a:gd name="T14" fmla="*/ 233 w 233"/>
                <a:gd name="T15" fmla="*/ 0 h 168"/>
                <a:gd name="T16" fmla="*/ 204 w 233"/>
                <a:gd name="T17" fmla="*/ 0 h 168"/>
                <a:gd name="T18" fmla="*/ 204 w 233"/>
                <a:gd name="T19" fmla="*/ 2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168"/>
                <a:gd name="T32" fmla="*/ 233 w 233"/>
                <a:gd name="T33" fmla="*/ 168 h 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168">
                  <a:moveTo>
                    <a:pt x="0" y="168"/>
                  </a:moveTo>
                  <a:lnTo>
                    <a:pt x="188" y="168"/>
                  </a:lnTo>
                  <a:lnTo>
                    <a:pt x="188" y="0"/>
                  </a:lnTo>
                  <a:lnTo>
                    <a:pt x="0" y="0"/>
                  </a:lnTo>
                  <a:lnTo>
                    <a:pt x="0" y="168"/>
                  </a:lnTo>
                  <a:close/>
                  <a:moveTo>
                    <a:pt x="204" y="26"/>
                  </a:moveTo>
                  <a:lnTo>
                    <a:pt x="233" y="26"/>
                  </a:lnTo>
                  <a:lnTo>
                    <a:pt x="233" y="0"/>
                  </a:lnTo>
                  <a:lnTo>
                    <a:pt x="204" y="0"/>
                  </a:lnTo>
                  <a:lnTo>
                    <a:pt x="204" y="26"/>
                  </a:lnTo>
                  <a:close/>
                </a:path>
              </a:pathLst>
            </a:custGeom>
            <a:solidFill>
              <a:srgbClr val="FFFFFF"/>
            </a:solidFill>
            <a:ln w="4763">
              <a:solidFill>
                <a:srgbClr val="000000"/>
              </a:solidFill>
              <a:round/>
              <a:headEnd/>
              <a:tailEnd/>
            </a:ln>
          </p:spPr>
          <p:txBody>
            <a:bodyPr/>
            <a:lstStyle/>
            <a:p>
              <a:endParaRPr lang="en-US"/>
            </a:p>
          </p:txBody>
        </p:sp>
        <p:sp>
          <p:nvSpPr>
            <p:cNvPr id="100435" name="Line 22"/>
            <p:cNvSpPr>
              <a:spLocks noChangeShapeType="1"/>
            </p:cNvSpPr>
            <p:nvPr/>
          </p:nvSpPr>
          <p:spPr bwMode="auto">
            <a:xfrm>
              <a:off x="1310" y="1379"/>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36" name="Line 23"/>
            <p:cNvSpPr>
              <a:spLocks noChangeShapeType="1"/>
            </p:cNvSpPr>
            <p:nvPr/>
          </p:nvSpPr>
          <p:spPr bwMode="auto">
            <a:xfrm>
              <a:off x="1310" y="1435"/>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37" name="Line 24"/>
            <p:cNvSpPr>
              <a:spLocks noChangeShapeType="1"/>
            </p:cNvSpPr>
            <p:nvPr/>
          </p:nvSpPr>
          <p:spPr bwMode="auto">
            <a:xfrm>
              <a:off x="1317" y="1405"/>
              <a:ext cx="172"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38" name="Rectangle 25"/>
            <p:cNvSpPr>
              <a:spLocks noChangeArrowheads="1"/>
            </p:cNvSpPr>
            <p:nvPr/>
          </p:nvSpPr>
          <p:spPr bwMode="auto">
            <a:xfrm>
              <a:off x="1416" y="1389"/>
              <a:ext cx="54" cy="36"/>
            </a:xfrm>
            <a:prstGeom prst="rect">
              <a:avLst/>
            </a:prstGeom>
            <a:noFill/>
            <a:ln w="4763">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0439" name="Freeform 26"/>
            <p:cNvSpPr>
              <a:spLocks noEditPoints="1"/>
            </p:cNvSpPr>
            <p:nvPr/>
          </p:nvSpPr>
          <p:spPr bwMode="auto">
            <a:xfrm>
              <a:off x="1030" y="955"/>
              <a:ext cx="538" cy="401"/>
            </a:xfrm>
            <a:custGeom>
              <a:avLst/>
              <a:gdLst>
                <a:gd name="T0" fmla="*/ 452 w 538"/>
                <a:gd name="T1" fmla="*/ 285 h 401"/>
                <a:gd name="T2" fmla="*/ 472 w 538"/>
                <a:gd name="T3" fmla="*/ 285 h 401"/>
                <a:gd name="T4" fmla="*/ 472 w 538"/>
                <a:gd name="T5" fmla="*/ 278 h 401"/>
                <a:gd name="T6" fmla="*/ 452 w 538"/>
                <a:gd name="T7" fmla="*/ 278 h 401"/>
                <a:gd name="T8" fmla="*/ 452 w 538"/>
                <a:gd name="T9" fmla="*/ 285 h 401"/>
                <a:gd name="T10" fmla="*/ 121 w 538"/>
                <a:gd name="T11" fmla="*/ 239 h 401"/>
                <a:gd name="T12" fmla="*/ 121 w 538"/>
                <a:gd name="T13" fmla="*/ 27 h 401"/>
                <a:gd name="T14" fmla="*/ 417 w 538"/>
                <a:gd name="T15" fmla="*/ 27 h 401"/>
                <a:gd name="T16" fmla="*/ 417 w 538"/>
                <a:gd name="T17" fmla="*/ 239 h 401"/>
                <a:gd name="T18" fmla="*/ 121 w 538"/>
                <a:gd name="T19" fmla="*/ 239 h 401"/>
                <a:gd name="T20" fmla="*/ 108 w 538"/>
                <a:gd name="T21" fmla="*/ 252 h 401"/>
                <a:gd name="T22" fmla="*/ 430 w 538"/>
                <a:gd name="T23" fmla="*/ 252 h 401"/>
                <a:gd name="T24" fmla="*/ 430 w 538"/>
                <a:gd name="T25" fmla="*/ 14 h 401"/>
                <a:gd name="T26" fmla="*/ 446 w 538"/>
                <a:gd name="T27" fmla="*/ 14 h 401"/>
                <a:gd name="T28" fmla="*/ 446 w 538"/>
                <a:gd name="T29" fmla="*/ 0 h 401"/>
                <a:gd name="T30" fmla="*/ 96 w 538"/>
                <a:gd name="T31" fmla="*/ 0 h 401"/>
                <a:gd name="T32" fmla="*/ 96 w 538"/>
                <a:gd name="T33" fmla="*/ 265 h 401"/>
                <a:gd name="T34" fmla="*/ 108 w 538"/>
                <a:gd name="T35" fmla="*/ 265 h 401"/>
                <a:gd name="T36" fmla="*/ 108 w 538"/>
                <a:gd name="T37" fmla="*/ 252 h 401"/>
                <a:gd name="T38" fmla="*/ 0 w 538"/>
                <a:gd name="T39" fmla="*/ 388 h 401"/>
                <a:gd name="T40" fmla="*/ 54 w 538"/>
                <a:gd name="T41" fmla="*/ 388 h 401"/>
                <a:gd name="T42" fmla="*/ 54 w 538"/>
                <a:gd name="T43" fmla="*/ 368 h 401"/>
                <a:gd name="T44" fmla="*/ 0 w 538"/>
                <a:gd name="T45" fmla="*/ 368 h 401"/>
                <a:gd name="T46" fmla="*/ 0 w 538"/>
                <a:gd name="T47" fmla="*/ 388 h 401"/>
                <a:gd name="T48" fmla="*/ 316 w 538"/>
                <a:gd name="T49" fmla="*/ 401 h 401"/>
                <a:gd name="T50" fmla="*/ 430 w 538"/>
                <a:gd name="T51" fmla="*/ 401 h 401"/>
                <a:gd name="T52" fmla="*/ 430 w 538"/>
                <a:gd name="T53" fmla="*/ 391 h 401"/>
                <a:gd name="T54" fmla="*/ 316 w 538"/>
                <a:gd name="T55" fmla="*/ 391 h 401"/>
                <a:gd name="T56" fmla="*/ 316 w 538"/>
                <a:gd name="T57" fmla="*/ 401 h 401"/>
                <a:gd name="T58" fmla="*/ 523 w 538"/>
                <a:gd name="T59" fmla="*/ 378 h 401"/>
                <a:gd name="T60" fmla="*/ 538 w 538"/>
                <a:gd name="T61" fmla="*/ 378 h 401"/>
                <a:gd name="T62" fmla="*/ 538 w 538"/>
                <a:gd name="T63" fmla="*/ 368 h 401"/>
                <a:gd name="T64" fmla="*/ 523 w 538"/>
                <a:gd name="T65" fmla="*/ 368 h 401"/>
                <a:gd name="T66" fmla="*/ 523 w 538"/>
                <a:gd name="T67" fmla="*/ 378 h 401"/>
                <a:gd name="T68" fmla="*/ 523 w 538"/>
                <a:gd name="T69" fmla="*/ 394 h 401"/>
                <a:gd name="T70" fmla="*/ 538 w 538"/>
                <a:gd name="T71" fmla="*/ 394 h 401"/>
                <a:gd name="T72" fmla="*/ 538 w 538"/>
                <a:gd name="T73" fmla="*/ 388 h 401"/>
                <a:gd name="T74" fmla="*/ 523 w 538"/>
                <a:gd name="T75" fmla="*/ 388 h 401"/>
                <a:gd name="T76" fmla="*/ 523 w 538"/>
                <a:gd name="T77" fmla="*/ 394 h 4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8"/>
                <a:gd name="T118" fmla="*/ 0 h 401"/>
                <a:gd name="T119" fmla="*/ 538 w 538"/>
                <a:gd name="T120" fmla="*/ 401 h 40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8" h="401">
                  <a:moveTo>
                    <a:pt x="452" y="285"/>
                  </a:moveTo>
                  <a:lnTo>
                    <a:pt x="472" y="285"/>
                  </a:lnTo>
                  <a:lnTo>
                    <a:pt x="472" y="278"/>
                  </a:lnTo>
                  <a:lnTo>
                    <a:pt x="452" y="278"/>
                  </a:lnTo>
                  <a:lnTo>
                    <a:pt x="452" y="285"/>
                  </a:lnTo>
                  <a:close/>
                  <a:moveTo>
                    <a:pt x="121" y="239"/>
                  </a:moveTo>
                  <a:lnTo>
                    <a:pt x="121" y="27"/>
                  </a:lnTo>
                  <a:lnTo>
                    <a:pt x="417" y="27"/>
                  </a:lnTo>
                  <a:lnTo>
                    <a:pt x="417" y="239"/>
                  </a:lnTo>
                  <a:lnTo>
                    <a:pt x="121" y="239"/>
                  </a:lnTo>
                  <a:close/>
                  <a:moveTo>
                    <a:pt x="108" y="252"/>
                  </a:moveTo>
                  <a:lnTo>
                    <a:pt x="430" y="252"/>
                  </a:lnTo>
                  <a:lnTo>
                    <a:pt x="430" y="14"/>
                  </a:lnTo>
                  <a:lnTo>
                    <a:pt x="446" y="14"/>
                  </a:lnTo>
                  <a:lnTo>
                    <a:pt x="446" y="0"/>
                  </a:lnTo>
                  <a:lnTo>
                    <a:pt x="96" y="0"/>
                  </a:lnTo>
                  <a:lnTo>
                    <a:pt x="96" y="265"/>
                  </a:lnTo>
                  <a:lnTo>
                    <a:pt x="108" y="265"/>
                  </a:lnTo>
                  <a:lnTo>
                    <a:pt x="108" y="252"/>
                  </a:lnTo>
                  <a:close/>
                  <a:moveTo>
                    <a:pt x="0" y="388"/>
                  </a:moveTo>
                  <a:lnTo>
                    <a:pt x="54" y="388"/>
                  </a:lnTo>
                  <a:lnTo>
                    <a:pt x="54" y="368"/>
                  </a:lnTo>
                  <a:lnTo>
                    <a:pt x="0" y="368"/>
                  </a:lnTo>
                  <a:lnTo>
                    <a:pt x="0" y="388"/>
                  </a:lnTo>
                  <a:close/>
                  <a:moveTo>
                    <a:pt x="316" y="401"/>
                  </a:moveTo>
                  <a:lnTo>
                    <a:pt x="430" y="401"/>
                  </a:lnTo>
                  <a:lnTo>
                    <a:pt x="430" y="391"/>
                  </a:lnTo>
                  <a:lnTo>
                    <a:pt x="316" y="391"/>
                  </a:lnTo>
                  <a:lnTo>
                    <a:pt x="316" y="401"/>
                  </a:lnTo>
                  <a:close/>
                  <a:moveTo>
                    <a:pt x="523" y="378"/>
                  </a:moveTo>
                  <a:lnTo>
                    <a:pt x="538" y="378"/>
                  </a:lnTo>
                  <a:lnTo>
                    <a:pt x="538" y="368"/>
                  </a:lnTo>
                  <a:lnTo>
                    <a:pt x="523" y="368"/>
                  </a:lnTo>
                  <a:lnTo>
                    <a:pt x="523" y="378"/>
                  </a:lnTo>
                  <a:close/>
                  <a:moveTo>
                    <a:pt x="523" y="394"/>
                  </a:moveTo>
                  <a:lnTo>
                    <a:pt x="538" y="394"/>
                  </a:lnTo>
                  <a:lnTo>
                    <a:pt x="538" y="388"/>
                  </a:lnTo>
                  <a:lnTo>
                    <a:pt x="523" y="388"/>
                  </a:lnTo>
                  <a:lnTo>
                    <a:pt x="523" y="394"/>
                  </a:lnTo>
                  <a:close/>
                </a:path>
              </a:pathLst>
            </a:custGeom>
            <a:solidFill>
              <a:srgbClr val="000000"/>
            </a:solidFill>
            <a:ln w="4763">
              <a:solidFill>
                <a:srgbClr val="000000"/>
              </a:solidFill>
              <a:round/>
              <a:headEnd/>
              <a:tailEnd/>
            </a:ln>
          </p:spPr>
          <p:txBody>
            <a:bodyPr/>
            <a:lstStyle/>
            <a:p>
              <a:endParaRPr lang="en-US"/>
            </a:p>
          </p:txBody>
        </p:sp>
        <p:sp>
          <p:nvSpPr>
            <p:cNvPr id="100440" name="Line 27"/>
            <p:cNvSpPr>
              <a:spLocks noChangeShapeType="1"/>
            </p:cNvSpPr>
            <p:nvPr/>
          </p:nvSpPr>
          <p:spPr bwMode="auto">
            <a:xfrm>
              <a:off x="1084" y="1257"/>
              <a:ext cx="430"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41" name="Line 28"/>
            <p:cNvSpPr>
              <a:spLocks noChangeShapeType="1"/>
            </p:cNvSpPr>
            <p:nvPr/>
          </p:nvSpPr>
          <p:spPr bwMode="auto">
            <a:xfrm flipV="1">
              <a:off x="1193"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42" name="Line 29"/>
            <p:cNvSpPr>
              <a:spLocks noChangeShapeType="1"/>
            </p:cNvSpPr>
            <p:nvPr/>
          </p:nvSpPr>
          <p:spPr bwMode="auto">
            <a:xfrm flipV="1">
              <a:off x="1301"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00360" name="Group 30"/>
          <p:cNvGrpSpPr>
            <a:grpSpLocks/>
          </p:cNvGrpSpPr>
          <p:nvPr/>
        </p:nvGrpSpPr>
        <p:grpSpPr bwMode="auto">
          <a:xfrm>
            <a:off x="1371600" y="6172200"/>
            <a:ext cx="371475" cy="381000"/>
            <a:chOff x="1014" y="912"/>
            <a:chExt cx="574" cy="596"/>
          </a:xfrm>
        </p:grpSpPr>
        <p:sp>
          <p:nvSpPr>
            <p:cNvPr id="100419" name="Freeform 31"/>
            <p:cNvSpPr>
              <a:spLocks/>
            </p:cNvSpPr>
            <p:nvPr/>
          </p:nvSpPr>
          <p:spPr bwMode="auto">
            <a:xfrm>
              <a:off x="1014" y="912"/>
              <a:ext cx="574" cy="596"/>
            </a:xfrm>
            <a:custGeom>
              <a:avLst/>
              <a:gdLst>
                <a:gd name="T0" fmla="*/ 124 w 574"/>
                <a:gd name="T1" fmla="*/ 391 h 596"/>
                <a:gd name="T2" fmla="*/ 0 w 574"/>
                <a:gd name="T3" fmla="*/ 391 h 596"/>
                <a:gd name="T4" fmla="*/ 0 w 574"/>
                <a:gd name="T5" fmla="*/ 596 h 596"/>
                <a:gd name="T6" fmla="*/ 574 w 574"/>
                <a:gd name="T7" fmla="*/ 596 h 596"/>
                <a:gd name="T8" fmla="*/ 574 w 574"/>
                <a:gd name="T9" fmla="*/ 391 h 596"/>
                <a:gd name="T10" fmla="*/ 446 w 574"/>
                <a:gd name="T11" fmla="*/ 391 h 596"/>
                <a:gd name="T12" fmla="*/ 446 w 574"/>
                <a:gd name="T13" fmla="*/ 364 h 596"/>
                <a:gd name="T14" fmla="*/ 500 w 574"/>
                <a:gd name="T15" fmla="*/ 364 h 596"/>
                <a:gd name="T16" fmla="*/ 500 w 574"/>
                <a:gd name="T17" fmla="*/ 0 h 596"/>
                <a:gd name="T18" fmla="*/ 70 w 574"/>
                <a:gd name="T19" fmla="*/ 0 h 596"/>
                <a:gd name="T20" fmla="*/ 70 w 574"/>
                <a:gd name="T21" fmla="*/ 364 h 596"/>
                <a:gd name="T22" fmla="*/ 124 w 574"/>
                <a:gd name="T23" fmla="*/ 364 h 596"/>
                <a:gd name="T24" fmla="*/ 124 w 574"/>
                <a:gd name="T25" fmla="*/ 391 h 5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4"/>
                <a:gd name="T40" fmla="*/ 0 h 596"/>
                <a:gd name="T41" fmla="*/ 574 w 574"/>
                <a:gd name="T42" fmla="*/ 596 h 5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4" h="596">
                  <a:moveTo>
                    <a:pt x="124" y="391"/>
                  </a:moveTo>
                  <a:lnTo>
                    <a:pt x="0" y="391"/>
                  </a:lnTo>
                  <a:lnTo>
                    <a:pt x="0" y="596"/>
                  </a:lnTo>
                  <a:lnTo>
                    <a:pt x="574" y="596"/>
                  </a:lnTo>
                  <a:lnTo>
                    <a:pt x="574" y="391"/>
                  </a:lnTo>
                  <a:lnTo>
                    <a:pt x="446" y="391"/>
                  </a:lnTo>
                  <a:lnTo>
                    <a:pt x="446" y="364"/>
                  </a:lnTo>
                  <a:lnTo>
                    <a:pt x="500" y="364"/>
                  </a:lnTo>
                  <a:lnTo>
                    <a:pt x="500" y="0"/>
                  </a:lnTo>
                  <a:lnTo>
                    <a:pt x="70" y="0"/>
                  </a:lnTo>
                  <a:lnTo>
                    <a:pt x="70" y="364"/>
                  </a:lnTo>
                  <a:lnTo>
                    <a:pt x="124" y="364"/>
                  </a:lnTo>
                  <a:lnTo>
                    <a:pt x="124" y="391"/>
                  </a:lnTo>
                  <a:close/>
                </a:path>
              </a:pathLst>
            </a:custGeom>
            <a:solidFill>
              <a:srgbClr val="FFFFFF"/>
            </a:solidFill>
            <a:ln w="15875">
              <a:solidFill>
                <a:srgbClr val="000000"/>
              </a:solidFill>
              <a:round/>
              <a:headEnd/>
              <a:tailEnd/>
            </a:ln>
          </p:spPr>
          <p:txBody>
            <a:bodyPr/>
            <a:lstStyle/>
            <a:p>
              <a:endParaRPr lang="en-US"/>
            </a:p>
          </p:txBody>
        </p:sp>
        <p:sp>
          <p:nvSpPr>
            <p:cNvPr id="100420" name="Line 32"/>
            <p:cNvSpPr>
              <a:spLocks noChangeShapeType="1"/>
            </p:cNvSpPr>
            <p:nvPr/>
          </p:nvSpPr>
          <p:spPr bwMode="auto">
            <a:xfrm>
              <a:off x="1138" y="1303"/>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21" name="Line 33"/>
            <p:cNvSpPr>
              <a:spLocks noChangeShapeType="1"/>
            </p:cNvSpPr>
            <p:nvPr/>
          </p:nvSpPr>
          <p:spPr bwMode="auto">
            <a:xfrm>
              <a:off x="1138" y="1276"/>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22" name="Freeform 34"/>
            <p:cNvSpPr>
              <a:spLocks noEditPoints="1"/>
            </p:cNvSpPr>
            <p:nvPr/>
          </p:nvSpPr>
          <p:spPr bwMode="auto">
            <a:xfrm>
              <a:off x="1310" y="1323"/>
              <a:ext cx="233" cy="168"/>
            </a:xfrm>
            <a:custGeom>
              <a:avLst/>
              <a:gdLst>
                <a:gd name="T0" fmla="*/ 0 w 233"/>
                <a:gd name="T1" fmla="*/ 168 h 168"/>
                <a:gd name="T2" fmla="*/ 188 w 233"/>
                <a:gd name="T3" fmla="*/ 168 h 168"/>
                <a:gd name="T4" fmla="*/ 188 w 233"/>
                <a:gd name="T5" fmla="*/ 0 h 168"/>
                <a:gd name="T6" fmla="*/ 0 w 233"/>
                <a:gd name="T7" fmla="*/ 0 h 168"/>
                <a:gd name="T8" fmla="*/ 0 w 233"/>
                <a:gd name="T9" fmla="*/ 168 h 168"/>
                <a:gd name="T10" fmla="*/ 204 w 233"/>
                <a:gd name="T11" fmla="*/ 26 h 168"/>
                <a:gd name="T12" fmla="*/ 233 w 233"/>
                <a:gd name="T13" fmla="*/ 26 h 168"/>
                <a:gd name="T14" fmla="*/ 233 w 233"/>
                <a:gd name="T15" fmla="*/ 0 h 168"/>
                <a:gd name="T16" fmla="*/ 204 w 233"/>
                <a:gd name="T17" fmla="*/ 0 h 168"/>
                <a:gd name="T18" fmla="*/ 204 w 233"/>
                <a:gd name="T19" fmla="*/ 2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168"/>
                <a:gd name="T32" fmla="*/ 233 w 233"/>
                <a:gd name="T33" fmla="*/ 168 h 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168">
                  <a:moveTo>
                    <a:pt x="0" y="168"/>
                  </a:moveTo>
                  <a:lnTo>
                    <a:pt x="188" y="168"/>
                  </a:lnTo>
                  <a:lnTo>
                    <a:pt x="188" y="0"/>
                  </a:lnTo>
                  <a:lnTo>
                    <a:pt x="0" y="0"/>
                  </a:lnTo>
                  <a:lnTo>
                    <a:pt x="0" y="168"/>
                  </a:lnTo>
                  <a:close/>
                  <a:moveTo>
                    <a:pt x="204" y="26"/>
                  </a:moveTo>
                  <a:lnTo>
                    <a:pt x="233" y="26"/>
                  </a:lnTo>
                  <a:lnTo>
                    <a:pt x="233" y="0"/>
                  </a:lnTo>
                  <a:lnTo>
                    <a:pt x="204" y="0"/>
                  </a:lnTo>
                  <a:lnTo>
                    <a:pt x="204" y="26"/>
                  </a:lnTo>
                  <a:close/>
                </a:path>
              </a:pathLst>
            </a:custGeom>
            <a:solidFill>
              <a:srgbClr val="FFFFFF"/>
            </a:solidFill>
            <a:ln w="4763">
              <a:solidFill>
                <a:srgbClr val="000000"/>
              </a:solidFill>
              <a:round/>
              <a:headEnd/>
              <a:tailEnd/>
            </a:ln>
          </p:spPr>
          <p:txBody>
            <a:bodyPr/>
            <a:lstStyle/>
            <a:p>
              <a:endParaRPr lang="en-US"/>
            </a:p>
          </p:txBody>
        </p:sp>
        <p:sp>
          <p:nvSpPr>
            <p:cNvPr id="100423" name="Line 35"/>
            <p:cNvSpPr>
              <a:spLocks noChangeShapeType="1"/>
            </p:cNvSpPr>
            <p:nvPr/>
          </p:nvSpPr>
          <p:spPr bwMode="auto">
            <a:xfrm>
              <a:off x="1310" y="1379"/>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24" name="Line 36"/>
            <p:cNvSpPr>
              <a:spLocks noChangeShapeType="1"/>
            </p:cNvSpPr>
            <p:nvPr/>
          </p:nvSpPr>
          <p:spPr bwMode="auto">
            <a:xfrm>
              <a:off x="1310" y="1435"/>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25" name="Line 37"/>
            <p:cNvSpPr>
              <a:spLocks noChangeShapeType="1"/>
            </p:cNvSpPr>
            <p:nvPr/>
          </p:nvSpPr>
          <p:spPr bwMode="auto">
            <a:xfrm>
              <a:off x="1317" y="1405"/>
              <a:ext cx="172"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26" name="Rectangle 38"/>
            <p:cNvSpPr>
              <a:spLocks noChangeArrowheads="1"/>
            </p:cNvSpPr>
            <p:nvPr/>
          </p:nvSpPr>
          <p:spPr bwMode="auto">
            <a:xfrm>
              <a:off x="1416" y="1389"/>
              <a:ext cx="54" cy="36"/>
            </a:xfrm>
            <a:prstGeom prst="rect">
              <a:avLst/>
            </a:prstGeom>
            <a:noFill/>
            <a:ln w="4763">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0427" name="Freeform 39"/>
            <p:cNvSpPr>
              <a:spLocks noEditPoints="1"/>
            </p:cNvSpPr>
            <p:nvPr/>
          </p:nvSpPr>
          <p:spPr bwMode="auto">
            <a:xfrm>
              <a:off x="1030" y="955"/>
              <a:ext cx="538" cy="401"/>
            </a:xfrm>
            <a:custGeom>
              <a:avLst/>
              <a:gdLst>
                <a:gd name="T0" fmla="*/ 452 w 538"/>
                <a:gd name="T1" fmla="*/ 285 h 401"/>
                <a:gd name="T2" fmla="*/ 472 w 538"/>
                <a:gd name="T3" fmla="*/ 285 h 401"/>
                <a:gd name="T4" fmla="*/ 472 w 538"/>
                <a:gd name="T5" fmla="*/ 278 h 401"/>
                <a:gd name="T6" fmla="*/ 452 w 538"/>
                <a:gd name="T7" fmla="*/ 278 h 401"/>
                <a:gd name="T8" fmla="*/ 452 w 538"/>
                <a:gd name="T9" fmla="*/ 285 h 401"/>
                <a:gd name="T10" fmla="*/ 121 w 538"/>
                <a:gd name="T11" fmla="*/ 239 h 401"/>
                <a:gd name="T12" fmla="*/ 121 w 538"/>
                <a:gd name="T13" fmla="*/ 27 h 401"/>
                <a:gd name="T14" fmla="*/ 417 w 538"/>
                <a:gd name="T15" fmla="*/ 27 h 401"/>
                <a:gd name="T16" fmla="*/ 417 w 538"/>
                <a:gd name="T17" fmla="*/ 239 h 401"/>
                <a:gd name="T18" fmla="*/ 121 w 538"/>
                <a:gd name="T19" fmla="*/ 239 h 401"/>
                <a:gd name="T20" fmla="*/ 108 w 538"/>
                <a:gd name="T21" fmla="*/ 252 h 401"/>
                <a:gd name="T22" fmla="*/ 430 w 538"/>
                <a:gd name="T23" fmla="*/ 252 h 401"/>
                <a:gd name="T24" fmla="*/ 430 w 538"/>
                <a:gd name="T25" fmla="*/ 14 h 401"/>
                <a:gd name="T26" fmla="*/ 446 w 538"/>
                <a:gd name="T27" fmla="*/ 14 h 401"/>
                <a:gd name="T28" fmla="*/ 446 w 538"/>
                <a:gd name="T29" fmla="*/ 0 h 401"/>
                <a:gd name="T30" fmla="*/ 96 w 538"/>
                <a:gd name="T31" fmla="*/ 0 h 401"/>
                <a:gd name="T32" fmla="*/ 96 w 538"/>
                <a:gd name="T33" fmla="*/ 265 h 401"/>
                <a:gd name="T34" fmla="*/ 108 w 538"/>
                <a:gd name="T35" fmla="*/ 265 h 401"/>
                <a:gd name="T36" fmla="*/ 108 w 538"/>
                <a:gd name="T37" fmla="*/ 252 h 401"/>
                <a:gd name="T38" fmla="*/ 0 w 538"/>
                <a:gd name="T39" fmla="*/ 388 h 401"/>
                <a:gd name="T40" fmla="*/ 54 w 538"/>
                <a:gd name="T41" fmla="*/ 388 h 401"/>
                <a:gd name="T42" fmla="*/ 54 w 538"/>
                <a:gd name="T43" fmla="*/ 368 h 401"/>
                <a:gd name="T44" fmla="*/ 0 w 538"/>
                <a:gd name="T45" fmla="*/ 368 h 401"/>
                <a:gd name="T46" fmla="*/ 0 w 538"/>
                <a:gd name="T47" fmla="*/ 388 h 401"/>
                <a:gd name="T48" fmla="*/ 316 w 538"/>
                <a:gd name="T49" fmla="*/ 401 h 401"/>
                <a:gd name="T50" fmla="*/ 430 w 538"/>
                <a:gd name="T51" fmla="*/ 401 h 401"/>
                <a:gd name="T52" fmla="*/ 430 w 538"/>
                <a:gd name="T53" fmla="*/ 391 h 401"/>
                <a:gd name="T54" fmla="*/ 316 w 538"/>
                <a:gd name="T55" fmla="*/ 391 h 401"/>
                <a:gd name="T56" fmla="*/ 316 w 538"/>
                <a:gd name="T57" fmla="*/ 401 h 401"/>
                <a:gd name="T58" fmla="*/ 523 w 538"/>
                <a:gd name="T59" fmla="*/ 378 h 401"/>
                <a:gd name="T60" fmla="*/ 538 w 538"/>
                <a:gd name="T61" fmla="*/ 378 h 401"/>
                <a:gd name="T62" fmla="*/ 538 w 538"/>
                <a:gd name="T63" fmla="*/ 368 h 401"/>
                <a:gd name="T64" fmla="*/ 523 w 538"/>
                <a:gd name="T65" fmla="*/ 368 h 401"/>
                <a:gd name="T66" fmla="*/ 523 w 538"/>
                <a:gd name="T67" fmla="*/ 378 h 401"/>
                <a:gd name="T68" fmla="*/ 523 w 538"/>
                <a:gd name="T69" fmla="*/ 394 h 401"/>
                <a:gd name="T70" fmla="*/ 538 w 538"/>
                <a:gd name="T71" fmla="*/ 394 h 401"/>
                <a:gd name="T72" fmla="*/ 538 w 538"/>
                <a:gd name="T73" fmla="*/ 388 h 401"/>
                <a:gd name="T74" fmla="*/ 523 w 538"/>
                <a:gd name="T75" fmla="*/ 388 h 401"/>
                <a:gd name="T76" fmla="*/ 523 w 538"/>
                <a:gd name="T77" fmla="*/ 394 h 4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8"/>
                <a:gd name="T118" fmla="*/ 0 h 401"/>
                <a:gd name="T119" fmla="*/ 538 w 538"/>
                <a:gd name="T120" fmla="*/ 401 h 40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8" h="401">
                  <a:moveTo>
                    <a:pt x="452" y="285"/>
                  </a:moveTo>
                  <a:lnTo>
                    <a:pt x="472" y="285"/>
                  </a:lnTo>
                  <a:lnTo>
                    <a:pt x="472" y="278"/>
                  </a:lnTo>
                  <a:lnTo>
                    <a:pt x="452" y="278"/>
                  </a:lnTo>
                  <a:lnTo>
                    <a:pt x="452" y="285"/>
                  </a:lnTo>
                  <a:close/>
                  <a:moveTo>
                    <a:pt x="121" y="239"/>
                  </a:moveTo>
                  <a:lnTo>
                    <a:pt x="121" y="27"/>
                  </a:lnTo>
                  <a:lnTo>
                    <a:pt x="417" y="27"/>
                  </a:lnTo>
                  <a:lnTo>
                    <a:pt x="417" y="239"/>
                  </a:lnTo>
                  <a:lnTo>
                    <a:pt x="121" y="239"/>
                  </a:lnTo>
                  <a:close/>
                  <a:moveTo>
                    <a:pt x="108" y="252"/>
                  </a:moveTo>
                  <a:lnTo>
                    <a:pt x="430" y="252"/>
                  </a:lnTo>
                  <a:lnTo>
                    <a:pt x="430" y="14"/>
                  </a:lnTo>
                  <a:lnTo>
                    <a:pt x="446" y="14"/>
                  </a:lnTo>
                  <a:lnTo>
                    <a:pt x="446" y="0"/>
                  </a:lnTo>
                  <a:lnTo>
                    <a:pt x="96" y="0"/>
                  </a:lnTo>
                  <a:lnTo>
                    <a:pt x="96" y="265"/>
                  </a:lnTo>
                  <a:lnTo>
                    <a:pt x="108" y="265"/>
                  </a:lnTo>
                  <a:lnTo>
                    <a:pt x="108" y="252"/>
                  </a:lnTo>
                  <a:close/>
                  <a:moveTo>
                    <a:pt x="0" y="388"/>
                  </a:moveTo>
                  <a:lnTo>
                    <a:pt x="54" y="388"/>
                  </a:lnTo>
                  <a:lnTo>
                    <a:pt x="54" y="368"/>
                  </a:lnTo>
                  <a:lnTo>
                    <a:pt x="0" y="368"/>
                  </a:lnTo>
                  <a:lnTo>
                    <a:pt x="0" y="388"/>
                  </a:lnTo>
                  <a:close/>
                  <a:moveTo>
                    <a:pt x="316" y="401"/>
                  </a:moveTo>
                  <a:lnTo>
                    <a:pt x="430" y="401"/>
                  </a:lnTo>
                  <a:lnTo>
                    <a:pt x="430" y="391"/>
                  </a:lnTo>
                  <a:lnTo>
                    <a:pt x="316" y="391"/>
                  </a:lnTo>
                  <a:lnTo>
                    <a:pt x="316" y="401"/>
                  </a:lnTo>
                  <a:close/>
                  <a:moveTo>
                    <a:pt x="523" y="378"/>
                  </a:moveTo>
                  <a:lnTo>
                    <a:pt x="538" y="378"/>
                  </a:lnTo>
                  <a:lnTo>
                    <a:pt x="538" y="368"/>
                  </a:lnTo>
                  <a:lnTo>
                    <a:pt x="523" y="368"/>
                  </a:lnTo>
                  <a:lnTo>
                    <a:pt x="523" y="378"/>
                  </a:lnTo>
                  <a:close/>
                  <a:moveTo>
                    <a:pt x="523" y="394"/>
                  </a:moveTo>
                  <a:lnTo>
                    <a:pt x="538" y="394"/>
                  </a:lnTo>
                  <a:lnTo>
                    <a:pt x="538" y="388"/>
                  </a:lnTo>
                  <a:lnTo>
                    <a:pt x="523" y="388"/>
                  </a:lnTo>
                  <a:lnTo>
                    <a:pt x="523" y="394"/>
                  </a:lnTo>
                  <a:close/>
                </a:path>
              </a:pathLst>
            </a:custGeom>
            <a:solidFill>
              <a:srgbClr val="000000"/>
            </a:solidFill>
            <a:ln w="4763">
              <a:solidFill>
                <a:srgbClr val="000000"/>
              </a:solidFill>
              <a:round/>
              <a:headEnd/>
              <a:tailEnd/>
            </a:ln>
          </p:spPr>
          <p:txBody>
            <a:bodyPr/>
            <a:lstStyle/>
            <a:p>
              <a:endParaRPr lang="en-US"/>
            </a:p>
          </p:txBody>
        </p:sp>
        <p:sp>
          <p:nvSpPr>
            <p:cNvPr id="100428" name="Line 40"/>
            <p:cNvSpPr>
              <a:spLocks noChangeShapeType="1"/>
            </p:cNvSpPr>
            <p:nvPr/>
          </p:nvSpPr>
          <p:spPr bwMode="auto">
            <a:xfrm>
              <a:off x="1084" y="1257"/>
              <a:ext cx="430"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29" name="Line 41"/>
            <p:cNvSpPr>
              <a:spLocks noChangeShapeType="1"/>
            </p:cNvSpPr>
            <p:nvPr/>
          </p:nvSpPr>
          <p:spPr bwMode="auto">
            <a:xfrm flipV="1">
              <a:off x="1193"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30" name="Line 42"/>
            <p:cNvSpPr>
              <a:spLocks noChangeShapeType="1"/>
            </p:cNvSpPr>
            <p:nvPr/>
          </p:nvSpPr>
          <p:spPr bwMode="auto">
            <a:xfrm flipV="1">
              <a:off x="1301"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00361" name="Group 43"/>
          <p:cNvGrpSpPr>
            <a:grpSpLocks/>
          </p:cNvGrpSpPr>
          <p:nvPr/>
        </p:nvGrpSpPr>
        <p:grpSpPr bwMode="auto">
          <a:xfrm>
            <a:off x="3048000" y="6172200"/>
            <a:ext cx="371475" cy="381000"/>
            <a:chOff x="1014" y="912"/>
            <a:chExt cx="574" cy="596"/>
          </a:xfrm>
        </p:grpSpPr>
        <p:sp>
          <p:nvSpPr>
            <p:cNvPr id="100407" name="Freeform 44"/>
            <p:cNvSpPr>
              <a:spLocks/>
            </p:cNvSpPr>
            <p:nvPr/>
          </p:nvSpPr>
          <p:spPr bwMode="auto">
            <a:xfrm>
              <a:off x="1014" y="912"/>
              <a:ext cx="574" cy="596"/>
            </a:xfrm>
            <a:custGeom>
              <a:avLst/>
              <a:gdLst>
                <a:gd name="T0" fmla="*/ 124 w 574"/>
                <a:gd name="T1" fmla="*/ 391 h 596"/>
                <a:gd name="T2" fmla="*/ 0 w 574"/>
                <a:gd name="T3" fmla="*/ 391 h 596"/>
                <a:gd name="T4" fmla="*/ 0 w 574"/>
                <a:gd name="T5" fmla="*/ 596 h 596"/>
                <a:gd name="T6" fmla="*/ 574 w 574"/>
                <a:gd name="T7" fmla="*/ 596 h 596"/>
                <a:gd name="T8" fmla="*/ 574 w 574"/>
                <a:gd name="T9" fmla="*/ 391 h 596"/>
                <a:gd name="T10" fmla="*/ 446 w 574"/>
                <a:gd name="T11" fmla="*/ 391 h 596"/>
                <a:gd name="T12" fmla="*/ 446 w 574"/>
                <a:gd name="T13" fmla="*/ 364 h 596"/>
                <a:gd name="T14" fmla="*/ 500 w 574"/>
                <a:gd name="T15" fmla="*/ 364 h 596"/>
                <a:gd name="T16" fmla="*/ 500 w 574"/>
                <a:gd name="T17" fmla="*/ 0 h 596"/>
                <a:gd name="T18" fmla="*/ 70 w 574"/>
                <a:gd name="T19" fmla="*/ 0 h 596"/>
                <a:gd name="T20" fmla="*/ 70 w 574"/>
                <a:gd name="T21" fmla="*/ 364 h 596"/>
                <a:gd name="T22" fmla="*/ 124 w 574"/>
                <a:gd name="T23" fmla="*/ 364 h 596"/>
                <a:gd name="T24" fmla="*/ 124 w 574"/>
                <a:gd name="T25" fmla="*/ 391 h 5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4"/>
                <a:gd name="T40" fmla="*/ 0 h 596"/>
                <a:gd name="T41" fmla="*/ 574 w 574"/>
                <a:gd name="T42" fmla="*/ 596 h 5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4" h="596">
                  <a:moveTo>
                    <a:pt x="124" y="391"/>
                  </a:moveTo>
                  <a:lnTo>
                    <a:pt x="0" y="391"/>
                  </a:lnTo>
                  <a:lnTo>
                    <a:pt x="0" y="596"/>
                  </a:lnTo>
                  <a:lnTo>
                    <a:pt x="574" y="596"/>
                  </a:lnTo>
                  <a:lnTo>
                    <a:pt x="574" y="391"/>
                  </a:lnTo>
                  <a:lnTo>
                    <a:pt x="446" y="391"/>
                  </a:lnTo>
                  <a:lnTo>
                    <a:pt x="446" y="364"/>
                  </a:lnTo>
                  <a:lnTo>
                    <a:pt x="500" y="364"/>
                  </a:lnTo>
                  <a:lnTo>
                    <a:pt x="500" y="0"/>
                  </a:lnTo>
                  <a:lnTo>
                    <a:pt x="70" y="0"/>
                  </a:lnTo>
                  <a:lnTo>
                    <a:pt x="70" y="364"/>
                  </a:lnTo>
                  <a:lnTo>
                    <a:pt x="124" y="364"/>
                  </a:lnTo>
                  <a:lnTo>
                    <a:pt x="124" y="391"/>
                  </a:lnTo>
                  <a:close/>
                </a:path>
              </a:pathLst>
            </a:custGeom>
            <a:solidFill>
              <a:srgbClr val="FFFFFF"/>
            </a:solidFill>
            <a:ln w="15875">
              <a:solidFill>
                <a:srgbClr val="000000"/>
              </a:solidFill>
              <a:round/>
              <a:headEnd/>
              <a:tailEnd/>
            </a:ln>
          </p:spPr>
          <p:txBody>
            <a:bodyPr/>
            <a:lstStyle/>
            <a:p>
              <a:endParaRPr lang="en-US"/>
            </a:p>
          </p:txBody>
        </p:sp>
        <p:sp>
          <p:nvSpPr>
            <p:cNvPr id="100408" name="Line 45"/>
            <p:cNvSpPr>
              <a:spLocks noChangeShapeType="1"/>
            </p:cNvSpPr>
            <p:nvPr/>
          </p:nvSpPr>
          <p:spPr bwMode="auto">
            <a:xfrm>
              <a:off x="1138" y="1303"/>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09" name="Line 46"/>
            <p:cNvSpPr>
              <a:spLocks noChangeShapeType="1"/>
            </p:cNvSpPr>
            <p:nvPr/>
          </p:nvSpPr>
          <p:spPr bwMode="auto">
            <a:xfrm>
              <a:off x="1138" y="1276"/>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10" name="Freeform 47"/>
            <p:cNvSpPr>
              <a:spLocks noEditPoints="1"/>
            </p:cNvSpPr>
            <p:nvPr/>
          </p:nvSpPr>
          <p:spPr bwMode="auto">
            <a:xfrm>
              <a:off x="1310" y="1323"/>
              <a:ext cx="233" cy="168"/>
            </a:xfrm>
            <a:custGeom>
              <a:avLst/>
              <a:gdLst>
                <a:gd name="T0" fmla="*/ 0 w 233"/>
                <a:gd name="T1" fmla="*/ 168 h 168"/>
                <a:gd name="T2" fmla="*/ 188 w 233"/>
                <a:gd name="T3" fmla="*/ 168 h 168"/>
                <a:gd name="T4" fmla="*/ 188 w 233"/>
                <a:gd name="T5" fmla="*/ 0 h 168"/>
                <a:gd name="T6" fmla="*/ 0 w 233"/>
                <a:gd name="T7" fmla="*/ 0 h 168"/>
                <a:gd name="T8" fmla="*/ 0 w 233"/>
                <a:gd name="T9" fmla="*/ 168 h 168"/>
                <a:gd name="T10" fmla="*/ 204 w 233"/>
                <a:gd name="T11" fmla="*/ 26 h 168"/>
                <a:gd name="T12" fmla="*/ 233 w 233"/>
                <a:gd name="T13" fmla="*/ 26 h 168"/>
                <a:gd name="T14" fmla="*/ 233 w 233"/>
                <a:gd name="T15" fmla="*/ 0 h 168"/>
                <a:gd name="T16" fmla="*/ 204 w 233"/>
                <a:gd name="T17" fmla="*/ 0 h 168"/>
                <a:gd name="T18" fmla="*/ 204 w 233"/>
                <a:gd name="T19" fmla="*/ 2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168"/>
                <a:gd name="T32" fmla="*/ 233 w 233"/>
                <a:gd name="T33" fmla="*/ 168 h 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168">
                  <a:moveTo>
                    <a:pt x="0" y="168"/>
                  </a:moveTo>
                  <a:lnTo>
                    <a:pt x="188" y="168"/>
                  </a:lnTo>
                  <a:lnTo>
                    <a:pt x="188" y="0"/>
                  </a:lnTo>
                  <a:lnTo>
                    <a:pt x="0" y="0"/>
                  </a:lnTo>
                  <a:lnTo>
                    <a:pt x="0" y="168"/>
                  </a:lnTo>
                  <a:close/>
                  <a:moveTo>
                    <a:pt x="204" y="26"/>
                  </a:moveTo>
                  <a:lnTo>
                    <a:pt x="233" y="26"/>
                  </a:lnTo>
                  <a:lnTo>
                    <a:pt x="233" y="0"/>
                  </a:lnTo>
                  <a:lnTo>
                    <a:pt x="204" y="0"/>
                  </a:lnTo>
                  <a:lnTo>
                    <a:pt x="204" y="26"/>
                  </a:lnTo>
                  <a:close/>
                </a:path>
              </a:pathLst>
            </a:custGeom>
            <a:solidFill>
              <a:srgbClr val="FFFFFF"/>
            </a:solidFill>
            <a:ln w="4763">
              <a:solidFill>
                <a:srgbClr val="000000"/>
              </a:solidFill>
              <a:round/>
              <a:headEnd/>
              <a:tailEnd/>
            </a:ln>
          </p:spPr>
          <p:txBody>
            <a:bodyPr/>
            <a:lstStyle/>
            <a:p>
              <a:endParaRPr lang="en-US"/>
            </a:p>
          </p:txBody>
        </p:sp>
        <p:sp>
          <p:nvSpPr>
            <p:cNvPr id="100411" name="Line 48"/>
            <p:cNvSpPr>
              <a:spLocks noChangeShapeType="1"/>
            </p:cNvSpPr>
            <p:nvPr/>
          </p:nvSpPr>
          <p:spPr bwMode="auto">
            <a:xfrm>
              <a:off x="1310" y="1379"/>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12" name="Line 49"/>
            <p:cNvSpPr>
              <a:spLocks noChangeShapeType="1"/>
            </p:cNvSpPr>
            <p:nvPr/>
          </p:nvSpPr>
          <p:spPr bwMode="auto">
            <a:xfrm>
              <a:off x="1310" y="1435"/>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13" name="Line 50"/>
            <p:cNvSpPr>
              <a:spLocks noChangeShapeType="1"/>
            </p:cNvSpPr>
            <p:nvPr/>
          </p:nvSpPr>
          <p:spPr bwMode="auto">
            <a:xfrm>
              <a:off x="1317" y="1405"/>
              <a:ext cx="172"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14" name="Rectangle 51"/>
            <p:cNvSpPr>
              <a:spLocks noChangeArrowheads="1"/>
            </p:cNvSpPr>
            <p:nvPr/>
          </p:nvSpPr>
          <p:spPr bwMode="auto">
            <a:xfrm>
              <a:off x="1416" y="1389"/>
              <a:ext cx="54" cy="36"/>
            </a:xfrm>
            <a:prstGeom prst="rect">
              <a:avLst/>
            </a:prstGeom>
            <a:noFill/>
            <a:ln w="4763">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0415" name="Freeform 52"/>
            <p:cNvSpPr>
              <a:spLocks noEditPoints="1"/>
            </p:cNvSpPr>
            <p:nvPr/>
          </p:nvSpPr>
          <p:spPr bwMode="auto">
            <a:xfrm>
              <a:off x="1030" y="955"/>
              <a:ext cx="538" cy="401"/>
            </a:xfrm>
            <a:custGeom>
              <a:avLst/>
              <a:gdLst>
                <a:gd name="T0" fmla="*/ 452 w 538"/>
                <a:gd name="T1" fmla="*/ 285 h 401"/>
                <a:gd name="T2" fmla="*/ 472 w 538"/>
                <a:gd name="T3" fmla="*/ 285 h 401"/>
                <a:gd name="T4" fmla="*/ 472 w 538"/>
                <a:gd name="T5" fmla="*/ 278 h 401"/>
                <a:gd name="T6" fmla="*/ 452 w 538"/>
                <a:gd name="T7" fmla="*/ 278 h 401"/>
                <a:gd name="T8" fmla="*/ 452 w 538"/>
                <a:gd name="T9" fmla="*/ 285 h 401"/>
                <a:gd name="T10" fmla="*/ 121 w 538"/>
                <a:gd name="T11" fmla="*/ 239 h 401"/>
                <a:gd name="T12" fmla="*/ 121 w 538"/>
                <a:gd name="T13" fmla="*/ 27 h 401"/>
                <a:gd name="T14" fmla="*/ 417 w 538"/>
                <a:gd name="T15" fmla="*/ 27 h 401"/>
                <a:gd name="T16" fmla="*/ 417 w 538"/>
                <a:gd name="T17" fmla="*/ 239 h 401"/>
                <a:gd name="T18" fmla="*/ 121 w 538"/>
                <a:gd name="T19" fmla="*/ 239 h 401"/>
                <a:gd name="T20" fmla="*/ 108 w 538"/>
                <a:gd name="T21" fmla="*/ 252 h 401"/>
                <a:gd name="T22" fmla="*/ 430 w 538"/>
                <a:gd name="T23" fmla="*/ 252 h 401"/>
                <a:gd name="T24" fmla="*/ 430 w 538"/>
                <a:gd name="T25" fmla="*/ 14 h 401"/>
                <a:gd name="T26" fmla="*/ 446 w 538"/>
                <a:gd name="T27" fmla="*/ 14 h 401"/>
                <a:gd name="T28" fmla="*/ 446 w 538"/>
                <a:gd name="T29" fmla="*/ 0 h 401"/>
                <a:gd name="T30" fmla="*/ 96 w 538"/>
                <a:gd name="T31" fmla="*/ 0 h 401"/>
                <a:gd name="T32" fmla="*/ 96 w 538"/>
                <a:gd name="T33" fmla="*/ 265 h 401"/>
                <a:gd name="T34" fmla="*/ 108 w 538"/>
                <a:gd name="T35" fmla="*/ 265 h 401"/>
                <a:gd name="T36" fmla="*/ 108 w 538"/>
                <a:gd name="T37" fmla="*/ 252 h 401"/>
                <a:gd name="T38" fmla="*/ 0 w 538"/>
                <a:gd name="T39" fmla="*/ 388 h 401"/>
                <a:gd name="T40" fmla="*/ 54 w 538"/>
                <a:gd name="T41" fmla="*/ 388 h 401"/>
                <a:gd name="T42" fmla="*/ 54 w 538"/>
                <a:gd name="T43" fmla="*/ 368 h 401"/>
                <a:gd name="T44" fmla="*/ 0 w 538"/>
                <a:gd name="T45" fmla="*/ 368 h 401"/>
                <a:gd name="T46" fmla="*/ 0 w 538"/>
                <a:gd name="T47" fmla="*/ 388 h 401"/>
                <a:gd name="T48" fmla="*/ 316 w 538"/>
                <a:gd name="T49" fmla="*/ 401 h 401"/>
                <a:gd name="T50" fmla="*/ 430 w 538"/>
                <a:gd name="T51" fmla="*/ 401 h 401"/>
                <a:gd name="T52" fmla="*/ 430 w 538"/>
                <a:gd name="T53" fmla="*/ 391 h 401"/>
                <a:gd name="T54" fmla="*/ 316 w 538"/>
                <a:gd name="T55" fmla="*/ 391 h 401"/>
                <a:gd name="T56" fmla="*/ 316 w 538"/>
                <a:gd name="T57" fmla="*/ 401 h 401"/>
                <a:gd name="T58" fmla="*/ 523 w 538"/>
                <a:gd name="T59" fmla="*/ 378 h 401"/>
                <a:gd name="T60" fmla="*/ 538 w 538"/>
                <a:gd name="T61" fmla="*/ 378 h 401"/>
                <a:gd name="T62" fmla="*/ 538 w 538"/>
                <a:gd name="T63" fmla="*/ 368 h 401"/>
                <a:gd name="T64" fmla="*/ 523 w 538"/>
                <a:gd name="T65" fmla="*/ 368 h 401"/>
                <a:gd name="T66" fmla="*/ 523 w 538"/>
                <a:gd name="T67" fmla="*/ 378 h 401"/>
                <a:gd name="T68" fmla="*/ 523 w 538"/>
                <a:gd name="T69" fmla="*/ 394 h 401"/>
                <a:gd name="T70" fmla="*/ 538 w 538"/>
                <a:gd name="T71" fmla="*/ 394 h 401"/>
                <a:gd name="T72" fmla="*/ 538 w 538"/>
                <a:gd name="T73" fmla="*/ 388 h 401"/>
                <a:gd name="T74" fmla="*/ 523 w 538"/>
                <a:gd name="T75" fmla="*/ 388 h 401"/>
                <a:gd name="T76" fmla="*/ 523 w 538"/>
                <a:gd name="T77" fmla="*/ 394 h 4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8"/>
                <a:gd name="T118" fmla="*/ 0 h 401"/>
                <a:gd name="T119" fmla="*/ 538 w 538"/>
                <a:gd name="T120" fmla="*/ 401 h 40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8" h="401">
                  <a:moveTo>
                    <a:pt x="452" y="285"/>
                  </a:moveTo>
                  <a:lnTo>
                    <a:pt x="472" y="285"/>
                  </a:lnTo>
                  <a:lnTo>
                    <a:pt x="472" y="278"/>
                  </a:lnTo>
                  <a:lnTo>
                    <a:pt x="452" y="278"/>
                  </a:lnTo>
                  <a:lnTo>
                    <a:pt x="452" y="285"/>
                  </a:lnTo>
                  <a:close/>
                  <a:moveTo>
                    <a:pt x="121" y="239"/>
                  </a:moveTo>
                  <a:lnTo>
                    <a:pt x="121" y="27"/>
                  </a:lnTo>
                  <a:lnTo>
                    <a:pt x="417" y="27"/>
                  </a:lnTo>
                  <a:lnTo>
                    <a:pt x="417" y="239"/>
                  </a:lnTo>
                  <a:lnTo>
                    <a:pt x="121" y="239"/>
                  </a:lnTo>
                  <a:close/>
                  <a:moveTo>
                    <a:pt x="108" y="252"/>
                  </a:moveTo>
                  <a:lnTo>
                    <a:pt x="430" y="252"/>
                  </a:lnTo>
                  <a:lnTo>
                    <a:pt x="430" y="14"/>
                  </a:lnTo>
                  <a:lnTo>
                    <a:pt x="446" y="14"/>
                  </a:lnTo>
                  <a:lnTo>
                    <a:pt x="446" y="0"/>
                  </a:lnTo>
                  <a:lnTo>
                    <a:pt x="96" y="0"/>
                  </a:lnTo>
                  <a:lnTo>
                    <a:pt x="96" y="265"/>
                  </a:lnTo>
                  <a:lnTo>
                    <a:pt x="108" y="265"/>
                  </a:lnTo>
                  <a:lnTo>
                    <a:pt x="108" y="252"/>
                  </a:lnTo>
                  <a:close/>
                  <a:moveTo>
                    <a:pt x="0" y="388"/>
                  </a:moveTo>
                  <a:lnTo>
                    <a:pt x="54" y="388"/>
                  </a:lnTo>
                  <a:lnTo>
                    <a:pt x="54" y="368"/>
                  </a:lnTo>
                  <a:lnTo>
                    <a:pt x="0" y="368"/>
                  </a:lnTo>
                  <a:lnTo>
                    <a:pt x="0" y="388"/>
                  </a:lnTo>
                  <a:close/>
                  <a:moveTo>
                    <a:pt x="316" y="401"/>
                  </a:moveTo>
                  <a:lnTo>
                    <a:pt x="430" y="401"/>
                  </a:lnTo>
                  <a:lnTo>
                    <a:pt x="430" y="391"/>
                  </a:lnTo>
                  <a:lnTo>
                    <a:pt x="316" y="391"/>
                  </a:lnTo>
                  <a:lnTo>
                    <a:pt x="316" y="401"/>
                  </a:lnTo>
                  <a:close/>
                  <a:moveTo>
                    <a:pt x="523" y="378"/>
                  </a:moveTo>
                  <a:lnTo>
                    <a:pt x="538" y="378"/>
                  </a:lnTo>
                  <a:lnTo>
                    <a:pt x="538" y="368"/>
                  </a:lnTo>
                  <a:lnTo>
                    <a:pt x="523" y="368"/>
                  </a:lnTo>
                  <a:lnTo>
                    <a:pt x="523" y="378"/>
                  </a:lnTo>
                  <a:close/>
                  <a:moveTo>
                    <a:pt x="523" y="394"/>
                  </a:moveTo>
                  <a:lnTo>
                    <a:pt x="538" y="394"/>
                  </a:lnTo>
                  <a:lnTo>
                    <a:pt x="538" y="388"/>
                  </a:lnTo>
                  <a:lnTo>
                    <a:pt x="523" y="388"/>
                  </a:lnTo>
                  <a:lnTo>
                    <a:pt x="523" y="394"/>
                  </a:lnTo>
                  <a:close/>
                </a:path>
              </a:pathLst>
            </a:custGeom>
            <a:solidFill>
              <a:srgbClr val="000000"/>
            </a:solidFill>
            <a:ln w="4763">
              <a:solidFill>
                <a:srgbClr val="000000"/>
              </a:solidFill>
              <a:round/>
              <a:headEnd/>
              <a:tailEnd/>
            </a:ln>
          </p:spPr>
          <p:txBody>
            <a:bodyPr/>
            <a:lstStyle/>
            <a:p>
              <a:endParaRPr lang="en-US"/>
            </a:p>
          </p:txBody>
        </p:sp>
        <p:sp>
          <p:nvSpPr>
            <p:cNvPr id="100416" name="Line 53"/>
            <p:cNvSpPr>
              <a:spLocks noChangeShapeType="1"/>
            </p:cNvSpPr>
            <p:nvPr/>
          </p:nvSpPr>
          <p:spPr bwMode="auto">
            <a:xfrm>
              <a:off x="1084" y="1257"/>
              <a:ext cx="430"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17" name="Line 54"/>
            <p:cNvSpPr>
              <a:spLocks noChangeShapeType="1"/>
            </p:cNvSpPr>
            <p:nvPr/>
          </p:nvSpPr>
          <p:spPr bwMode="auto">
            <a:xfrm flipV="1">
              <a:off x="1193"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418" name="Line 55"/>
            <p:cNvSpPr>
              <a:spLocks noChangeShapeType="1"/>
            </p:cNvSpPr>
            <p:nvPr/>
          </p:nvSpPr>
          <p:spPr bwMode="auto">
            <a:xfrm flipV="1">
              <a:off x="1301"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00362" name="Group 56"/>
          <p:cNvGrpSpPr>
            <a:grpSpLocks/>
          </p:cNvGrpSpPr>
          <p:nvPr/>
        </p:nvGrpSpPr>
        <p:grpSpPr bwMode="auto">
          <a:xfrm>
            <a:off x="1524000" y="4648200"/>
            <a:ext cx="2179638" cy="1447800"/>
            <a:chOff x="832" y="1344"/>
            <a:chExt cx="1136" cy="1024"/>
          </a:xfrm>
        </p:grpSpPr>
        <p:sp>
          <p:nvSpPr>
            <p:cNvPr id="100398" name="Oval 57"/>
            <p:cNvSpPr>
              <a:spLocks noChangeArrowheads="1"/>
            </p:cNvSpPr>
            <p:nvPr/>
          </p:nvSpPr>
          <p:spPr bwMode="auto">
            <a:xfrm>
              <a:off x="1220" y="1344"/>
              <a:ext cx="495" cy="424"/>
            </a:xfrm>
            <a:prstGeom prst="ellipse">
              <a:avLst/>
            </a:prstGeom>
            <a:solidFill>
              <a:srgbClr val="99CCFF"/>
            </a:solidFill>
            <a:ln w="9525">
              <a:solidFill>
                <a:srgbClr val="99CCFF"/>
              </a:solidFill>
              <a:round/>
              <a:headEnd/>
              <a:tailEnd/>
            </a:ln>
          </p:spPr>
          <p:txBody>
            <a:bodyPr/>
            <a:lstStyle/>
            <a:p>
              <a:endParaRPr lang="en-US"/>
            </a:p>
          </p:txBody>
        </p:sp>
        <p:sp>
          <p:nvSpPr>
            <p:cNvPr id="100399" name="Oval 58"/>
            <p:cNvSpPr>
              <a:spLocks noChangeArrowheads="1"/>
            </p:cNvSpPr>
            <p:nvPr/>
          </p:nvSpPr>
          <p:spPr bwMode="auto">
            <a:xfrm>
              <a:off x="948" y="1455"/>
              <a:ext cx="379" cy="424"/>
            </a:xfrm>
            <a:prstGeom prst="ellipse">
              <a:avLst/>
            </a:prstGeom>
            <a:solidFill>
              <a:srgbClr val="99CCFF"/>
            </a:solidFill>
            <a:ln w="9525">
              <a:solidFill>
                <a:srgbClr val="99CCFF"/>
              </a:solidFill>
              <a:round/>
              <a:headEnd/>
              <a:tailEnd/>
            </a:ln>
          </p:spPr>
          <p:txBody>
            <a:bodyPr/>
            <a:lstStyle/>
            <a:p>
              <a:endParaRPr lang="en-US"/>
            </a:p>
          </p:txBody>
        </p:sp>
        <p:sp>
          <p:nvSpPr>
            <p:cNvPr id="100400" name="Oval 59"/>
            <p:cNvSpPr>
              <a:spLocks noChangeArrowheads="1"/>
            </p:cNvSpPr>
            <p:nvPr/>
          </p:nvSpPr>
          <p:spPr bwMode="auto">
            <a:xfrm>
              <a:off x="832" y="1710"/>
              <a:ext cx="256" cy="306"/>
            </a:xfrm>
            <a:prstGeom prst="ellipse">
              <a:avLst/>
            </a:prstGeom>
            <a:solidFill>
              <a:srgbClr val="99CCFF"/>
            </a:solidFill>
            <a:ln w="9525">
              <a:solidFill>
                <a:srgbClr val="99CCFF"/>
              </a:solidFill>
              <a:round/>
              <a:headEnd/>
              <a:tailEnd/>
            </a:ln>
          </p:spPr>
          <p:txBody>
            <a:bodyPr/>
            <a:lstStyle/>
            <a:p>
              <a:endParaRPr lang="en-US"/>
            </a:p>
          </p:txBody>
        </p:sp>
        <p:sp>
          <p:nvSpPr>
            <p:cNvPr id="100401" name="Oval 60"/>
            <p:cNvSpPr>
              <a:spLocks noChangeArrowheads="1"/>
            </p:cNvSpPr>
            <p:nvPr/>
          </p:nvSpPr>
          <p:spPr bwMode="auto">
            <a:xfrm>
              <a:off x="909" y="1862"/>
              <a:ext cx="435" cy="442"/>
            </a:xfrm>
            <a:prstGeom prst="ellipse">
              <a:avLst/>
            </a:prstGeom>
            <a:solidFill>
              <a:srgbClr val="99CCFF"/>
            </a:solidFill>
            <a:ln w="9525">
              <a:solidFill>
                <a:srgbClr val="99CCFF"/>
              </a:solidFill>
              <a:round/>
              <a:headEnd/>
              <a:tailEnd/>
            </a:ln>
          </p:spPr>
          <p:txBody>
            <a:bodyPr/>
            <a:lstStyle/>
            <a:p>
              <a:endParaRPr lang="en-US"/>
            </a:p>
          </p:txBody>
        </p:sp>
        <p:sp>
          <p:nvSpPr>
            <p:cNvPr id="100402" name="Oval 61"/>
            <p:cNvSpPr>
              <a:spLocks noChangeArrowheads="1"/>
            </p:cNvSpPr>
            <p:nvPr/>
          </p:nvSpPr>
          <p:spPr bwMode="auto">
            <a:xfrm>
              <a:off x="1086" y="1924"/>
              <a:ext cx="671" cy="444"/>
            </a:xfrm>
            <a:prstGeom prst="ellipse">
              <a:avLst/>
            </a:prstGeom>
            <a:solidFill>
              <a:srgbClr val="99CCFF"/>
            </a:solidFill>
            <a:ln w="9525">
              <a:solidFill>
                <a:srgbClr val="99CCFF"/>
              </a:solidFill>
              <a:round/>
              <a:headEnd/>
              <a:tailEnd/>
            </a:ln>
          </p:spPr>
          <p:txBody>
            <a:bodyPr/>
            <a:lstStyle/>
            <a:p>
              <a:endParaRPr lang="en-US"/>
            </a:p>
          </p:txBody>
        </p:sp>
        <p:sp>
          <p:nvSpPr>
            <p:cNvPr id="100403" name="Oval 62"/>
            <p:cNvSpPr>
              <a:spLocks noChangeArrowheads="1"/>
            </p:cNvSpPr>
            <p:nvPr/>
          </p:nvSpPr>
          <p:spPr bwMode="auto">
            <a:xfrm>
              <a:off x="1605" y="1488"/>
              <a:ext cx="311" cy="312"/>
            </a:xfrm>
            <a:prstGeom prst="ellipse">
              <a:avLst/>
            </a:prstGeom>
            <a:solidFill>
              <a:srgbClr val="99CCFF"/>
            </a:solidFill>
            <a:ln w="9525">
              <a:solidFill>
                <a:srgbClr val="99CCFF"/>
              </a:solidFill>
              <a:round/>
              <a:headEnd/>
              <a:tailEnd/>
            </a:ln>
          </p:spPr>
          <p:txBody>
            <a:bodyPr/>
            <a:lstStyle/>
            <a:p>
              <a:endParaRPr lang="en-US"/>
            </a:p>
          </p:txBody>
        </p:sp>
        <p:sp>
          <p:nvSpPr>
            <p:cNvPr id="100404" name="Oval 63"/>
            <p:cNvSpPr>
              <a:spLocks noChangeArrowheads="1"/>
            </p:cNvSpPr>
            <p:nvPr/>
          </p:nvSpPr>
          <p:spPr bwMode="auto">
            <a:xfrm>
              <a:off x="1602" y="1681"/>
              <a:ext cx="366" cy="333"/>
            </a:xfrm>
            <a:prstGeom prst="ellipse">
              <a:avLst/>
            </a:prstGeom>
            <a:solidFill>
              <a:srgbClr val="99CCFF"/>
            </a:solidFill>
            <a:ln w="9525">
              <a:solidFill>
                <a:srgbClr val="99CCFF"/>
              </a:solidFill>
              <a:round/>
              <a:headEnd/>
              <a:tailEnd/>
            </a:ln>
          </p:spPr>
          <p:txBody>
            <a:bodyPr/>
            <a:lstStyle/>
            <a:p>
              <a:endParaRPr lang="en-US"/>
            </a:p>
          </p:txBody>
        </p:sp>
        <p:sp>
          <p:nvSpPr>
            <p:cNvPr id="100405" name="Oval 64"/>
            <p:cNvSpPr>
              <a:spLocks noChangeArrowheads="1"/>
            </p:cNvSpPr>
            <p:nvPr/>
          </p:nvSpPr>
          <p:spPr bwMode="auto">
            <a:xfrm>
              <a:off x="1569" y="1751"/>
              <a:ext cx="364" cy="547"/>
            </a:xfrm>
            <a:prstGeom prst="ellipse">
              <a:avLst/>
            </a:prstGeom>
            <a:solidFill>
              <a:srgbClr val="99CCFF"/>
            </a:solidFill>
            <a:ln w="9525">
              <a:solidFill>
                <a:srgbClr val="99CCFF"/>
              </a:solidFill>
              <a:round/>
              <a:headEnd/>
              <a:tailEnd/>
            </a:ln>
          </p:spPr>
          <p:txBody>
            <a:bodyPr/>
            <a:lstStyle/>
            <a:p>
              <a:endParaRPr lang="en-US"/>
            </a:p>
          </p:txBody>
        </p:sp>
        <p:sp>
          <p:nvSpPr>
            <p:cNvPr id="100406" name="Oval 65"/>
            <p:cNvSpPr>
              <a:spLocks noChangeArrowheads="1"/>
            </p:cNvSpPr>
            <p:nvPr/>
          </p:nvSpPr>
          <p:spPr bwMode="auto">
            <a:xfrm>
              <a:off x="912" y="1434"/>
              <a:ext cx="1008" cy="918"/>
            </a:xfrm>
            <a:prstGeom prst="ellipse">
              <a:avLst/>
            </a:prstGeom>
            <a:solidFill>
              <a:srgbClr val="99CCFF"/>
            </a:solidFill>
            <a:ln w="9525">
              <a:solidFill>
                <a:srgbClr val="99CCFF"/>
              </a:solidFill>
              <a:round/>
              <a:headEnd/>
              <a:tailEnd/>
            </a:ln>
          </p:spPr>
          <p:txBody>
            <a:bodyPr/>
            <a:lstStyle/>
            <a:p>
              <a:endParaRPr lang="en-US"/>
            </a:p>
          </p:txBody>
        </p:sp>
      </p:grpSp>
      <p:grpSp>
        <p:nvGrpSpPr>
          <p:cNvPr id="100363" name="Group 66"/>
          <p:cNvGrpSpPr>
            <a:grpSpLocks/>
          </p:cNvGrpSpPr>
          <p:nvPr/>
        </p:nvGrpSpPr>
        <p:grpSpPr bwMode="auto">
          <a:xfrm>
            <a:off x="5592763" y="4648200"/>
            <a:ext cx="2179637" cy="1447800"/>
            <a:chOff x="832" y="1344"/>
            <a:chExt cx="1136" cy="1024"/>
          </a:xfrm>
        </p:grpSpPr>
        <p:sp>
          <p:nvSpPr>
            <p:cNvPr id="100389" name="Oval 67"/>
            <p:cNvSpPr>
              <a:spLocks noChangeArrowheads="1"/>
            </p:cNvSpPr>
            <p:nvPr/>
          </p:nvSpPr>
          <p:spPr bwMode="auto">
            <a:xfrm>
              <a:off x="1220" y="1344"/>
              <a:ext cx="495" cy="424"/>
            </a:xfrm>
            <a:prstGeom prst="ellipse">
              <a:avLst/>
            </a:prstGeom>
            <a:solidFill>
              <a:srgbClr val="99FF66"/>
            </a:solidFill>
            <a:ln w="9525">
              <a:solidFill>
                <a:srgbClr val="99FF66"/>
              </a:solidFill>
              <a:round/>
              <a:headEnd/>
              <a:tailEnd/>
            </a:ln>
          </p:spPr>
          <p:txBody>
            <a:bodyPr/>
            <a:lstStyle/>
            <a:p>
              <a:endParaRPr lang="en-US"/>
            </a:p>
          </p:txBody>
        </p:sp>
        <p:sp>
          <p:nvSpPr>
            <p:cNvPr id="100390" name="Oval 68"/>
            <p:cNvSpPr>
              <a:spLocks noChangeArrowheads="1"/>
            </p:cNvSpPr>
            <p:nvPr/>
          </p:nvSpPr>
          <p:spPr bwMode="auto">
            <a:xfrm>
              <a:off x="948" y="1455"/>
              <a:ext cx="379" cy="424"/>
            </a:xfrm>
            <a:prstGeom prst="ellipse">
              <a:avLst/>
            </a:prstGeom>
            <a:solidFill>
              <a:srgbClr val="99FF66"/>
            </a:solidFill>
            <a:ln w="9525">
              <a:solidFill>
                <a:srgbClr val="99FF66"/>
              </a:solidFill>
              <a:round/>
              <a:headEnd/>
              <a:tailEnd/>
            </a:ln>
          </p:spPr>
          <p:txBody>
            <a:bodyPr/>
            <a:lstStyle/>
            <a:p>
              <a:endParaRPr lang="en-US"/>
            </a:p>
          </p:txBody>
        </p:sp>
        <p:sp>
          <p:nvSpPr>
            <p:cNvPr id="100391" name="Oval 69"/>
            <p:cNvSpPr>
              <a:spLocks noChangeArrowheads="1"/>
            </p:cNvSpPr>
            <p:nvPr/>
          </p:nvSpPr>
          <p:spPr bwMode="auto">
            <a:xfrm>
              <a:off x="832" y="1710"/>
              <a:ext cx="256" cy="306"/>
            </a:xfrm>
            <a:prstGeom prst="ellipse">
              <a:avLst/>
            </a:prstGeom>
            <a:solidFill>
              <a:srgbClr val="99FF66"/>
            </a:solidFill>
            <a:ln w="9525">
              <a:solidFill>
                <a:srgbClr val="99FF66"/>
              </a:solidFill>
              <a:round/>
              <a:headEnd/>
              <a:tailEnd/>
            </a:ln>
          </p:spPr>
          <p:txBody>
            <a:bodyPr/>
            <a:lstStyle/>
            <a:p>
              <a:endParaRPr lang="en-US"/>
            </a:p>
          </p:txBody>
        </p:sp>
        <p:sp>
          <p:nvSpPr>
            <p:cNvPr id="100392" name="Oval 70"/>
            <p:cNvSpPr>
              <a:spLocks noChangeArrowheads="1"/>
            </p:cNvSpPr>
            <p:nvPr/>
          </p:nvSpPr>
          <p:spPr bwMode="auto">
            <a:xfrm>
              <a:off x="909" y="1862"/>
              <a:ext cx="435" cy="442"/>
            </a:xfrm>
            <a:prstGeom prst="ellipse">
              <a:avLst/>
            </a:prstGeom>
            <a:solidFill>
              <a:srgbClr val="99FF66"/>
            </a:solidFill>
            <a:ln w="9525">
              <a:solidFill>
                <a:srgbClr val="99FF66"/>
              </a:solidFill>
              <a:round/>
              <a:headEnd/>
              <a:tailEnd/>
            </a:ln>
          </p:spPr>
          <p:txBody>
            <a:bodyPr/>
            <a:lstStyle/>
            <a:p>
              <a:endParaRPr lang="en-US"/>
            </a:p>
          </p:txBody>
        </p:sp>
        <p:sp>
          <p:nvSpPr>
            <p:cNvPr id="100393" name="Oval 71"/>
            <p:cNvSpPr>
              <a:spLocks noChangeArrowheads="1"/>
            </p:cNvSpPr>
            <p:nvPr/>
          </p:nvSpPr>
          <p:spPr bwMode="auto">
            <a:xfrm>
              <a:off x="1086" y="1924"/>
              <a:ext cx="671" cy="444"/>
            </a:xfrm>
            <a:prstGeom prst="ellipse">
              <a:avLst/>
            </a:prstGeom>
            <a:solidFill>
              <a:srgbClr val="99FF66"/>
            </a:solidFill>
            <a:ln w="9525">
              <a:solidFill>
                <a:srgbClr val="99FF66"/>
              </a:solidFill>
              <a:round/>
              <a:headEnd/>
              <a:tailEnd/>
            </a:ln>
          </p:spPr>
          <p:txBody>
            <a:bodyPr/>
            <a:lstStyle/>
            <a:p>
              <a:endParaRPr lang="en-US"/>
            </a:p>
          </p:txBody>
        </p:sp>
        <p:sp>
          <p:nvSpPr>
            <p:cNvPr id="100394" name="Oval 72"/>
            <p:cNvSpPr>
              <a:spLocks noChangeArrowheads="1"/>
            </p:cNvSpPr>
            <p:nvPr/>
          </p:nvSpPr>
          <p:spPr bwMode="auto">
            <a:xfrm>
              <a:off x="1605" y="1488"/>
              <a:ext cx="311" cy="312"/>
            </a:xfrm>
            <a:prstGeom prst="ellipse">
              <a:avLst/>
            </a:prstGeom>
            <a:solidFill>
              <a:srgbClr val="99FF66"/>
            </a:solidFill>
            <a:ln w="9525">
              <a:solidFill>
                <a:srgbClr val="99FF66"/>
              </a:solidFill>
              <a:round/>
              <a:headEnd/>
              <a:tailEnd/>
            </a:ln>
          </p:spPr>
          <p:txBody>
            <a:bodyPr/>
            <a:lstStyle/>
            <a:p>
              <a:endParaRPr lang="en-US"/>
            </a:p>
          </p:txBody>
        </p:sp>
        <p:sp>
          <p:nvSpPr>
            <p:cNvPr id="100395" name="Oval 73"/>
            <p:cNvSpPr>
              <a:spLocks noChangeArrowheads="1"/>
            </p:cNvSpPr>
            <p:nvPr/>
          </p:nvSpPr>
          <p:spPr bwMode="auto">
            <a:xfrm>
              <a:off x="1602" y="1681"/>
              <a:ext cx="366" cy="333"/>
            </a:xfrm>
            <a:prstGeom prst="ellipse">
              <a:avLst/>
            </a:prstGeom>
            <a:solidFill>
              <a:srgbClr val="99FF66"/>
            </a:solidFill>
            <a:ln w="9525">
              <a:solidFill>
                <a:srgbClr val="99FF66"/>
              </a:solidFill>
              <a:round/>
              <a:headEnd/>
              <a:tailEnd/>
            </a:ln>
          </p:spPr>
          <p:txBody>
            <a:bodyPr/>
            <a:lstStyle/>
            <a:p>
              <a:endParaRPr lang="en-US"/>
            </a:p>
          </p:txBody>
        </p:sp>
        <p:sp>
          <p:nvSpPr>
            <p:cNvPr id="100396" name="Oval 74"/>
            <p:cNvSpPr>
              <a:spLocks noChangeArrowheads="1"/>
            </p:cNvSpPr>
            <p:nvPr/>
          </p:nvSpPr>
          <p:spPr bwMode="auto">
            <a:xfrm>
              <a:off x="1569" y="1751"/>
              <a:ext cx="364" cy="547"/>
            </a:xfrm>
            <a:prstGeom prst="ellipse">
              <a:avLst/>
            </a:prstGeom>
            <a:solidFill>
              <a:srgbClr val="99FF66"/>
            </a:solidFill>
            <a:ln w="9525">
              <a:solidFill>
                <a:srgbClr val="99FF66"/>
              </a:solidFill>
              <a:round/>
              <a:headEnd/>
              <a:tailEnd/>
            </a:ln>
          </p:spPr>
          <p:txBody>
            <a:bodyPr/>
            <a:lstStyle/>
            <a:p>
              <a:endParaRPr lang="en-US"/>
            </a:p>
          </p:txBody>
        </p:sp>
        <p:sp>
          <p:nvSpPr>
            <p:cNvPr id="100397" name="Oval 75"/>
            <p:cNvSpPr>
              <a:spLocks noChangeArrowheads="1"/>
            </p:cNvSpPr>
            <p:nvPr/>
          </p:nvSpPr>
          <p:spPr bwMode="auto">
            <a:xfrm>
              <a:off x="912" y="1434"/>
              <a:ext cx="1008" cy="918"/>
            </a:xfrm>
            <a:prstGeom prst="ellipse">
              <a:avLst/>
            </a:prstGeom>
            <a:solidFill>
              <a:srgbClr val="99FF66"/>
            </a:solidFill>
            <a:ln w="9525">
              <a:solidFill>
                <a:srgbClr val="99FF66"/>
              </a:solidFill>
              <a:round/>
              <a:headEnd/>
              <a:tailEnd/>
            </a:ln>
          </p:spPr>
          <p:txBody>
            <a:bodyPr/>
            <a:lstStyle/>
            <a:p>
              <a:endParaRPr lang="en-US"/>
            </a:p>
          </p:txBody>
        </p:sp>
      </p:grpSp>
      <p:grpSp>
        <p:nvGrpSpPr>
          <p:cNvPr id="100364" name="Group 76"/>
          <p:cNvGrpSpPr>
            <a:grpSpLocks/>
          </p:cNvGrpSpPr>
          <p:nvPr/>
        </p:nvGrpSpPr>
        <p:grpSpPr bwMode="auto">
          <a:xfrm>
            <a:off x="3429000" y="4038600"/>
            <a:ext cx="2438400" cy="1447800"/>
            <a:chOff x="832" y="1344"/>
            <a:chExt cx="1136" cy="1024"/>
          </a:xfrm>
        </p:grpSpPr>
        <p:sp>
          <p:nvSpPr>
            <p:cNvPr id="100380" name="Oval 77"/>
            <p:cNvSpPr>
              <a:spLocks noChangeArrowheads="1"/>
            </p:cNvSpPr>
            <p:nvPr/>
          </p:nvSpPr>
          <p:spPr bwMode="auto">
            <a:xfrm>
              <a:off x="1220" y="1344"/>
              <a:ext cx="495" cy="424"/>
            </a:xfrm>
            <a:prstGeom prst="ellipse">
              <a:avLst/>
            </a:prstGeom>
            <a:solidFill>
              <a:srgbClr val="FFCC00"/>
            </a:solidFill>
            <a:ln w="9525">
              <a:solidFill>
                <a:srgbClr val="FFCC00"/>
              </a:solidFill>
              <a:round/>
              <a:headEnd/>
              <a:tailEnd/>
            </a:ln>
          </p:spPr>
          <p:txBody>
            <a:bodyPr/>
            <a:lstStyle/>
            <a:p>
              <a:endParaRPr lang="en-US"/>
            </a:p>
          </p:txBody>
        </p:sp>
        <p:sp>
          <p:nvSpPr>
            <p:cNvPr id="100381" name="Oval 78"/>
            <p:cNvSpPr>
              <a:spLocks noChangeArrowheads="1"/>
            </p:cNvSpPr>
            <p:nvPr/>
          </p:nvSpPr>
          <p:spPr bwMode="auto">
            <a:xfrm>
              <a:off x="948" y="1455"/>
              <a:ext cx="379" cy="424"/>
            </a:xfrm>
            <a:prstGeom prst="ellipse">
              <a:avLst/>
            </a:prstGeom>
            <a:solidFill>
              <a:srgbClr val="FFCC00"/>
            </a:solidFill>
            <a:ln w="9525">
              <a:solidFill>
                <a:srgbClr val="FFCC00"/>
              </a:solidFill>
              <a:round/>
              <a:headEnd/>
              <a:tailEnd/>
            </a:ln>
          </p:spPr>
          <p:txBody>
            <a:bodyPr/>
            <a:lstStyle/>
            <a:p>
              <a:endParaRPr lang="en-US"/>
            </a:p>
          </p:txBody>
        </p:sp>
        <p:sp>
          <p:nvSpPr>
            <p:cNvPr id="100382" name="Oval 79"/>
            <p:cNvSpPr>
              <a:spLocks noChangeArrowheads="1"/>
            </p:cNvSpPr>
            <p:nvPr/>
          </p:nvSpPr>
          <p:spPr bwMode="auto">
            <a:xfrm>
              <a:off x="832" y="1710"/>
              <a:ext cx="256" cy="306"/>
            </a:xfrm>
            <a:prstGeom prst="ellipse">
              <a:avLst/>
            </a:prstGeom>
            <a:solidFill>
              <a:srgbClr val="FFCC00"/>
            </a:solidFill>
            <a:ln w="9525">
              <a:solidFill>
                <a:srgbClr val="FFCC00"/>
              </a:solidFill>
              <a:round/>
              <a:headEnd/>
              <a:tailEnd/>
            </a:ln>
          </p:spPr>
          <p:txBody>
            <a:bodyPr/>
            <a:lstStyle/>
            <a:p>
              <a:endParaRPr lang="en-US"/>
            </a:p>
          </p:txBody>
        </p:sp>
        <p:sp>
          <p:nvSpPr>
            <p:cNvPr id="100383" name="Oval 80"/>
            <p:cNvSpPr>
              <a:spLocks noChangeArrowheads="1"/>
            </p:cNvSpPr>
            <p:nvPr/>
          </p:nvSpPr>
          <p:spPr bwMode="auto">
            <a:xfrm>
              <a:off x="909" y="1862"/>
              <a:ext cx="435" cy="442"/>
            </a:xfrm>
            <a:prstGeom prst="ellipse">
              <a:avLst/>
            </a:prstGeom>
            <a:solidFill>
              <a:srgbClr val="FFCC00"/>
            </a:solidFill>
            <a:ln w="9525">
              <a:solidFill>
                <a:srgbClr val="FFCC00"/>
              </a:solidFill>
              <a:round/>
              <a:headEnd/>
              <a:tailEnd/>
            </a:ln>
          </p:spPr>
          <p:txBody>
            <a:bodyPr/>
            <a:lstStyle/>
            <a:p>
              <a:endParaRPr lang="en-US"/>
            </a:p>
          </p:txBody>
        </p:sp>
        <p:sp>
          <p:nvSpPr>
            <p:cNvPr id="100384" name="Oval 81"/>
            <p:cNvSpPr>
              <a:spLocks noChangeArrowheads="1"/>
            </p:cNvSpPr>
            <p:nvPr/>
          </p:nvSpPr>
          <p:spPr bwMode="auto">
            <a:xfrm>
              <a:off x="1086" y="1924"/>
              <a:ext cx="671" cy="444"/>
            </a:xfrm>
            <a:prstGeom prst="ellipse">
              <a:avLst/>
            </a:prstGeom>
            <a:solidFill>
              <a:srgbClr val="FFCC00"/>
            </a:solidFill>
            <a:ln w="9525">
              <a:solidFill>
                <a:srgbClr val="FFCC00"/>
              </a:solidFill>
              <a:round/>
              <a:headEnd/>
              <a:tailEnd/>
            </a:ln>
          </p:spPr>
          <p:txBody>
            <a:bodyPr/>
            <a:lstStyle/>
            <a:p>
              <a:endParaRPr lang="en-US"/>
            </a:p>
          </p:txBody>
        </p:sp>
        <p:sp>
          <p:nvSpPr>
            <p:cNvPr id="100385" name="Oval 82"/>
            <p:cNvSpPr>
              <a:spLocks noChangeArrowheads="1"/>
            </p:cNvSpPr>
            <p:nvPr/>
          </p:nvSpPr>
          <p:spPr bwMode="auto">
            <a:xfrm>
              <a:off x="1605" y="1488"/>
              <a:ext cx="311" cy="312"/>
            </a:xfrm>
            <a:prstGeom prst="ellipse">
              <a:avLst/>
            </a:prstGeom>
            <a:solidFill>
              <a:srgbClr val="FFCC00"/>
            </a:solidFill>
            <a:ln w="9525">
              <a:solidFill>
                <a:srgbClr val="FFCC00"/>
              </a:solidFill>
              <a:round/>
              <a:headEnd/>
              <a:tailEnd/>
            </a:ln>
          </p:spPr>
          <p:txBody>
            <a:bodyPr/>
            <a:lstStyle/>
            <a:p>
              <a:endParaRPr lang="en-US"/>
            </a:p>
          </p:txBody>
        </p:sp>
        <p:sp>
          <p:nvSpPr>
            <p:cNvPr id="100386" name="Oval 83"/>
            <p:cNvSpPr>
              <a:spLocks noChangeArrowheads="1"/>
            </p:cNvSpPr>
            <p:nvPr/>
          </p:nvSpPr>
          <p:spPr bwMode="auto">
            <a:xfrm>
              <a:off x="1602" y="1681"/>
              <a:ext cx="366" cy="333"/>
            </a:xfrm>
            <a:prstGeom prst="ellipse">
              <a:avLst/>
            </a:prstGeom>
            <a:solidFill>
              <a:srgbClr val="FFCC00"/>
            </a:solidFill>
            <a:ln w="9525">
              <a:solidFill>
                <a:srgbClr val="FFCC00"/>
              </a:solidFill>
              <a:round/>
              <a:headEnd/>
              <a:tailEnd/>
            </a:ln>
          </p:spPr>
          <p:txBody>
            <a:bodyPr/>
            <a:lstStyle/>
            <a:p>
              <a:endParaRPr lang="en-US"/>
            </a:p>
          </p:txBody>
        </p:sp>
        <p:sp>
          <p:nvSpPr>
            <p:cNvPr id="100387" name="Oval 84"/>
            <p:cNvSpPr>
              <a:spLocks noChangeArrowheads="1"/>
            </p:cNvSpPr>
            <p:nvPr/>
          </p:nvSpPr>
          <p:spPr bwMode="auto">
            <a:xfrm>
              <a:off x="1569" y="1751"/>
              <a:ext cx="364" cy="547"/>
            </a:xfrm>
            <a:prstGeom prst="ellipse">
              <a:avLst/>
            </a:prstGeom>
            <a:solidFill>
              <a:srgbClr val="FFCC00"/>
            </a:solidFill>
            <a:ln w="9525">
              <a:solidFill>
                <a:srgbClr val="FFCC00"/>
              </a:solidFill>
              <a:round/>
              <a:headEnd/>
              <a:tailEnd/>
            </a:ln>
          </p:spPr>
          <p:txBody>
            <a:bodyPr/>
            <a:lstStyle/>
            <a:p>
              <a:endParaRPr lang="en-US"/>
            </a:p>
          </p:txBody>
        </p:sp>
        <p:sp>
          <p:nvSpPr>
            <p:cNvPr id="100388" name="Oval 85"/>
            <p:cNvSpPr>
              <a:spLocks noChangeArrowheads="1"/>
            </p:cNvSpPr>
            <p:nvPr/>
          </p:nvSpPr>
          <p:spPr bwMode="auto">
            <a:xfrm>
              <a:off x="912" y="1434"/>
              <a:ext cx="1008" cy="918"/>
            </a:xfrm>
            <a:prstGeom prst="ellipse">
              <a:avLst/>
            </a:prstGeom>
            <a:solidFill>
              <a:srgbClr val="FFCC00"/>
            </a:solidFill>
            <a:ln w="9525">
              <a:solidFill>
                <a:srgbClr val="FFCC00"/>
              </a:solidFill>
              <a:round/>
              <a:headEnd/>
              <a:tailEnd/>
            </a:ln>
          </p:spPr>
          <p:txBody>
            <a:bodyPr/>
            <a:lstStyle/>
            <a:p>
              <a:endParaRPr lang="en-US"/>
            </a:p>
          </p:txBody>
        </p:sp>
      </p:grpSp>
      <p:sp>
        <p:nvSpPr>
          <p:cNvPr id="100365" name="Text Box 86"/>
          <p:cNvSpPr txBox="1">
            <a:spLocks noChangeArrowheads="1"/>
          </p:cNvSpPr>
          <p:nvPr/>
        </p:nvSpPr>
        <p:spPr bwMode="auto">
          <a:xfrm>
            <a:off x="571500" y="6219825"/>
            <a:ext cx="747000"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Clients</a:t>
            </a:r>
          </a:p>
        </p:txBody>
      </p:sp>
      <p:sp>
        <p:nvSpPr>
          <p:cNvPr id="100366" name="Freeform 87"/>
          <p:cNvSpPr>
            <a:spLocks/>
          </p:cNvSpPr>
          <p:nvPr/>
        </p:nvSpPr>
        <p:spPr bwMode="auto">
          <a:xfrm>
            <a:off x="1677988" y="3957638"/>
            <a:ext cx="3043237" cy="2211387"/>
          </a:xfrm>
          <a:custGeom>
            <a:avLst/>
            <a:gdLst>
              <a:gd name="T0" fmla="*/ 3043237 w 1920"/>
              <a:gd name="T1" fmla="*/ 0 h 1392"/>
              <a:gd name="T2" fmla="*/ 2814994 w 1920"/>
              <a:gd name="T3" fmla="*/ 305019 h 1392"/>
              <a:gd name="T4" fmla="*/ 2358509 w 1920"/>
              <a:gd name="T5" fmla="*/ 457528 h 1392"/>
              <a:gd name="T6" fmla="*/ 1369457 w 1920"/>
              <a:gd name="T7" fmla="*/ 1067566 h 1392"/>
              <a:gd name="T8" fmla="*/ 456486 w 1920"/>
              <a:gd name="T9" fmla="*/ 1677604 h 1392"/>
              <a:gd name="T10" fmla="*/ 0 w 1920"/>
              <a:gd name="T11" fmla="*/ 2211387 h 1392"/>
              <a:gd name="T12" fmla="*/ 0 60000 65536"/>
              <a:gd name="T13" fmla="*/ 0 60000 65536"/>
              <a:gd name="T14" fmla="*/ 0 60000 65536"/>
              <a:gd name="T15" fmla="*/ 0 60000 65536"/>
              <a:gd name="T16" fmla="*/ 0 60000 65536"/>
              <a:gd name="T17" fmla="*/ 0 60000 65536"/>
              <a:gd name="T18" fmla="*/ 0 w 1920"/>
              <a:gd name="T19" fmla="*/ 0 h 1392"/>
              <a:gd name="T20" fmla="*/ 1920 w 1920"/>
              <a:gd name="T21" fmla="*/ 1392 h 1392"/>
            </a:gdLst>
            <a:ahLst/>
            <a:cxnLst>
              <a:cxn ang="T12">
                <a:pos x="T0" y="T1"/>
              </a:cxn>
              <a:cxn ang="T13">
                <a:pos x="T2" y="T3"/>
              </a:cxn>
              <a:cxn ang="T14">
                <a:pos x="T4" y="T5"/>
              </a:cxn>
              <a:cxn ang="T15">
                <a:pos x="T6" y="T7"/>
              </a:cxn>
              <a:cxn ang="T16">
                <a:pos x="T8" y="T9"/>
              </a:cxn>
              <a:cxn ang="T17">
                <a:pos x="T10" y="T11"/>
              </a:cxn>
            </a:cxnLst>
            <a:rect l="T18" t="T19" r="T20" b="T21"/>
            <a:pathLst>
              <a:path w="1920" h="1392">
                <a:moveTo>
                  <a:pt x="1920" y="0"/>
                </a:moveTo>
                <a:lnTo>
                  <a:pt x="1776" y="192"/>
                </a:lnTo>
                <a:lnTo>
                  <a:pt x="1488" y="288"/>
                </a:lnTo>
                <a:lnTo>
                  <a:pt x="864" y="672"/>
                </a:lnTo>
                <a:lnTo>
                  <a:pt x="288" y="1056"/>
                </a:lnTo>
                <a:lnTo>
                  <a:pt x="0" y="1392"/>
                </a:lnTo>
              </a:path>
            </a:pathLst>
          </a:custGeom>
          <a:noFill/>
          <a:ln w="25400">
            <a:solidFill>
              <a:schemeClr val="tx2"/>
            </a:solidFill>
            <a:round/>
            <a:headEnd/>
            <a:tailEnd type="triangle" w="med" len="med"/>
          </a:ln>
          <a:extLst>
            <a:ext uri="{909E8E84-426E-40dd-AFC4-6F175D3DCCD1}">
              <a14:hiddenFill xmlns:a14="http://schemas.microsoft.com/office/drawing/2010/main" xmlns="">
                <a:solidFill>
                  <a:srgbClr val="FFFFFF"/>
                </a:solidFill>
              </a14:hiddenFill>
            </a:ext>
          </a:extLst>
        </p:spPr>
        <p:txBody>
          <a:bodyPr lIns="90488" tIns="44450" rIns="90488" bIns="44450"/>
          <a:lstStyle/>
          <a:p>
            <a:endParaRPr lang="en-US"/>
          </a:p>
        </p:txBody>
      </p:sp>
      <p:sp>
        <p:nvSpPr>
          <p:cNvPr id="100367" name="Freeform 88"/>
          <p:cNvSpPr>
            <a:spLocks/>
          </p:cNvSpPr>
          <p:nvPr/>
        </p:nvSpPr>
        <p:spPr bwMode="auto">
          <a:xfrm>
            <a:off x="3200400" y="3962400"/>
            <a:ext cx="1600200" cy="2209800"/>
          </a:xfrm>
          <a:custGeom>
            <a:avLst/>
            <a:gdLst>
              <a:gd name="T0" fmla="*/ 1600200 w 1008"/>
              <a:gd name="T1" fmla="*/ 0 h 1296"/>
              <a:gd name="T2" fmla="*/ 1371600 w 1008"/>
              <a:gd name="T3" fmla="*/ 572911 h 1296"/>
              <a:gd name="T4" fmla="*/ 0 w 1008"/>
              <a:gd name="T5" fmla="*/ 1473200 h 1296"/>
              <a:gd name="T6" fmla="*/ 0 w 1008"/>
              <a:gd name="T7" fmla="*/ 2209800 h 1296"/>
              <a:gd name="T8" fmla="*/ 0 60000 65536"/>
              <a:gd name="T9" fmla="*/ 0 60000 65536"/>
              <a:gd name="T10" fmla="*/ 0 60000 65536"/>
              <a:gd name="T11" fmla="*/ 0 60000 65536"/>
              <a:gd name="T12" fmla="*/ 0 w 1008"/>
              <a:gd name="T13" fmla="*/ 0 h 1296"/>
              <a:gd name="T14" fmla="*/ 1008 w 1008"/>
              <a:gd name="T15" fmla="*/ 1296 h 1296"/>
            </a:gdLst>
            <a:ahLst/>
            <a:cxnLst>
              <a:cxn ang="T8">
                <a:pos x="T0" y="T1"/>
              </a:cxn>
              <a:cxn ang="T9">
                <a:pos x="T2" y="T3"/>
              </a:cxn>
              <a:cxn ang="T10">
                <a:pos x="T4" y="T5"/>
              </a:cxn>
              <a:cxn ang="T11">
                <a:pos x="T6" y="T7"/>
              </a:cxn>
            </a:cxnLst>
            <a:rect l="T12" t="T13" r="T14" b="T15"/>
            <a:pathLst>
              <a:path w="1008" h="1296">
                <a:moveTo>
                  <a:pt x="1008" y="0"/>
                </a:moveTo>
                <a:lnTo>
                  <a:pt x="864" y="336"/>
                </a:lnTo>
                <a:lnTo>
                  <a:pt x="0" y="864"/>
                </a:lnTo>
                <a:lnTo>
                  <a:pt x="0" y="1296"/>
                </a:lnTo>
              </a:path>
            </a:pathLst>
          </a:custGeom>
          <a:noFill/>
          <a:ln w="25400">
            <a:solidFill>
              <a:schemeClr val="tx2"/>
            </a:solidFill>
            <a:round/>
            <a:headEnd/>
            <a:tailEnd type="triangle" w="med" len="med"/>
          </a:ln>
          <a:extLst>
            <a:ext uri="{909E8E84-426E-40dd-AFC4-6F175D3DCCD1}">
              <a14:hiddenFill xmlns:a14="http://schemas.microsoft.com/office/drawing/2010/main" xmlns="">
                <a:solidFill>
                  <a:srgbClr val="FFFFFF"/>
                </a:solidFill>
              </a14:hiddenFill>
            </a:ext>
          </a:extLst>
        </p:spPr>
        <p:txBody>
          <a:bodyPr lIns="90488" tIns="44450" rIns="90488" bIns="44450"/>
          <a:lstStyle/>
          <a:p>
            <a:endParaRPr lang="en-US"/>
          </a:p>
        </p:txBody>
      </p:sp>
      <p:sp>
        <p:nvSpPr>
          <p:cNvPr id="100368" name="Freeform 89"/>
          <p:cNvSpPr>
            <a:spLocks/>
          </p:cNvSpPr>
          <p:nvPr/>
        </p:nvSpPr>
        <p:spPr bwMode="auto">
          <a:xfrm>
            <a:off x="4876800" y="3962400"/>
            <a:ext cx="2895600" cy="2209800"/>
          </a:xfrm>
          <a:custGeom>
            <a:avLst/>
            <a:gdLst>
              <a:gd name="T0" fmla="*/ 0 w 1824"/>
              <a:gd name="T1" fmla="*/ 0 h 1392"/>
              <a:gd name="T2" fmla="*/ 609600 w 1824"/>
              <a:gd name="T3" fmla="*/ 457200 h 1392"/>
              <a:gd name="T4" fmla="*/ 1066800 w 1824"/>
              <a:gd name="T5" fmla="*/ 990600 h 1392"/>
              <a:gd name="T6" fmla="*/ 1981200 w 1824"/>
              <a:gd name="T7" fmla="*/ 1066800 h 1392"/>
              <a:gd name="T8" fmla="*/ 2895600 w 1824"/>
              <a:gd name="T9" fmla="*/ 2209800 h 1392"/>
              <a:gd name="T10" fmla="*/ 0 60000 65536"/>
              <a:gd name="T11" fmla="*/ 0 60000 65536"/>
              <a:gd name="T12" fmla="*/ 0 60000 65536"/>
              <a:gd name="T13" fmla="*/ 0 60000 65536"/>
              <a:gd name="T14" fmla="*/ 0 60000 65536"/>
              <a:gd name="T15" fmla="*/ 0 w 1824"/>
              <a:gd name="T16" fmla="*/ 0 h 1392"/>
              <a:gd name="T17" fmla="*/ 1824 w 1824"/>
              <a:gd name="T18" fmla="*/ 1392 h 1392"/>
            </a:gdLst>
            <a:ahLst/>
            <a:cxnLst>
              <a:cxn ang="T10">
                <a:pos x="T0" y="T1"/>
              </a:cxn>
              <a:cxn ang="T11">
                <a:pos x="T2" y="T3"/>
              </a:cxn>
              <a:cxn ang="T12">
                <a:pos x="T4" y="T5"/>
              </a:cxn>
              <a:cxn ang="T13">
                <a:pos x="T6" y="T7"/>
              </a:cxn>
              <a:cxn ang="T14">
                <a:pos x="T8" y="T9"/>
              </a:cxn>
            </a:cxnLst>
            <a:rect l="T15" t="T16" r="T17" b="T18"/>
            <a:pathLst>
              <a:path w="1824" h="1392">
                <a:moveTo>
                  <a:pt x="0" y="0"/>
                </a:moveTo>
                <a:lnTo>
                  <a:pt x="384" y="288"/>
                </a:lnTo>
                <a:lnTo>
                  <a:pt x="672" y="624"/>
                </a:lnTo>
                <a:lnTo>
                  <a:pt x="1248" y="672"/>
                </a:lnTo>
                <a:lnTo>
                  <a:pt x="1824" y="1392"/>
                </a:lnTo>
              </a:path>
            </a:pathLst>
          </a:custGeom>
          <a:noFill/>
          <a:ln w="25400">
            <a:solidFill>
              <a:schemeClr val="tx2"/>
            </a:solidFill>
            <a:round/>
            <a:headEnd/>
            <a:tailEnd type="triangle" w="med" len="med"/>
          </a:ln>
          <a:extLst>
            <a:ext uri="{909E8E84-426E-40dd-AFC4-6F175D3DCCD1}">
              <a14:hiddenFill xmlns:a14="http://schemas.microsoft.com/office/drawing/2010/main" xmlns="">
                <a:solidFill>
                  <a:srgbClr val="FFFFFF"/>
                </a:solidFill>
              </a14:hiddenFill>
            </a:ext>
          </a:extLst>
        </p:spPr>
        <p:txBody>
          <a:bodyPr lIns="90488" tIns="44450" rIns="90488" bIns="44450"/>
          <a:lstStyle/>
          <a:p>
            <a:endParaRPr lang="en-US"/>
          </a:p>
        </p:txBody>
      </p:sp>
      <p:sp>
        <p:nvSpPr>
          <p:cNvPr id="100369" name="Freeform 90"/>
          <p:cNvSpPr>
            <a:spLocks/>
          </p:cNvSpPr>
          <p:nvPr/>
        </p:nvSpPr>
        <p:spPr bwMode="auto">
          <a:xfrm>
            <a:off x="4800600" y="3962400"/>
            <a:ext cx="1600200" cy="2209800"/>
          </a:xfrm>
          <a:custGeom>
            <a:avLst/>
            <a:gdLst>
              <a:gd name="T0" fmla="*/ 0 w 1008"/>
              <a:gd name="T1" fmla="*/ 0 h 1392"/>
              <a:gd name="T2" fmla="*/ 609600 w 1008"/>
              <a:gd name="T3" fmla="*/ 685800 h 1392"/>
              <a:gd name="T4" fmla="*/ 1066800 w 1008"/>
              <a:gd name="T5" fmla="*/ 1371600 h 1392"/>
              <a:gd name="T6" fmla="*/ 1447800 w 1008"/>
              <a:gd name="T7" fmla="*/ 1600200 h 1392"/>
              <a:gd name="T8" fmla="*/ 1600200 w 1008"/>
              <a:gd name="T9" fmla="*/ 2209800 h 1392"/>
              <a:gd name="T10" fmla="*/ 0 60000 65536"/>
              <a:gd name="T11" fmla="*/ 0 60000 65536"/>
              <a:gd name="T12" fmla="*/ 0 60000 65536"/>
              <a:gd name="T13" fmla="*/ 0 60000 65536"/>
              <a:gd name="T14" fmla="*/ 0 60000 65536"/>
              <a:gd name="T15" fmla="*/ 0 w 1008"/>
              <a:gd name="T16" fmla="*/ 0 h 1392"/>
              <a:gd name="T17" fmla="*/ 1008 w 1008"/>
              <a:gd name="T18" fmla="*/ 1392 h 1392"/>
            </a:gdLst>
            <a:ahLst/>
            <a:cxnLst>
              <a:cxn ang="T10">
                <a:pos x="T0" y="T1"/>
              </a:cxn>
              <a:cxn ang="T11">
                <a:pos x="T2" y="T3"/>
              </a:cxn>
              <a:cxn ang="T12">
                <a:pos x="T4" y="T5"/>
              </a:cxn>
              <a:cxn ang="T13">
                <a:pos x="T6" y="T7"/>
              </a:cxn>
              <a:cxn ang="T14">
                <a:pos x="T8" y="T9"/>
              </a:cxn>
            </a:cxnLst>
            <a:rect l="T15" t="T16" r="T17" b="T18"/>
            <a:pathLst>
              <a:path w="1008" h="1392">
                <a:moveTo>
                  <a:pt x="0" y="0"/>
                </a:moveTo>
                <a:lnTo>
                  <a:pt x="384" y="432"/>
                </a:lnTo>
                <a:lnTo>
                  <a:pt x="672" y="864"/>
                </a:lnTo>
                <a:lnTo>
                  <a:pt x="912" y="1008"/>
                </a:lnTo>
                <a:lnTo>
                  <a:pt x="1008" y="1392"/>
                </a:lnTo>
              </a:path>
            </a:pathLst>
          </a:custGeom>
          <a:noFill/>
          <a:ln w="25400">
            <a:solidFill>
              <a:schemeClr val="tx2"/>
            </a:solidFill>
            <a:round/>
            <a:headEnd/>
            <a:tailEnd type="triangle" w="med" len="med"/>
          </a:ln>
          <a:extLst>
            <a:ext uri="{909E8E84-426E-40dd-AFC4-6F175D3DCCD1}">
              <a14:hiddenFill xmlns:a14="http://schemas.microsoft.com/office/drawing/2010/main" xmlns="">
                <a:solidFill>
                  <a:srgbClr val="FFFFFF"/>
                </a:solidFill>
              </a14:hiddenFill>
            </a:ext>
          </a:extLst>
        </p:spPr>
        <p:txBody>
          <a:bodyPr lIns="90488" tIns="44450" rIns="90488" bIns="44450"/>
          <a:lstStyle/>
          <a:p>
            <a:endParaRPr lang="en-US"/>
          </a:p>
        </p:txBody>
      </p:sp>
      <p:sp>
        <p:nvSpPr>
          <p:cNvPr id="100370" name="Text Box 91"/>
          <p:cNvSpPr txBox="1">
            <a:spLocks noChangeArrowheads="1"/>
          </p:cNvSpPr>
          <p:nvPr/>
        </p:nvSpPr>
        <p:spPr bwMode="auto">
          <a:xfrm>
            <a:off x="3962400" y="4419600"/>
            <a:ext cx="1296931"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Backbone ISP</a:t>
            </a:r>
          </a:p>
        </p:txBody>
      </p:sp>
      <p:sp>
        <p:nvSpPr>
          <p:cNvPr id="100371" name="Text Box 92"/>
          <p:cNvSpPr txBox="1">
            <a:spLocks noChangeArrowheads="1"/>
          </p:cNvSpPr>
          <p:nvPr/>
        </p:nvSpPr>
        <p:spPr bwMode="auto">
          <a:xfrm>
            <a:off x="2195513" y="5091113"/>
            <a:ext cx="601528"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ISP-1</a:t>
            </a:r>
          </a:p>
        </p:txBody>
      </p:sp>
      <p:sp>
        <p:nvSpPr>
          <p:cNvPr id="100372" name="Text Box 93"/>
          <p:cNvSpPr txBox="1">
            <a:spLocks noChangeArrowheads="1"/>
          </p:cNvSpPr>
          <p:nvPr/>
        </p:nvSpPr>
        <p:spPr bwMode="auto">
          <a:xfrm>
            <a:off x="6397625" y="5105400"/>
            <a:ext cx="601528"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ISP-2</a:t>
            </a:r>
          </a:p>
        </p:txBody>
      </p:sp>
      <p:sp>
        <p:nvSpPr>
          <p:cNvPr id="100373" name="Text Box 94"/>
          <p:cNvSpPr txBox="1">
            <a:spLocks noChangeArrowheads="1"/>
          </p:cNvSpPr>
          <p:nvPr/>
        </p:nvSpPr>
        <p:spPr bwMode="auto">
          <a:xfrm>
            <a:off x="4953000" y="2714625"/>
            <a:ext cx="716944"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Server</a:t>
            </a:r>
          </a:p>
        </p:txBody>
      </p:sp>
      <p:graphicFrame>
        <p:nvGraphicFramePr>
          <p:cNvPr id="100354" name="Object 2"/>
          <p:cNvGraphicFramePr>
            <a:graphicFrameLocks noChangeAspect="1"/>
          </p:cNvGraphicFramePr>
          <p:nvPr/>
        </p:nvGraphicFramePr>
        <p:xfrm>
          <a:off x="4638675" y="2638425"/>
          <a:ext cx="314325" cy="515938"/>
        </p:xfrm>
        <a:graphic>
          <a:graphicData uri="http://schemas.openxmlformats.org/presentationml/2006/ole">
            <mc:AlternateContent xmlns:mc="http://schemas.openxmlformats.org/markup-compatibility/2006">
              <mc:Choice xmlns:v="urn:schemas-microsoft-com:vml" Requires="v">
                <p:oleObj spid="_x0000_s346288" name="Clip" r:id="rId4" imgW="2107949" imgH="3470495" progId="MS_ClipArt_Gallery.5">
                  <p:embed/>
                </p:oleObj>
              </mc:Choice>
              <mc:Fallback>
                <p:oleObj name="Clip" r:id="rId4" imgW="2107949" imgH="3470495"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8675" y="2638425"/>
                        <a:ext cx="314325" cy="5159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0374" name="Rectangle 96"/>
          <p:cNvSpPr>
            <a:spLocks noChangeArrowheads="1"/>
          </p:cNvSpPr>
          <p:nvPr/>
        </p:nvSpPr>
        <p:spPr bwMode="auto">
          <a:xfrm>
            <a:off x="4191000" y="3657600"/>
            <a:ext cx="236538" cy="228600"/>
          </a:xfrm>
          <a:prstGeom prst="rect">
            <a:avLst/>
          </a:prstGeom>
          <a:solidFill>
            <a:srgbClr val="EAEAEA"/>
          </a:solidFill>
          <a:ln w="9525">
            <a:miter lim="800000"/>
            <a:headEnd/>
            <a:tailEnd/>
          </a:ln>
          <a:scene3d>
            <a:camera prst="legacyObliqueTopLeft"/>
            <a:lightRig rig="legacyFlat3" dir="t"/>
          </a:scene3d>
          <a:sp3d extrusionH="125400" prstMaterial="legacyMatte">
            <a:bevelT w="13500" h="13500" prst="angle"/>
            <a:bevelB w="13500" h="13500" prst="angle"/>
            <a:extrusionClr>
              <a:srgbClr val="EAEAEA"/>
            </a:extrusionClr>
          </a:sp3d>
        </p:spPr>
        <p:txBody>
          <a:bodyPr wrap="none" lIns="90488" tIns="44450" rIns="90488" bIns="44450" anchor="ctr">
            <a:flatTx/>
          </a:bodyPr>
          <a:lstStyle/>
          <a:p>
            <a:endParaRPr lang="en-US"/>
          </a:p>
        </p:txBody>
      </p:sp>
      <p:sp>
        <p:nvSpPr>
          <p:cNvPr id="100375" name="Rectangle 97"/>
          <p:cNvSpPr>
            <a:spLocks noChangeArrowheads="1"/>
          </p:cNvSpPr>
          <p:nvPr/>
        </p:nvSpPr>
        <p:spPr bwMode="auto">
          <a:xfrm>
            <a:off x="4724400" y="3657600"/>
            <a:ext cx="236538" cy="228600"/>
          </a:xfrm>
          <a:prstGeom prst="rect">
            <a:avLst/>
          </a:prstGeom>
          <a:solidFill>
            <a:srgbClr val="EAEAEA"/>
          </a:solidFill>
          <a:ln w="9525">
            <a:miter lim="800000"/>
            <a:headEnd/>
            <a:tailEnd/>
          </a:ln>
          <a:scene3d>
            <a:camera prst="legacyObliqueTopLeft"/>
            <a:lightRig rig="legacyFlat3" dir="t"/>
          </a:scene3d>
          <a:sp3d extrusionH="125400" prstMaterial="legacyMatte">
            <a:bevelT w="13500" h="13500" prst="angle"/>
            <a:bevelB w="13500" h="13500" prst="angle"/>
            <a:extrusionClr>
              <a:srgbClr val="EAEAEA"/>
            </a:extrusionClr>
          </a:sp3d>
        </p:spPr>
        <p:txBody>
          <a:bodyPr wrap="none" lIns="90488" tIns="44450" rIns="90488" bIns="44450" anchor="ctr">
            <a:flatTx/>
          </a:bodyPr>
          <a:lstStyle/>
          <a:p>
            <a:endParaRPr lang="en-US"/>
          </a:p>
        </p:txBody>
      </p:sp>
      <p:sp>
        <p:nvSpPr>
          <p:cNvPr id="100376" name="Rectangle 98"/>
          <p:cNvSpPr>
            <a:spLocks noChangeArrowheads="1"/>
          </p:cNvSpPr>
          <p:nvPr/>
        </p:nvSpPr>
        <p:spPr bwMode="auto">
          <a:xfrm>
            <a:off x="5181600" y="3657600"/>
            <a:ext cx="236538" cy="228600"/>
          </a:xfrm>
          <a:prstGeom prst="rect">
            <a:avLst/>
          </a:prstGeom>
          <a:solidFill>
            <a:srgbClr val="EAEAEA"/>
          </a:solidFill>
          <a:ln w="9525">
            <a:miter lim="800000"/>
            <a:headEnd/>
            <a:tailEnd/>
          </a:ln>
          <a:scene3d>
            <a:camera prst="legacyObliqueTopLeft"/>
            <a:lightRig rig="legacyFlat3" dir="t"/>
          </a:scene3d>
          <a:sp3d extrusionH="125400" prstMaterial="legacyMatte">
            <a:bevelT w="13500" h="13500" prst="angle"/>
            <a:bevelB w="13500" h="13500" prst="angle"/>
            <a:extrusionClr>
              <a:srgbClr val="EAEAEA"/>
            </a:extrusionClr>
          </a:sp3d>
        </p:spPr>
        <p:txBody>
          <a:bodyPr wrap="none" lIns="90488" tIns="44450" rIns="90488" bIns="44450" anchor="ctr">
            <a:flatTx/>
          </a:bodyPr>
          <a:lstStyle/>
          <a:p>
            <a:endParaRPr lang="en-US"/>
          </a:p>
        </p:txBody>
      </p:sp>
      <p:sp>
        <p:nvSpPr>
          <p:cNvPr id="100377" name="Oval 99"/>
          <p:cNvSpPr>
            <a:spLocks noChangeArrowheads="1"/>
          </p:cNvSpPr>
          <p:nvPr/>
        </p:nvSpPr>
        <p:spPr bwMode="auto">
          <a:xfrm>
            <a:off x="3735388" y="3500438"/>
            <a:ext cx="1979612" cy="4572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88" tIns="44450" rIns="90488" bIns="44450" anchor="ctr"/>
          <a:lstStyle/>
          <a:p>
            <a:endParaRPr lang="en-US"/>
          </a:p>
        </p:txBody>
      </p:sp>
      <p:sp>
        <p:nvSpPr>
          <p:cNvPr id="100378" name="Line 100"/>
          <p:cNvSpPr>
            <a:spLocks noChangeShapeType="1"/>
          </p:cNvSpPr>
          <p:nvPr/>
        </p:nvSpPr>
        <p:spPr bwMode="auto">
          <a:xfrm>
            <a:off x="4799013" y="3124200"/>
            <a:ext cx="1587" cy="381000"/>
          </a:xfrm>
          <a:prstGeom prst="line">
            <a:avLst/>
          </a:prstGeom>
          <a:noFill/>
          <a:ln w="25400">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100379" name="Text Box 101"/>
          <p:cNvSpPr txBox="1">
            <a:spLocks noChangeArrowheads="1"/>
          </p:cNvSpPr>
          <p:nvPr/>
        </p:nvSpPr>
        <p:spPr bwMode="auto">
          <a:xfrm>
            <a:off x="2057400" y="3552825"/>
            <a:ext cx="1497106"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solidFill>
                  <a:srgbClr val="FF0000"/>
                </a:solidFill>
                <a:latin typeface="Calibri"/>
                <a:cs typeface="Calibri"/>
              </a:rPr>
              <a:t>Reverse proxies</a:t>
            </a:r>
            <a:endParaRPr lang="en-US" sz="1600" b="0" dirty="0">
              <a:latin typeface="Calibri"/>
              <a:cs typeface="Calibri"/>
            </a:endParaRPr>
          </a:p>
        </p:txBody>
      </p:sp>
    </p:spTree>
    <p:extLst>
      <p:ext uri="{BB962C8B-B14F-4D97-AF65-F5344CB8AC3E}">
        <p14:creationId xmlns:p14="http://schemas.microsoft.com/office/powerpoint/2010/main" val="26322168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C6DB1B92-530E-044E-A550-BA6F739DAF96}" type="slidenum">
              <a:rPr lang="en-US" sz="1400" b="0">
                <a:latin typeface="Times New Roman" charset="0"/>
                <a:cs typeface="Calibri"/>
              </a:rPr>
              <a:pPr eaLnBrk="1" hangingPunct="1"/>
              <a:t>47</a:t>
            </a:fld>
            <a:endParaRPr lang="en-US" sz="1400" b="0" dirty="0">
              <a:latin typeface="Times New Roman" charset="0"/>
              <a:cs typeface="Calibri"/>
            </a:endParaRPr>
          </a:p>
        </p:txBody>
      </p:sp>
      <p:sp>
        <p:nvSpPr>
          <p:cNvPr id="102404" name="Rectangle 2"/>
          <p:cNvSpPr>
            <a:spLocks noGrp="1" noChangeArrowheads="1"/>
          </p:cNvSpPr>
          <p:nvPr>
            <p:ph type="title"/>
          </p:nvPr>
        </p:nvSpPr>
        <p:spPr>
          <a:xfrm>
            <a:off x="304800" y="228600"/>
            <a:ext cx="8069263" cy="838200"/>
          </a:xfrm>
        </p:spPr>
        <p:txBody>
          <a:bodyPr>
            <a:normAutofit fontScale="90000"/>
          </a:bodyPr>
          <a:lstStyle/>
          <a:p>
            <a:r>
              <a:rPr lang="en-US" sz="2000">
                <a:latin typeface="Helvetica" charset="0"/>
                <a:ea typeface="ＭＳ Ｐゴシック" charset="0"/>
                <a:cs typeface="ＭＳ Ｐゴシック" charset="0"/>
              </a:rPr>
              <a:t>Improving HTTP Performance:</a:t>
            </a:r>
            <a:br>
              <a:rPr lang="en-US" sz="2000">
                <a:latin typeface="Helvetica" charset="0"/>
                <a:ea typeface="ＭＳ Ｐゴシック" charset="0"/>
                <a:cs typeface="ＭＳ Ｐゴシック" charset="0"/>
              </a:rPr>
            </a:br>
            <a:r>
              <a:rPr lang="en-US" sz="3200">
                <a:latin typeface="Helvetica" charset="0"/>
                <a:ea typeface="ＭＳ Ｐゴシック" charset="0"/>
                <a:cs typeface="ＭＳ Ｐゴシック" charset="0"/>
              </a:rPr>
              <a:t>Caching with Forward Proxies</a:t>
            </a:r>
          </a:p>
        </p:txBody>
      </p:sp>
      <p:sp>
        <p:nvSpPr>
          <p:cNvPr id="102405" name="Rectangle 3"/>
          <p:cNvSpPr>
            <a:spLocks noGrp="1" noChangeArrowheads="1"/>
          </p:cNvSpPr>
          <p:nvPr>
            <p:ph type="body" idx="1"/>
          </p:nvPr>
        </p:nvSpPr>
        <p:spPr>
          <a:xfrm>
            <a:off x="457200" y="1219200"/>
            <a:ext cx="8458200" cy="1219200"/>
          </a:xfrm>
        </p:spPr>
        <p:txBody>
          <a:bodyPr/>
          <a:lstStyle/>
          <a:p>
            <a:pPr marL="285750" indent="-285750">
              <a:lnSpc>
                <a:spcPct val="90000"/>
              </a:lnSpc>
              <a:buFontTx/>
              <a:buNone/>
            </a:pPr>
            <a:r>
              <a:rPr lang="en-US" sz="2600" dirty="0">
                <a:latin typeface="Calibri"/>
                <a:cs typeface="Calibri"/>
              </a:rPr>
              <a:t>Cache documents close to </a:t>
            </a:r>
            <a:r>
              <a:rPr lang="en-US" sz="2600" b="1" dirty="0">
                <a:latin typeface="Calibri"/>
                <a:cs typeface="Calibri"/>
              </a:rPr>
              <a:t>clients</a:t>
            </a:r>
            <a:r>
              <a:rPr lang="en-US" sz="2600" dirty="0">
                <a:latin typeface="Calibri"/>
                <a:cs typeface="Calibri"/>
              </a:rPr>
              <a:t> </a:t>
            </a:r>
          </a:p>
          <a:p>
            <a:pPr marL="285750" indent="-285750">
              <a:lnSpc>
                <a:spcPct val="40000"/>
              </a:lnSpc>
              <a:buFontTx/>
              <a:buNone/>
            </a:pPr>
            <a:r>
              <a:rPr lang="en-US" sz="2600" dirty="0">
                <a:latin typeface="Calibri"/>
                <a:cs typeface="Calibri"/>
                <a:sym typeface="Wingdings" charset="0"/>
              </a:rPr>
              <a:t>		 reduce network traffic and decrease latency</a:t>
            </a:r>
          </a:p>
          <a:p>
            <a:pPr marL="285750" indent="-285750">
              <a:lnSpc>
                <a:spcPct val="110000"/>
              </a:lnSpc>
            </a:pPr>
            <a:r>
              <a:rPr lang="en-US" sz="2200" dirty="0">
                <a:latin typeface="Calibri"/>
                <a:cs typeface="Calibri"/>
                <a:sym typeface="Wingdings" charset="0"/>
              </a:rPr>
              <a:t>Typically done by ISPs or corporate LANs</a:t>
            </a:r>
            <a:endParaRPr lang="en-US" sz="2600" dirty="0">
              <a:latin typeface="Calibri"/>
              <a:cs typeface="Calibri"/>
            </a:endParaRPr>
          </a:p>
        </p:txBody>
      </p:sp>
      <p:grpSp>
        <p:nvGrpSpPr>
          <p:cNvPr id="102406" name="Group 4"/>
          <p:cNvGrpSpPr>
            <a:grpSpLocks/>
          </p:cNvGrpSpPr>
          <p:nvPr/>
        </p:nvGrpSpPr>
        <p:grpSpPr bwMode="auto">
          <a:xfrm>
            <a:off x="6189663" y="6172200"/>
            <a:ext cx="371475" cy="381000"/>
            <a:chOff x="1014" y="912"/>
            <a:chExt cx="574" cy="596"/>
          </a:xfrm>
        </p:grpSpPr>
        <p:sp>
          <p:nvSpPr>
            <p:cNvPr id="102500" name="Freeform 5"/>
            <p:cNvSpPr>
              <a:spLocks/>
            </p:cNvSpPr>
            <p:nvPr/>
          </p:nvSpPr>
          <p:spPr bwMode="auto">
            <a:xfrm>
              <a:off x="1014" y="912"/>
              <a:ext cx="574" cy="596"/>
            </a:xfrm>
            <a:custGeom>
              <a:avLst/>
              <a:gdLst>
                <a:gd name="T0" fmla="*/ 124 w 574"/>
                <a:gd name="T1" fmla="*/ 391 h 596"/>
                <a:gd name="T2" fmla="*/ 0 w 574"/>
                <a:gd name="T3" fmla="*/ 391 h 596"/>
                <a:gd name="T4" fmla="*/ 0 w 574"/>
                <a:gd name="T5" fmla="*/ 596 h 596"/>
                <a:gd name="T6" fmla="*/ 574 w 574"/>
                <a:gd name="T7" fmla="*/ 596 h 596"/>
                <a:gd name="T8" fmla="*/ 574 w 574"/>
                <a:gd name="T9" fmla="*/ 391 h 596"/>
                <a:gd name="T10" fmla="*/ 446 w 574"/>
                <a:gd name="T11" fmla="*/ 391 h 596"/>
                <a:gd name="T12" fmla="*/ 446 w 574"/>
                <a:gd name="T13" fmla="*/ 364 h 596"/>
                <a:gd name="T14" fmla="*/ 500 w 574"/>
                <a:gd name="T15" fmla="*/ 364 h 596"/>
                <a:gd name="T16" fmla="*/ 500 w 574"/>
                <a:gd name="T17" fmla="*/ 0 h 596"/>
                <a:gd name="T18" fmla="*/ 70 w 574"/>
                <a:gd name="T19" fmla="*/ 0 h 596"/>
                <a:gd name="T20" fmla="*/ 70 w 574"/>
                <a:gd name="T21" fmla="*/ 364 h 596"/>
                <a:gd name="T22" fmla="*/ 124 w 574"/>
                <a:gd name="T23" fmla="*/ 364 h 596"/>
                <a:gd name="T24" fmla="*/ 124 w 574"/>
                <a:gd name="T25" fmla="*/ 391 h 5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4"/>
                <a:gd name="T40" fmla="*/ 0 h 596"/>
                <a:gd name="T41" fmla="*/ 574 w 574"/>
                <a:gd name="T42" fmla="*/ 596 h 5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4" h="596">
                  <a:moveTo>
                    <a:pt x="124" y="391"/>
                  </a:moveTo>
                  <a:lnTo>
                    <a:pt x="0" y="391"/>
                  </a:lnTo>
                  <a:lnTo>
                    <a:pt x="0" y="596"/>
                  </a:lnTo>
                  <a:lnTo>
                    <a:pt x="574" y="596"/>
                  </a:lnTo>
                  <a:lnTo>
                    <a:pt x="574" y="391"/>
                  </a:lnTo>
                  <a:lnTo>
                    <a:pt x="446" y="391"/>
                  </a:lnTo>
                  <a:lnTo>
                    <a:pt x="446" y="364"/>
                  </a:lnTo>
                  <a:lnTo>
                    <a:pt x="500" y="364"/>
                  </a:lnTo>
                  <a:lnTo>
                    <a:pt x="500" y="0"/>
                  </a:lnTo>
                  <a:lnTo>
                    <a:pt x="70" y="0"/>
                  </a:lnTo>
                  <a:lnTo>
                    <a:pt x="70" y="364"/>
                  </a:lnTo>
                  <a:lnTo>
                    <a:pt x="124" y="364"/>
                  </a:lnTo>
                  <a:lnTo>
                    <a:pt x="124" y="391"/>
                  </a:lnTo>
                  <a:close/>
                </a:path>
              </a:pathLst>
            </a:custGeom>
            <a:solidFill>
              <a:srgbClr val="FFFFFF"/>
            </a:solidFill>
            <a:ln w="15875">
              <a:solidFill>
                <a:srgbClr val="000000"/>
              </a:solidFill>
              <a:round/>
              <a:headEnd/>
              <a:tailEnd/>
            </a:ln>
          </p:spPr>
          <p:txBody>
            <a:bodyPr/>
            <a:lstStyle/>
            <a:p>
              <a:endParaRPr lang="en-US"/>
            </a:p>
          </p:txBody>
        </p:sp>
        <p:sp>
          <p:nvSpPr>
            <p:cNvPr id="102501" name="Line 6"/>
            <p:cNvSpPr>
              <a:spLocks noChangeShapeType="1"/>
            </p:cNvSpPr>
            <p:nvPr/>
          </p:nvSpPr>
          <p:spPr bwMode="auto">
            <a:xfrm>
              <a:off x="1138" y="1303"/>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502" name="Line 7"/>
            <p:cNvSpPr>
              <a:spLocks noChangeShapeType="1"/>
            </p:cNvSpPr>
            <p:nvPr/>
          </p:nvSpPr>
          <p:spPr bwMode="auto">
            <a:xfrm>
              <a:off x="1138" y="1276"/>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503" name="Freeform 8"/>
            <p:cNvSpPr>
              <a:spLocks noEditPoints="1"/>
            </p:cNvSpPr>
            <p:nvPr/>
          </p:nvSpPr>
          <p:spPr bwMode="auto">
            <a:xfrm>
              <a:off x="1310" y="1323"/>
              <a:ext cx="233" cy="168"/>
            </a:xfrm>
            <a:custGeom>
              <a:avLst/>
              <a:gdLst>
                <a:gd name="T0" fmla="*/ 0 w 233"/>
                <a:gd name="T1" fmla="*/ 168 h 168"/>
                <a:gd name="T2" fmla="*/ 188 w 233"/>
                <a:gd name="T3" fmla="*/ 168 h 168"/>
                <a:gd name="T4" fmla="*/ 188 w 233"/>
                <a:gd name="T5" fmla="*/ 0 h 168"/>
                <a:gd name="T6" fmla="*/ 0 w 233"/>
                <a:gd name="T7" fmla="*/ 0 h 168"/>
                <a:gd name="T8" fmla="*/ 0 w 233"/>
                <a:gd name="T9" fmla="*/ 168 h 168"/>
                <a:gd name="T10" fmla="*/ 204 w 233"/>
                <a:gd name="T11" fmla="*/ 26 h 168"/>
                <a:gd name="T12" fmla="*/ 233 w 233"/>
                <a:gd name="T13" fmla="*/ 26 h 168"/>
                <a:gd name="T14" fmla="*/ 233 w 233"/>
                <a:gd name="T15" fmla="*/ 0 h 168"/>
                <a:gd name="T16" fmla="*/ 204 w 233"/>
                <a:gd name="T17" fmla="*/ 0 h 168"/>
                <a:gd name="T18" fmla="*/ 204 w 233"/>
                <a:gd name="T19" fmla="*/ 2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168"/>
                <a:gd name="T32" fmla="*/ 233 w 233"/>
                <a:gd name="T33" fmla="*/ 168 h 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168">
                  <a:moveTo>
                    <a:pt x="0" y="168"/>
                  </a:moveTo>
                  <a:lnTo>
                    <a:pt x="188" y="168"/>
                  </a:lnTo>
                  <a:lnTo>
                    <a:pt x="188" y="0"/>
                  </a:lnTo>
                  <a:lnTo>
                    <a:pt x="0" y="0"/>
                  </a:lnTo>
                  <a:lnTo>
                    <a:pt x="0" y="168"/>
                  </a:lnTo>
                  <a:close/>
                  <a:moveTo>
                    <a:pt x="204" y="26"/>
                  </a:moveTo>
                  <a:lnTo>
                    <a:pt x="233" y="26"/>
                  </a:lnTo>
                  <a:lnTo>
                    <a:pt x="233" y="0"/>
                  </a:lnTo>
                  <a:lnTo>
                    <a:pt x="204" y="0"/>
                  </a:lnTo>
                  <a:lnTo>
                    <a:pt x="204" y="26"/>
                  </a:lnTo>
                  <a:close/>
                </a:path>
              </a:pathLst>
            </a:custGeom>
            <a:solidFill>
              <a:srgbClr val="FFFFFF"/>
            </a:solidFill>
            <a:ln w="4763">
              <a:solidFill>
                <a:srgbClr val="000000"/>
              </a:solidFill>
              <a:round/>
              <a:headEnd/>
              <a:tailEnd/>
            </a:ln>
          </p:spPr>
          <p:txBody>
            <a:bodyPr/>
            <a:lstStyle/>
            <a:p>
              <a:endParaRPr lang="en-US"/>
            </a:p>
          </p:txBody>
        </p:sp>
        <p:sp>
          <p:nvSpPr>
            <p:cNvPr id="102504" name="Line 9"/>
            <p:cNvSpPr>
              <a:spLocks noChangeShapeType="1"/>
            </p:cNvSpPr>
            <p:nvPr/>
          </p:nvSpPr>
          <p:spPr bwMode="auto">
            <a:xfrm>
              <a:off x="1310" y="1379"/>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505" name="Line 10"/>
            <p:cNvSpPr>
              <a:spLocks noChangeShapeType="1"/>
            </p:cNvSpPr>
            <p:nvPr/>
          </p:nvSpPr>
          <p:spPr bwMode="auto">
            <a:xfrm>
              <a:off x="1310" y="1435"/>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506" name="Line 11"/>
            <p:cNvSpPr>
              <a:spLocks noChangeShapeType="1"/>
            </p:cNvSpPr>
            <p:nvPr/>
          </p:nvSpPr>
          <p:spPr bwMode="auto">
            <a:xfrm>
              <a:off x="1317" y="1405"/>
              <a:ext cx="172"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507" name="Rectangle 12"/>
            <p:cNvSpPr>
              <a:spLocks noChangeArrowheads="1"/>
            </p:cNvSpPr>
            <p:nvPr/>
          </p:nvSpPr>
          <p:spPr bwMode="auto">
            <a:xfrm>
              <a:off x="1416" y="1389"/>
              <a:ext cx="54" cy="36"/>
            </a:xfrm>
            <a:prstGeom prst="rect">
              <a:avLst/>
            </a:prstGeom>
            <a:noFill/>
            <a:ln w="4763">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2508" name="Freeform 13"/>
            <p:cNvSpPr>
              <a:spLocks noEditPoints="1"/>
            </p:cNvSpPr>
            <p:nvPr/>
          </p:nvSpPr>
          <p:spPr bwMode="auto">
            <a:xfrm>
              <a:off x="1030" y="955"/>
              <a:ext cx="538" cy="401"/>
            </a:xfrm>
            <a:custGeom>
              <a:avLst/>
              <a:gdLst>
                <a:gd name="T0" fmla="*/ 452 w 538"/>
                <a:gd name="T1" fmla="*/ 285 h 401"/>
                <a:gd name="T2" fmla="*/ 472 w 538"/>
                <a:gd name="T3" fmla="*/ 285 h 401"/>
                <a:gd name="T4" fmla="*/ 472 w 538"/>
                <a:gd name="T5" fmla="*/ 278 h 401"/>
                <a:gd name="T6" fmla="*/ 452 w 538"/>
                <a:gd name="T7" fmla="*/ 278 h 401"/>
                <a:gd name="T8" fmla="*/ 452 w 538"/>
                <a:gd name="T9" fmla="*/ 285 h 401"/>
                <a:gd name="T10" fmla="*/ 121 w 538"/>
                <a:gd name="T11" fmla="*/ 239 h 401"/>
                <a:gd name="T12" fmla="*/ 121 w 538"/>
                <a:gd name="T13" fmla="*/ 27 h 401"/>
                <a:gd name="T14" fmla="*/ 417 w 538"/>
                <a:gd name="T15" fmla="*/ 27 h 401"/>
                <a:gd name="T16" fmla="*/ 417 w 538"/>
                <a:gd name="T17" fmla="*/ 239 h 401"/>
                <a:gd name="T18" fmla="*/ 121 w 538"/>
                <a:gd name="T19" fmla="*/ 239 h 401"/>
                <a:gd name="T20" fmla="*/ 108 w 538"/>
                <a:gd name="T21" fmla="*/ 252 h 401"/>
                <a:gd name="T22" fmla="*/ 430 w 538"/>
                <a:gd name="T23" fmla="*/ 252 h 401"/>
                <a:gd name="T24" fmla="*/ 430 w 538"/>
                <a:gd name="T25" fmla="*/ 14 h 401"/>
                <a:gd name="T26" fmla="*/ 446 w 538"/>
                <a:gd name="T27" fmla="*/ 14 h 401"/>
                <a:gd name="T28" fmla="*/ 446 w 538"/>
                <a:gd name="T29" fmla="*/ 0 h 401"/>
                <a:gd name="T30" fmla="*/ 96 w 538"/>
                <a:gd name="T31" fmla="*/ 0 h 401"/>
                <a:gd name="T32" fmla="*/ 96 w 538"/>
                <a:gd name="T33" fmla="*/ 265 h 401"/>
                <a:gd name="T34" fmla="*/ 108 w 538"/>
                <a:gd name="T35" fmla="*/ 265 h 401"/>
                <a:gd name="T36" fmla="*/ 108 w 538"/>
                <a:gd name="T37" fmla="*/ 252 h 401"/>
                <a:gd name="T38" fmla="*/ 0 w 538"/>
                <a:gd name="T39" fmla="*/ 388 h 401"/>
                <a:gd name="T40" fmla="*/ 54 w 538"/>
                <a:gd name="T41" fmla="*/ 388 h 401"/>
                <a:gd name="T42" fmla="*/ 54 w 538"/>
                <a:gd name="T43" fmla="*/ 368 h 401"/>
                <a:gd name="T44" fmla="*/ 0 w 538"/>
                <a:gd name="T45" fmla="*/ 368 h 401"/>
                <a:gd name="T46" fmla="*/ 0 w 538"/>
                <a:gd name="T47" fmla="*/ 388 h 401"/>
                <a:gd name="T48" fmla="*/ 316 w 538"/>
                <a:gd name="T49" fmla="*/ 401 h 401"/>
                <a:gd name="T50" fmla="*/ 430 w 538"/>
                <a:gd name="T51" fmla="*/ 401 h 401"/>
                <a:gd name="T52" fmla="*/ 430 w 538"/>
                <a:gd name="T53" fmla="*/ 391 h 401"/>
                <a:gd name="T54" fmla="*/ 316 w 538"/>
                <a:gd name="T55" fmla="*/ 391 h 401"/>
                <a:gd name="T56" fmla="*/ 316 w 538"/>
                <a:gd name="T57" fmla="*/ 401 h 401"/>
                <a:gd name="T58" fmla="*/ 523 w 538"/>
                <a:gd name="T59" fmla="*/ 378 h 401"/>
                <a:gd name="T60" fmla="*/ 538 w 538"/>
                <a:gd name="T61" fmla="*/ 378 h 401"/>
                <a:gd name="T62" fmla="*/ 538 w 538"/>
                <a:gd name="T63" fmla="*/ 368 h 401"/>
                <a:gd name="T64" fmla="*/ 523 w 538"/>
                <a:gd name="T65" fmla="*/ 368 h 401"/>
                <a:gd name="T66" fmla="*/ 523 w 538"/>
                <a:gd name="T67" fmla="*/ 378 h 401"/>
                <a:gd name="T68" fmla="*/ 523 w 538"/>
                <a:gd name="T69" fmla="*/ 394 h 401"/>
                <a:gd name="T70" fmla="*/ 538 w 538"/>
                <a:gd name="T71" fmla="*/ 394 h 401"/>
                <a:gd name="T72" fmla="*/ 538 w 538"/>
                <a:gd name="T73" fmla="*/ 388 h 401"/>
                <a:gd name="T74" fmla="*/ 523 w 538"/>
                <a:gd name="T75" fmla="*/ 388 h 401"/>
                <a:gd name="T76" fmla="*/ 523 w 538"/>
                <a:gd name="T77" fmla="*/ 394 h 4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8"/>
                <a:gd name="T118" fmla="*/ 0 h 401"/>
                <a:gd name="T119" fmla="*/ 538 w 538"/>
                <a:gd name="T120" fmla="*/ 401 h 40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8" h="401">
                  <a:moveTo>
                    <a:pt x="452" y="285"/>
                  </a:moveTo>
                  <a:lnTo>
                    <a:pt x="472" y="285"/>
                  </a:lnTo>
                  <a:lnTo>
                    <a:pt x="472" y="278"/>
                  </a:lnTo>
                  <a:lnTo>
                    <a:pt x="452" y="278"/>
                  </a:lnTo>
                  <a:lnTo>
                    <a:pt x="452" y="285"/>
                  </a:lnTo>
                  <a:close/>
                  <a:moveTo>
                    <a:pt x="121" y="239"/>
                  </a:moveTo>
                  <a:lnTo>
                    <a:pt x="121" y="27"/>
                  </a:lnTo>
                  <a:lnTo>
                    <a:pt x="417" y="27"/>
                  </a:lnTo>
                  <a:lnTo>
                    <a:pt x="417" y="239"/>
                  </a:lnTo>
                  <a:lnTo>
                    <a:pt x="121" y="239"/>
                  </a:lnTo>
                  <a:close/>
                  <a:moveTo>
                    <a:pt x="108" y="252"/>
                  </a:moveTo>
                  <a:lnTo>
                    <a:pt x="430" y="252"/>
                  </a:lnTo>
                  <a:lnTo>
                    <a:pt x="430" y="14"/>
                  </a:lnTo>
                  <a:lnTo>
                    <a:pt x="446" y="14"/>
                  </a:lnTo>
                  <a:lnTo>
                    <a:pt x="446" y="0"/>
                  </a:lnTo>
                  <a:lnTo>
                    <a:pt x="96" y="0"/>
                  </a:lnTo>
                  <a:lnTo>
                    <a:pt x="96" y="265"/>
                  </a:lnTo>
                  <a:lnTo>
                    <a:pt x="108" y="265"/>
                  </a:lnTo>
                  <a:lnTo>
                    <a:pt x="108" y="252"/>
                  </a:lnTo>
                  <a:close/>
                  <a:moveTo>
                    <a:pt x="0" y="388"/>
                  </a:moveTo>
                  <a:lnTo>
                    <a:pt x="54" y="388"/>
                  </a:lnTo>
                  <a:lnTo>
                    <a:pt x="54" y="368"/>
                  </a:lnTo>
                  <a:lnTo>
                    <a:pt x="0" y="368"/>
                  </a:lnTo>
                  <a:lnTo>
                    <a:pt x="0" y="388"/>
                  </a:lnTo>
                  <a:close/>
                  <a:moveTo>
                    <a:pt x="316" y="401"/>
                  </a:moveTo>
                  <a:lnTo>
                    <a:pt x="430" y="401"/>
                  </a:lnTo>
                  <a:lnTo>
                    <a:pt x="430" y="391"/>
                  </a:lnTo>
                  <a:lnTo>
                    <a:pt x="316" y="391"/>
                  </a:lnTo>
                  <a:lnTo>
                    <a:pt x="316" y="401"/>
                  </a:lnTo>
                  <a:close/>
                  <a:moveTo>
                    <a:pt x="523" y="378"/>
                  </a:moveTo>
                  <a:lnTo>
                    <a:pt x="538" y="378"/>
                  </a:lnTo>
                  <a:lnTo>
                    <a:pt x="538" y="368"/>
                  </a:lnTo>
                  <a:lnTo>
                    <a:pt x="523" y="368"/>
                  </a:lnTo>
                  <a:lnTo>
                    <a:pt x="523" y="378"/>
                  </a:lnTo>
                  <a:close/>
                  <a:moveTo>
                    <a:pt x="523" y="394"/>
                  </a:moveTo>
                  <a:lnTo>
                    <a:pt x="538" y="394"/>
                  </a:lnTo>
                  <a:lnTo>
                    <a:pt x="538" y="388"/>
                  </a:lnTo>
                  <a:lnTo>
                    <a:pt x="523" y="388"/>
                  </a:lnTo>
                  <a:lnTo>
                    <a:pt x="523" y="394"/>
                  </a:lnTo>
                  <a:close/>
                </a:path>
              </a:pathLst>
            </a:custGeom>
            <a:solidFill>
              <a:srgbClr val="000000"/>
            </a:solidFill>
            <a:ln w="4763">
              <a:solidFill>
                <a:srgbClr val="000000"/>
              </a:solidFill>
              <a:round/>
              <a:headEnd/>
              <a:tailEnd/>
            </a:ln>
          </p:spPr>
          <p:txBody>
            <a:bodyPr/>
            <a:lstStyle/>
            <a:p>
              <a:endParaRPr lang="en-US"/>
            </a:p>
          </p:txBody>
        </p:sp>
        <p:sp>
          <p:nvSpPr>
            <p:cNvPr id="102509" name="Line 14"/>
            <p:cNvSpPr>
              <a:spLocks noChangeShapeType="1"/>
            </p:cNvSpPr>
            <p:nvPr/>
          </p:nvSpPr>
          <p:spPr bwMode="auto">
            <a:xfrm>
              <a:off x="1084" y="1257"/>
              <a:ext cx="430"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510" name="Line 15"/>
            <p:cNvSpPr>
              <a:spLocks noChangeShapeType="1"/>
            </p:cNvSpPr>
            <p:nvPr/>
          </p:nvSpPr>
          <p:spPr bwMode="auto">
            <a:xfrm flipV="1">
              <a:off x="1193"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511" name="Line 16"/>
            <p:cNvSpPr>
              <a:spLocks noChangeShapeType="1"/>
            </p:cNvSpPr>
            <p:nvPr/>
          </p:nvSpPr>
          <p:spPr bwMode="auto">
            <a:xfrm flipV="1">
              <a:off x="1301"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02407" name="Group 17"/>
          <p:cNvGrpSpPr>
            <a:grpSpLocks/>
          </p:cNvGrpSpPr>
          <p:nvPr/>
        </p:nvGrpSpPr>
        <p:grpSpPr bwMode="auto">
          <a:xfrm>
            <a:off x="7646988" y="6172200"/>
            <a:ext cx="371475" cy="381000"/>
            <a:chOff x="1014" y="912"/>
            <a:chExt cx="574" cy="596"/>
          </a:xfrm>
        </p:grpSpPr>
        <p:sp>
          <p:nvSpPr>
            <p:cNvPr id="102488" name="Freeform 18"/>
            <p:cNvSpPr>
              <a:spLocks/>
            </p:cNvSpPr>
            <p:nvPr/>
          </p:nvSpPr>
          <p:spPr bwMode="auto">
            <a:xfrm>
              <a:off x="1014" y="912"/>
              <a:ext cx="574" cy="596"/>
            </a:xfrm>
            <a:custGeom>
              <a:avLst/>
              <a:gdLst>
                <a:gd name="T0" fmla="*/ 124 w 574"/>
                <a:gd name="T1" fmla="*/ 391 h 596"/>
                <a:gd name="T2" fmla="*/ 0 w 574"/>
                <a:gd name="T3" fmla="*/ 391 h 596"/>
                <a:gd name="T4" fmla="*/ 0 w 574"/>
                <a:gd name="T5" fmla="*/ 596 h 596"/>
                <a:gd name="T6" fmla="*/ 574 w 574"/>
                <a:gd name="T7" fmla="*/ 596 h 596"/>
                <a:gd name="T8" fmla="*/ 574 w 574"/>
                <a:gd name="T9" fmla="*/ 391 h 596"/>
                <a:gd name="T10" fmla="*/ 446 w 574"/>
                <a:gd name="T11" fmla="*/ 391 h 596"/>
                <a:gd name="T12" fmla="*/ 446 w 574"/>
                <a:gd name="T13" fmla="*/ 364 h 596"/>
                <a:gd name="T14" fmla="*/ 500 w 574"/>
                <a:gd name="T15" fmla="*/ 364 h 596"/>
                <a:gd name="T16" fmla="*/ 500 w 574"/>
                <a:gd name="T17" fmla="*/ 0 h 596"/>
                <a:gd name="T18" fmla="*/ 70 w 574"/>
                <a:gd name="T19" fmla="*/ 0 h 596"/>
                <a:gd name="T20" fmla="*/ 70 w 574"/>
                <a:gd name="T21" fmla="*/ 364 h 596"/>
                <a:gd name="T22" fmla="*/ 124 w 574"/>
                <a:gd name="T23" fmla="*/ 364 h 596"/>
                <a:gd name="T24" fmla="*/ 124 w 574"/>
                <a:gd name="T25" fmla="*/ 391 h 5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4"/>
                <a:gd name="T40" fmla="*/ 0 h 596"/>
                <a:gd name="T41" fmla="*/ 574 w 574"/>
                <a:gd name="T42" fmla="*/ 596 h 5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4" h="596">
                  <a:moveTo>
                    <a:pt x="124" y="391"/>
                  </a:moveTo>
                  <a:lnTo>
                    <a:pt x="0" y="391"/>
                  </a:lnTo>
                  <a:lnTo>
                    <a:pt x="0" y="596"/>
                  </a:lnTo>
                  <a:lnTo>
                    <a:pt x="574" y="596"/>
                  </a:lnTo>
                  <a:lnTo>
                    <a:pt x="574" y="391"/>
                  </a:lnTo>
                  <a:lnTo>
                    <a:pt x="446" y="391"/>
                  </a:lnTo>
                  <a:lnTo>
                    <a:pt x="446" y="364"/>
                  </a:lnTo>
                  <a:lnTo>
                    <a:pt x="500" y="364"/>
                  </a:lnTo>
                  <a:lnTo>
                    <a:pt x="500" y="0"/>
                  </a:lnTo>
                  <a:lnTo>
                    <a:pt x="70" y="0"/>
                  </a:lnTo>
                  <a:lnTo>
                    <a:pt x="70" y="364"/>
                  </a:lnTo>
                  <a:lnTo>
                    <a:pt x="124" y="364"/>
                  </a:lnTo>
                  <a:lnTo>
                    <a:pt x="124" y="391"/>
                  </a:lnTo>
                  <a:close/>
                </a:path>
              </a:pathLst>
            </a:custGeom>
            <a:solidFill>
              <a:srgbClr val="FFFFFF"/>
            </a:solidFill>
            <a:ln w="15875">
              <a:solidFill>
                <a:srgbClr val="000000"/>
              </a:solidFill>
              <a:round/>
              <a:headEnd/>
              <a:tailEnd/>
            </a:ln>
          </p:spPr>
          <p:txBody>
            <a:bodyPr/>
            <a:lstStyle/>
            <a:p>
              <a:endParaRPr lang="en-US"/>
            </a:p>
          </p:txBody>
        </p:sp>
        <p:sp>
          <p:nvSpPr>
            <p:cNvPr id="102489" name="Line 19"/>
            <p:cNvSpPr>
              <a:spLocks noChangeShapeType="1"/>
            </p:cNvSpPr>
            <p:nvPr/>
          </p:nvSpPr>
          <p:spPr bwMode="auto">
            <a:xfrm>
              <a:off x="1138" y="1303"/>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90" name="Line 20"/>
            <p:cNvSpPr>
              <a:spLocks noChangeShapeType="1"/>
            </p:cNvSpPr>
            <p:nvPr/>
          </p:nvSpPr>
          <p:spPr bwMode="auto">
            <a:xfrm>
              <a:off x="1138" y="1276"/>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91" name="Freeform 21"/>
            <p:cNvSpPr>
              <a:spLocks noEditPoints="1"/>
            </p:cNvSpPr>
            <p:nvPr/>
          </p:nvSpPr>
          <p:spPr bwMode="auto">
            <a:xfrm>
              <a:off x="1310" y="1323"/>
              <a:ext cx="233" cy="168"/>
            </a:xfrm>
            <a:custGeom>
              <a:avLst/>
              <a:gdLst>
                <a:gd name="T0" fmla="*/ 0 w 233"/>
                <a:gd name="T1" fmla="*/ 168 h 168"/>
                <a:gd name="T2" fmla="*/ 188 w 233"/>
                <a:gd name="T3" fmla="*/ 168 h 168"/>
                <a:gd name="T4" fmla="*/ 188 w 233"/>
                <a:gd name="T5" fmla="*/ 0 h 168"/>
                <a:gd name="T6" fmla="*/ 0 w 233"/>
                <a:gd name="T7" fmla="*/ 0 h 168"/>
                <a:gd name="T8" fmla="*/ 0 w 233"/>
                <a:gd name="T9" fmla="*/ 168 h 168"/>
                <a:gd name="T10" fmla="*/ 204 w 233"/>
                <a:gd name="T11" fmla="*/ 26 h 168"/>
                <a:gd name="T12" fmla="*/ 233 w 233"/>
                <a:gd name="T13" fmla="*/ 26 h 168"/>
                <a:gd name="T14" fmla="*/ 233 w 233"/>
                <a:gd name="T15" fmla="*/ 0 h 168"/>
                <a:gd name="T16" fmla="*/ 204 w 233"/>
                <a:gd name="T17" fmla="*/ 0 h 168"/>
                <a:gd name="T18" fmla="*/ 204 w 233"/>
                <a:gd name="T19" fmla="*/ 2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168"/>
                <a:gd name="T32" fmla="*/ 233 w 233"/>
                <a:gd name="T33" fmla="*/ 168 h 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168">
                  <a:moveTo>
                    <a:pt x="0" y="168"/>
                  </a:moveTo>
                  <a:lnTo>
                    <a:pt x="188" y="168"/>
                  </a:lnTo>
                  <a:lnTo>
                    <a:pt x="188" y="0"/>
                  </a:lnTo>
                  <a:lnTo>
                    <a:pt x="0" y="0"/>
                  </a:lnTo>
                  <a:lnTo>
                    <a:pt x="0" y="168"/>
                  </a:lnTo>
                  <a:close/>
                  <a:moveTo>
                    <a:pt x="204" y="26"/>
                  </a:moveTo>
                  <a:lnTo>
                    <a:pt x="233" y="26"/>
                  </a:lnTo>
                  <a:lnTo>
                    <a:pt x="233" y="0"/>
                  </a:lnTo>
                  <a:lnTo>
                    <a:pt x="204" y="0"/>
                  </a:lnTo>
                  <a:lnTo>
                    <a:pt x="204" y="26"/>
                  </a:lnTo>
                  <a:close/>
                </a:path>
              </a:pathLst>
            </a:custGeom>
            <a:solidFill>
              <a:srgbClr val="FFFFFF"/>
            </a:solidFill>
            <a:ln w="4763">
              <a:solidFill>
                <a:srgbClr val="000000"/>
              </a:solidFill>
              <a:round/>
              <a:headEnd/>
              <a:tailEnd/>
            </a:ln>
          </p:spPr>
          <p:txBody>
            <a:bodyPr/>
            <a:lstStyle/>
            <a:p>
              <a:endParaRPr lang="en-US"/>
            </a:p>
          </p:txBody>
        </p:sp>
        <p:sp>
          <p:nvSpPr>
            <p:cNvPr id="102492" name="Line 22"/>
            <p:cNvSpPr>
              <a:spLocks noChangeShapeType="1"/>
            </p:cNvSpPr>
            <p:nvPr/>
          </p:nvSpPr>
          <p:spPr bwMode="auto">
            <a:xfrm>
              <a:off x="1310" y="1379"/>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93" name="Line 23"/>
            <p:cNvSpPr>
              <a:spLocks noChangeShapeType="1"/>
            </p:cNvSpPr>
            <p:nvPr/>
          </p:nvSpPr>
          <p:spPr bwMode="auto">
            <a:xfrm>
              <a:off x="1310" y="1435"/>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94" name="Line 24"/>
            <p:cNvSpPr>
              <a:spLocks noChangeShapeType="1"/>
            </p:cNvSpPr>
            <p:nvPr/>
          </p:nvSpPr>
          <p:spPr bwMode="auto">
            <a:xfrm>
              <a:off x="1317" y="1405"/>
              <a:ext cx="172"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95" name="Rectangle 25"/>
            <p:cNvSpPr>
              <a:spLocks noChangeArrowheads="1"/>
            </p:cNvSpPr>
            <p:nvPr/>
          </p:nvSpPr>
          <p:spPr bwMode="auto">
            <a:xfrm>
              <a:off x="1416" y="1389"/>
              <a:ext cx="54" cy="36"/>
            </a:xfrm>
            <a:prstGeom prst="rect">
              <a:avLst/>
            </a:prstGeom>
            <a:noFill/>
            <a:ln w="4763">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2496" name="Freeform 26"/>
            <p:cNvSpPr>
              <a:spLocks noEditPoints="1"/>
            </p:cNvSpPr>
            <p:nvPr/>
          </p:nvSpPr>
          <p:spPr bwMode="auto">
            <a:xfrm>
              <a:off x="1030" y="955"/>
              <a:ext cx="538" cy="401"/>
            </a:xfrm>
            <a:custGeom>
              <a:avLst/>
              <a:gdLst>
                <a:gd name="T0" fmla="*/ 452 w 538"/>
                <a:gd name="T1" fmla="*/ 285 h 401"/>
                <a:gd name="T2" fmla="*/ 472 w 538"/>
                <a:gd name="T3" fmla="*/ 285 h 401"/>
                <a:gd name="T4" fmla="*/ 472 w 538"/>
                <a:gd name="T5" fmla="*/ 278 h 401"/>
                <a:gd name="T6" fmla="*/ 452 w 538"/>
                <a:gd name="T7" fmla="*/ 278 h 401"/>
                <a:gd name="T8" fmla="*/ 452 w 538"/>
                <a:gd name="T9" fmla="*/ 285 h 401"/>
                <a:gd name="T10" fmla="*/ 121 w 538"/>
                <a:gd name="T11" fmla="*/ 239 h 401"/>
                <a:gd name="T12" fmla="*/ 121 w 538"/>
                <a:gd name="T13" fmla="*/ 27 h 401"/>
                <a:gd name="T14" fmla="*/ 417 w 538"/>
                <a:gd name="T15" fmla="*/ 27 h 401"/>
                <a:gd name="T16" fmla="*/ 417 w 538"/>
                <a:gd name="T17" fmla="*/ 239 h 401"/>
                <a:gd name="T18" fmla="*/ 121 w 538"/>
                <a:gd name="T19" fmla="*/ 239 h 401"/>
                <a:gd name="T20" fmla="*/ 108 w 538"/>
                <a:gd name="T21" fmla="*/ 252 h 401"/>
                <a:gd name="T22" fmla="*/ 430 w 538"/>
                <a:gd name="T23" fmla="*/ 252 h 401"/>
                <a:gd name="T24" fmla="*/ 430 w 538"/>
                <a:gd name="T25" fmla="*/ 14 h 401"/>
                <a:gd name="T26" fmla="*/ 446 w 538"/>
                <a:gd name="T27" fmla="*/ 14 h 401"/>
                <a:gd name="T28" fmla="*/ 446 w 538"/>
                <a:gd name="T29" fmla="*/ 0 h 401"/>
                <a:gd name="T30" fmla="*/ 96 w 538"/>
                <a:gd name="T31" fmla="*/ 0 h 401"/>
                <a:gd name="T32" fmla="*/ 96 w 538"/>
                <a:gd name="T33" fmla="*/ 265 h 401"/>
                <a:gd name="T34" fmla="*/ 108 w 538"/>
                <a:gd name="T35" fmla="*/ 265 h 401"/>
                <a:gd name="T36" fmla="*/ 108 w 538"/>
                <a:gd name="T37" fmla="*/ 252 h 401"/>
                <a:gd name="T38" fmla="*/ 0 w 538"/>
                <a:gd name="T39" fmla="*/ 388 h 401"/>
                <a:gd name="T40" fmla="*/ 54 w 538"/>
                <a:gd name="T41" fmla="*/ 388 h 401"/>
                <a:gd name="T42" fmla="*/ 54 w 538"/>
                <a:gd name="T43" fmla="*/ 368 h 401"/>
                <a:gd name="T44" fmla="*/ 0 w 538"/>
                <a:gd name="T45" fmla="*/ 368 h 401"/>
                <a:gd name="T46" fmla="*/ 0 w 538"/>
                <a:gd name="T47" fmla="*/ 388 h 401"/>
                <a:gd name="T48" fmla="*/ 316 w 538"/>
                <a:gd name="T49" fmla="*/ 401 h 401"/>
                <a:gd name="T50" fmla="*/ 430 w 538"/>
                <a:gd name="T51" fmla="*/ 401 h 401"/>
                <a:gd name="T52" fmla="*/ 430 w 538"/>
                <a:gd name="T53" fmla="*/ 391 h 401"/>
                <a:gd name="T54" fmla="*/ 316 w 538"/>
                <a:gd name="T55" fmla="*/ 391 h 401"/>
                <a:gd name="T56" fmla="*/ 316 w 538"/>
                <a:gd name="T57" fmla="*/ 401 h 401"/>
                <a:gd name="T58" fmla="*/ 523 w 538"/>
                <a:gd name="T59" fmla="*/ 378 h 401"/>
                <a:gd name="T60" fmla="*/ 538 w 538"/>
                <a:gd name="T61" fmla="*/ 378 h 401"/>
                <a:gd name="T62" fmla="*/ 538 w 538"/>
                <a:gd name="T63" fmla="*/ 368 h 401"/>
                <a:gd name="T64" fmla="*/ 523 w 538"/>
                <a:gd name="T65" fmla="*/ 368 h 401"/>
                <a:gd name="T66" fmla="*/ 523 w 538"/>
                <a:gd name="T67" fmla="*/ 378 h 401"/>
                <a:gd name="T68" fmla="*/ 523 w 538"/>
                <a:gd name="T69" fmla="*/ 394 h 401"/>
                <a:gd name="T70" fmla="*/ 538 w 538"/>
                <a:gd name="T71" fmla="*/ 394 h 401"/>
                <a:gd name="T72" fmla="*/ 538 w 538"/>
                <a:gd name="T73" fmla="*/ 388 h 401"/>
                <a:gd name="T74" fmla="*/ 523 w 538"/>
                <a:gd name="T75" fmla="*/ 388 h 401"/>
                <a:gd name="T76" fmla="*/ 523 w 538"/>
                <a:gd name="T77" fmla="*/ 394 h 4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8"/>
                <a:gd name="T118" fmla="*/ 0 h 401"/>
                <a:gd name="T119" fmla="*/ 538 w 538"/>
                <a:gd name="T120" fmla="*/ 401 h 40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8" h="401">
                  <a:moveTo>
                    <a:pt x="452" y="285"/>
                  </a:moveTo>
                  <a:lnTo>
                    <a:pt x="472" y="285"/>
                  </a:lnTo>
                  <a:lnTo>
                    <a:pt x="472" y="278"/>
                  </a:lnTo>
                  <a:lnTo>
                    <a:pt x="452" y="278"/>
                  </a:lnTo>
                  <a:lnTo>
                    <a:pt x="452" y="285"/>
                  </a:lnTo>
                  <a:close/>
                  <a:moveTo>
                    <a:pt x="121" y="239"/>
                  </a:moveTo>
                  <a:lnTo>
                    <a:pt x="121" y="27"/>
                  </a:lnTo>
                  <a:lnTo>
                    <a:pt x="417" y="27"/>
                  </a:lnTo>
                  <a:lnTo>
                    <a:pt x="417" y="239"/>
                  </a:lnTo>
                  <a:lnTo>
                    <a:pt x="121" y="239"/>
                  </a:lnTo>
                  <a:close/>
                  <a:moveTo>
                    <a:pt x="108" y="252"/>
                  </a:moveTo>
                  <a:lnTo>
                    <a:pt x="430" y="252"/>
                  </a:lnTo>
                  <a:lnTo>
                    <a:pt x="430" y="14"/>
                  </a:lnTo>
                  <a:lnTo>
                    <a:pt x="446" y="14"/>
                  </a:lnTo>
                  <a:lnTo>
                    <a:pt x="446" y="0"/>
                  </a:lnTo>
                  <a:lnTo>
                    <a:pt x="96" y="0"/>
                  </a:lnTo>
                  <a:lnTo>
                    <a:pt x="96" y="265"/>
                  </a:lnTo>
                  <a:lnTo>
                    <a:pt x="108" y="265"/>
                  </a:lnTo>
                  <a:lnTo>
                    <a:pt x="108" y="252"/>
                  </a:lnTo>
                  <a:close/>
                  <a:moveTo>
                    <a:pt x="0" y="388"/>
                  </a:moveTo>
                  <a:lnTo>
                    <a:pt x="54" y="388"/>
                  </a:lnTo>
                  <a:lnTo>
                    <a:pt x="54" y="368"/>
                  </a:lnTo>
                  <a:lnTo>
                    <a:pt x="0" y="368"/>
                  </a:lnTo>
                  <a:lnTo>
                    <a:pt x="0" y="388"/>
                  </a:lnTo>
                  <a:close/>
                  <a:moveTo>
                    <a:pt x="316" y="401"/>
                  </a:moveTo>
                  <a:lnTo>
                    <a:pt x="430" y="401"/>
                  </a:lnTo>
                  <a:lnTo>
                    <a:pt x="430" y="391"/>
                  </a:lnTo>
                  <a:lnTo>
                    <a:pt x="316" y="391"/>
                  </a:lnTo>
                  <a:lnTo>
                    <a:pt x="316" y="401"/>
                  </a:lnTo>
                  <a:close/>
                  <a:moveTo>
                    <a:pt x="523" y="378"/>
                  </a:moveTo>
                  <a:lnTo>
                    <a:pt x="538" y="378"/>
                  </a:lnTo>
                  <a:lnTo>
                    <a:pt x="538" y="368"/>
                  </a:lnTo>
                  <a:lnTo>
                    <a:pt x="523" y="368"/>
                  </a:lnTo>
                  <a:lnTo>
                    <a:pt x="523" y="378"/>
                  </a:lnTo>
                  <a:close/>
                  <a:moveTo>
                    <a:pt x="523" y="394"/>
                  </a:moveTo>
                  <a:lnTo>
                    <a:pt x="538" y="394"/>
                  </a:lnTo>
                  <a:lnTo>
                    <a:pt x="538" y="388"/>
                  </a:lnTo>
                  <a:lnTo>
                    <a:pt x="523" y="388"/>
                  </a:lnTo>
                  <a:lnTo>
                    <a:pt x="523" y="394"/>
                  </a:lnTo>
                  <a:close/>
                </a:path>
              </a:pathLst>
            </a:custGeom>
            <a:solidFill>
              <a:srgbClr val="000000"/>
            </a:solidFill>
            <a:ln w="4763">
              <a:solidFill>
                <a:srgbClr val="000000"/>
              </a:solidFill>
              <a:round/>
              <a:headEnd/>
              <a:tailEnd/>
            </a:ln>
          </p:spPr>
          <p:txBody>
            <a:bodyPr/>
            <a:lstStyle/>
            <a:p>
              <a:endParaRPr lang="en-US"/>
            </a:p>
          </p:txBody>
        </p:sp>
        <p:sp>
          <p:nvSpPr>
            <p:cNvPr id="102497" name="Line 27"/>
            <p:cNvSpPr>
              <a:spLocks noChangeShapeType="1"/>
            </p:cNvSpPr>
            <p:nvPr/>
          </p:nvSpPr>
          <p:spPr bwMode="auto">
            <a:xfrm>
              <a:off x="1084" y="1257"/>
              <a:ext cx="430"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98" name="Line 28"/>
            <p:cNvSpPr>
              <a:spLocks noChangeShapeType="1"/>
            </p:cNvSpPr>
            <p:nvPr/>
          </p:nvSpPr>
          <p:spPr bwMode="auto">
            <a:xfrm flipV="1">
              <a:off x="1193"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99" name="Line 29"/>
            <p:cNvSpPr>
              <a:spLocks noChangeShapeType="1"/>
            </p:cNvSpPr>
            <p:nvPr/>
          </p:nvSpPr>
          <p:spPr bwMode="auto">
            <a:xfrm flipV="1">
              <a:off x="1301"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02408" name="Group 30"/>
          <p:cNvGrpSpPr>
            <a:grpSpLocks/>
          </p:cNvGrpSpPr>
          <p:nvPr/>
        </p:nvGrpSpPr>
        <p:grpSpPr bwMode="auto">
          <a:xfrm>
            <a:off x="1389063" y="6172200"/>
            <a:ext cx="371475" cy="381000"/>
            <a:chOff x="1014" y="912"/>
            <a:chExt cx="574" cy="596"/>
          </a:xfrm>
        </p:grpSpPr>
        <p:sp>
          <p:nvSpPr>
            <p:cNvPr id="102476" name="Freeform 31"/>
            <p:cNvSpPr>
              <a:spLocks/>
            </p:cNvSpPr>
            <p:nvPr/>
          </p:nvSpPr>
          <p:spPr bwMode="auto">
            <a:xfrm>
              <a:off x="1014" y="912"/>
              <a:ext cx="574" cy="596"/>
            </a:xfrm>
            <a:custGeom>
              <a:avLst/>
              <a:gdLst>
                <a:gd name="T0" fmla="*/ 124 w 574"/>
                <a:gd name="T1" fmla="*/ 391 h 596"/>
                <a:gd name="T2" fmla="*/ 0 w 574"/>
                <a:gd name="T3" fmla="*/ 391 h 596"/>
                <a:gd name="T4" fmla="*/ 0 w 574"/>
                <a:gd name="T5" fmla="*/ 596 h 596"/>
                <a:gd name="T6" fmla="*/ 574 w 574"/>
                <a:gd name="T7" fmla="*/ 596 h 596"/>
                <a:gd name="T8" fmla="*/ 574 w 574"/>
                <a:gd name="T9" fmla="*/ 391 h 596"/>
                <a:gd name="T10" fmla="*/ 446 w 574"/>
                <a:gd name="T11" fmla="*/ 391 h 596"/>
                <a:gd name="T12" fmla="*/ 446 w 574"/>
                <a:gd name="T13" fmla="*/ 364 h 596"/>
                <a:gd name="T14" fmla="*/ 500 w 574"/>
                <a:gd name="T15" fmla="*/ 364 h 596"/>
                <a:gd name="T16" fmla="*/ 500 w 574"/>
                <a:gd name="T17" fmla="*/ 0 h 596"/>
                <a:gd name="T18" fmla="*/ 70 w 574"/>
                <a:gd name="T19" fmla="*/ 0 h 596"/>
                <a:gd name="T20" fmla="*/ 70 w 574"/>
                <a:gd name="T21" fmla="*/ 364 h 596"/>
                <a:gd name="T22" fmla="*/ 124 w 574"/>
                <a:gd name="T23" fmla="*/ 364 h 596"/>
                <a:gd name="T24" fmla="*/ 124 w 574"/>
                <a:gd name="T25" fmla="*/ 391 h 5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4"/>
                <a:gd name="T40" fmla="*/ 0 h 596"/>
                <a:gd name="T41" fmla="*/ 574 w 574"/>
                <a:gd name="T42" fmla="*/ 596 h 5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4" h="596">
                  <a:moveTo>
                    <a:pt x="124" y="391"/>
                  </a:moveTo>
                  <a:lnTo>
                    <a:pt x="0" y="391"/>
                  </a:lnTo>
                  <a:lnTo>
                    <a:pt x="0" y="596"/>
                  </a:lnTo>
                  <a:lnTo>
                    <a:pt x="574" y="596"/>
                  </a:lnTo>
                  <a:lnTo>
                    <a:pt x="574" y="391"/>
                  </a:lnTo>
                  <a:lnTo>
                    <a:pt x="446" y="391"/>
                  </a:lnTo>
                  <a:lnTo>
                    <a:pt x="446" y="364"/>
                  </a:lnTo>
                  <a:lnTo>
                    <a:pt x="500" y="364"/>
                  </a:lnTo>
                  <a:lnTo>
                    <a:pt x="500" y="0"/>
                  </a:lnTo>
                  <a:lnTo>
                    <a:pt x="70" y="0"/>
                  </a:lnTo>
                  <a:lnTo>
                    <a:pt x="70" y="364"/>
                  </a:lnTo>
                  <a:lnTo>
                    <a:pt x="124" y="364"/>
                  </a:lnTo>
                  <a:lnTo>
                    <a:pt x="124" y="391"/>
                  </a:lnTo>
                  <a:close/>
                </a:path>
              </a:pathLst>
            </a:custGeom>
            <a:solidFill>
              <a:srgbClr val="FFFFFF"/>
            </a:solidFill>
            <a:ln w="15875">
              <a:solidFill>
                <a:srgbClr val="000000"/>
              </a:solidFill>
              <a:round/>
              <a:headEnd/>
              <a:tailEnd/>
            </a:ln>
          </p:spPr>
          <p:txBody>
            <a:bodyPr/>
            <a:lstStyle/>
            <a:p>
              <a:endParaRPr lang="en-US"/>
            </a:p>
          </p:txBody>
        </p:sp>
        <p:sp>
          <p:nvSpPr>
            <p:cNvPr id="102477" name="Line 32"/>
            <p:cNvSpPr>
              <a:spLocks noChangeShapeType="1"/>
            </p:cNvSpPr>
            <p:nvPr/>
          </p:nvSpPr>
          <p:spPr bwMode="auto">
            <a:xfrm>
              <a:off x="1138" y="1303"/>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78" name="Line 33"/>
            <p:cNvSpPr>
              <a:spLocks noChangeShapeType="1"/>
            </p:cNvSpPr>
            <p:nvPr/>
          </p:nvSpPr>
          <p:spPr bwMode="auto">
            <a:xfrm>
              <a:off x="1138" y="1276"/>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79" name="Freeform 34"/>
            <p:cNvSpPr>
              <a:spLocks noEditPoints="1"/>
            </p:cNvSpPr>
            <p:nvPr/>
          </p:nvSpPr>
          <p:spPr bwMode="auto">
            <a:xfrm>
              <a:off x="1310" y="1323"/>
              <a:ext cx="233" cy="168"/>
            </a:xfrm>
            <a:custGeom>
              <a:avLst/>
              <a:gdLst>
                <a:gd name="T0" fmla="*/ 0 w 233"/>
                <a:gd name="T1" fmla="*/ 168 h 168"/>
                <a:gd name="T2" fmla="*/ 188 w 233"/>
                <a:gd name="T3" fmla="*/ 168 h 168"/>
                <a:gd name="T4" fmla="*/ 188 w 233"/>
                <a:gd name="T5" fmla="*/ 0 h 168"/>
                <a:gd name="T6" fmla="*/ 0 w 233"/>
                <a:gd name="T7" fmla="*/ 0 h 168"/>
                <a:gd name="T8" fmla="*/ 0 w 233"/>
                <a:gd name="T9" fmla="*/ 168 h 168"/>
                <a:gd name="T10" fmla="*/ 204 w 233"/>
                <a:gd name="T11" fmla="*/ 26 h 168"/>
                <a:gd name="T12" fmla="*/ 233 w 233"/>
                <a:gd name="T13" fmla="*/ 26 h 168"/>
                <a:gd name="T14" fmla="*/ 233 w 233"/>
                <a:gd name="T15" fmla="*/ 0 h 168"/>
                <a:gd name="T16" fmla="*/ 204 w 233"/>
                <a:gd name="T17" fmla="*/ 0 h 168"/>
                <a:gd name="T18" fmla="*/ 204 w 233"/>
                <a:gd name="T19" fmla="*/ 2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168"/>
                <a:gd name="T32" fmla="*/ 233 w 233"/>
                <a:gd name="T33" fmla="*/ 168 h 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168">
                  <a:moveTo>
                    <a:pt x="0" y="168"/>
                  </a:moveTo>
                  <a:lnTo>
                    <a:pt x="188" y="168"/>
                  </a:lnTo>
                  <a:lnTo>
                    <a:pt x="188" y="0"/>
                  </a:lnTo>
                  <a:lnTo>
                    <a:pt x="0" y="0"/>
                  </a:lnTo>
                  <a:lnTo>
                    <a:pt x="0" y="168"/>
                  </a:lnTo>
                  <a:close/>
                  <a:moveTo>
                    <a:pt x="204" y="26"/>
                  </a:moveTo>
                  <a:lnTo>
                    <a:pt x="233" y="26"/>
                  </a:lnTo>
                  <a:lnTo>
                    <a:pt x="233" y="0"/>
                  </a:lnTo>
                  <a:lnTo>
                    <a:pt x="204" y="0"/>
                  </a:lnTo>
                  <a:lnTo>
                    <a:pt x="204" y="26"/>
                  </a:lnTo>
                  <a:close/>
                </a:path>
              </a:pathLst>
            </a:custGeom>
            <a:solidFill>
              <a:srgbClr val="FFFFFF"/>
            </a:solidFill>
            <a:ln w="4763">
              <a:solidFill>
                <a:srgbClr val="000000"/>
              </a:solidFill>
              <a:round/>
              <a:headEnd/>
              <a:tailEnd/>
            </a:ln>
          </p:spPr>
          <p:txBody>
            <a:bodyPr/>
            <a:lstStyle/>
            <a:p>
              <a:endParaRPr lang="en-US"/>
            </a:p>
          </p:txBody>
        </p:sp>
        <p:sp>
          <p:nvSpPr>
            <p:cNvPr id="102480" name="Line 35"/>
            <p:cNvSpPr>
              <a:spLocks noChangeShapeType="1"/>
            </p:cNvSpPr>
            <p:nvPr/>
          </p:nvSpPr>
          <p:spPr bwMode="auto">
            <a:xfrm>
              <a:off x="1310" y="1379"/>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81" name="Line 36"/>
            <p:cNvSpPr>
              <a:spLocks noChangeShapeType="1"/>
            </p:cNvSpPr>
            <p:nvPr/>
          </p:nvSpPr>
          <p:spPr bwMode="auto">
            <a:xfrm>
              <a:off x="1310" y="1435"/>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82" name="Line 37"/>
            <p:cNvSpPr>
              <a:spLocks noChangeShapeType="1"/>
            </p:cNvSpPr>
            <p:nvPr/>
          </p:nvSpPr>
          <p:spPr bwMode="auto">
            <a:xfrm>
              <a:off x="1317" y="1405"/>
              <a:ext cx="172"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83" name="Rectangle 38"/>
            <p:cNvSpPr>
              <a:spLocks noChangeArrowheads="1"/>
            </p:cNvSpPr>
            <p:nvPr/>
          </p:nvSpPr>
          <p:spPr bwMode="auto">
            <a:xfrm>
              <a:off x="1416" y="1389"/>
              <a:ext cx="54" cy="36"/>
            </a:xfrm>
            <a:prstGeom prst="rect">
              <a:avLst/>
            </a:prstGeom>
            <a:noFill/>
            <a:ln w="4763">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2484" name="Freeform 39"/>
            <p:cNvSpPr>
              <a:spLocks noEditPoints="1"/>
            </p:cNvSpPr>
            <p:nvPr/>
          </p:nvSpPr>
          <p:spPr bwMode="auto">
            <a:xfrm>
              <a:off x="1030" y="955"/>
              <a:ext cx="538" cy="401"/>
            </a:xfrm>
            <a:custGeom>
              <a:avLst/>
              <a:gdLst>
                <a:gd name="T0" fmla="*/ 452 w 538"/>
                <a:gd name="T1" fmla="*/ 285 h 401"/>
                <a:gd name="T2" fmla="*/ 472 w 538"/>
                <a:gd name="T3" fmla="*/ 285 h 401"/>
                <a:gd name="T4" fmla="*/ 472 w 538"/>
                <a:gd name="T5" fmla="*/ 278 h 401"/>
                <a:gd name="T6" fmla="*/ 452 w 538"/>
                <a:gd name="T7" fmla="*/ 278 h 401"/>
                <a:gd name="T8" fmla="*/ 452 w 538"/>
                <a:gd name="T9" fmla="*/ 285 h 401"/>
                <a:gd name="T10" fmla="*/ 121 w 538"/>
                <a:gd name="T11" fmla="*/ 239 h 401"/>
                <a:gd name="T12" fmla="*/ 121 w 538"/>
                <a:gd name="T13" fmla="*/ 27 h 401"/>
                <a:gd name="T14" fmla="*/ 417 w 538"/>
                <a:gd name="T15" fmla="*/ 27 h 401"/>
                <a:gd name="T16" fmla="*/ 417 w 538"/>
                <a:gd name="T17" fmla="*/ 239 h 401"/>
                <a:gd name="T18" fmla="*/ 121 w 538"/>
                <a:gd name="T19" fmla="*/ 239 h 401"/>
                <a:gd name="T20" fmla="*/ 108 w 538"/>
                <a:gd name="T21" fmla="*/ 252 h 401"/>
                <a:gd name="T22" fmla="*/ 430 w 538"/>
                <a:gd name="T23" fmla="*/ 252 h 401"/>
                <a:gd name="T24" fmla="*/ 430 w 538"/>
                <a:gd name="T25" fmla="*/ 14 h 401"/>
                <a:gd name="T26" fmla="*/ 446 w 538"/>
                <a:gd name="T27" fmla="*/ 14 h 401"/>
                <a:gd name="T28" fmla="*/ 446 w 538"/>
                <a:gd name="T29" fmla="*/ 0 h 401"/>
                <a:gd name="T30" fmla="*/ 96 w 538"/>
                <a:gd name="T31" fmla="*/ 0 h 401"/>
                <a:gd name="T32" fmla="*/ 96 w 538"/>
                <a:gd name="T33" fmla="*/ 265 h 401"/>
                <a:gd name="T34" fmla="*/ 108 w 538"/>
                <a:gd name="T35" fmla="*/ 265 h 401"/>
                <a:gd name="T36" fmla="*/ 108 w 538"/>
                <a:gd name="T37" fmla="*/ 252 h 401"/>
                <a:gd name="T38" fmla="*/ 0 w 538"/>
                <a:gd name="T39" fmla="*/ 388 h 401"/>
                <a:gd name="T40" fmla="*/ 54 w 538"/>
                <a:gd name="T41" fmla="*/ 388 h 401"/>
                <a:gd name="T42" fmla="*/ 54 w 538"/>
                <a:gd name="T43" fmla="*/ 368 h 401"/>
                <a:gd name="T44" fmla="*/ 0 w 538"/>
                <a:gd name="T45" fmla="*/ 368 h 401"/>
                <a:gd name="T46" fmla="*/ 0 w 538"/>
                <a:gd name="T47" fmla="*/ 388 h 401"/>
                <a:gd name="T48" fmla="*/ 316 w 538"/>
                <a:gd name="T49" fmla="*/ 401 h 401"/>
                <a:gd name="T50" fmla="*/ 430 w 538"/>
                <a:gd name="T51" fmla="*/ 401 h 401"/>
                <a:gd name="T52" fmla="*/ 430 w 538"/>
                <a:gd name="T53" fmla="*/ 391 h 401"/>
                <a:gd name="T54" fmla="*/ 316 w 538"/>
                <a:gd name="T55" fmla="*/ 391 h 401"/>
                <a:gd name="T56" fmla="*/ 316 w 538"/>
                <a:gd name="T57" fmla="*/ 401 h 401"/>
                <a:gd name="T58" fmla="*/ 523 w 538"/>
                <a:gd name="T59" fmla="*/ 378 h 401"/>
                <a:gd name="T60" fmla="*/ 538 w 538"/>
                <a:gd name="T61" fmla="*/ 378 h 401"/>
                <a:gd name="T62" fmla="*/ 538 w 538"/>
                <a:gd name="T63" fmla="*/ 368 h 401"/>
                <a:gd name="T64" fmla="*/ 523 w 538"/>
                <a:gd name="T65" fmla="*/ 368 h 401"/>
                <a:gd name="T66" fmla="*/ 523 w 538"/>
                <a:gd name="T67" fmla="*/ 378 h 401"/>
                <a:gd name="T68" fmla="*/ 523 w 538"/>
                <a:gd name="T69" fmla="*/ 394 h 401"/>
                <a:gd name="T70" fmla="*/ 538 w 538"/>
                <a:gd name="T71" fmla="*/ 394 h 401"/>
                <a:gd name="T72" fmla="*/ 538 w 538"/>
                <a:gd name="T73" fmla="*/ 388 h 401"/>
                <a:gd name="T74" fmla="*/ 523 w 538"/>
                <a:gd name="T75" fmla="*/ 388 h 401"/>
                <a:gd name="T76" fmla="*/ 523 w 538"/>
                <a:gd name="T77" fmla="*/ 394 h 4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8"/>
                <a:gd name="T118" fmla="*/ 0 h 401"/>
                <a:gd name="T119" fmla="*/ 538 w 538"/>
                <a:gd name="T120" fmla="*/ 401 h 40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8" h="401">
                  <a:moveTo>
                    <a:pt x="452" y="285"/>
                  </a:moveTo>
                  <a:lnTo>
                    <a:pt x="472" y="285"/>
                  </a:lnTo>
                  <a:lnTo>
                    <a:pt x="472" y="278"/>
                  </a:lnTo>
                  <a:lnTo>
                    <a:pt x="452" y="278"/>
                  </a:lnTo>
                  <a:lnTo>
                    <a:pt x="452" y="285"/>
                  </a:lnTo>
                  <a:close/>
                  <a:moveTo>
                    <a:pt x="121" y="239"/>
                  </a:moveTo>
                  <a:lnTo>
                    <a:pt x="121" y="27"/>
                  </a:lnTo>
                  <a:lnTo>
                    <a:pt x="417" y="27"/>
                  </a:lnTo>
                  <a:lnTo>
                    <a:pt x="417" y="239"/>
                  </a:lnTo>
                  <a:lnTo>
                    <a:pt x="121" y="239"/>
                  </a:lnTo>
                  <a:close/>
                  <a:moveTo>
                    <a:pt x="108" y="252"/>
                  </a:moveTo>
                  <a:lnTo>
                    <a:pt x="430" y="252"/>
                  </a:lnTo>
                  <a:lnTo>
                    <a:pt x="430" y="14"/>
                  </a:lnTo>
                  <a:lnTo>
                    <a:pt x="446" y="14"/>
                  </a:lnTo>
                  <a:lnTo>
                    <a:pt x="446" y="0"/>
                  </a:lnTo>
                  <a:lnTo>
                    <a:pt x="96" y="0"/>
                  </a:lnTo>
                  <a:lnTo>
                    <a:pt x="96" y="265"/>
                  </a:lnTo>
                  <a:lnTo>
                    <a:pt x="108" y="265"/>
                  </a:lnTo>
                  <a:lnTo>
                    <a:pt x="108" y="252"/>
                  </a:lnTo>
                  <a:close/>
                  <a:moveTo>
                    <a:pt x="0" y="388"/>
                  </a:moveTo>
                  <a:lnTo>
                    <a:pt x="54" y="388"/>
                  </a:lnTo>
                  <a:lnTo>
                    <a:pt x="54" y="368"/>
                  </a:lnTo>
                  <a:lnTo>
                    <a:pt x="0" y="368"/>
                  </a:lnTo>
                  <a:lnTo>
                    <a:pt x="0" y="388"/>
                  </a:lnTo>
                  <a:close/>
                  <a:moveTo>
                    <a:pt x="316" y="401"/>
                  </a:moveTo>
                  <a:lnTo>
                    <a:pt x="430" y="401"/>
                  </a:lnTo>
                  <a:lnTo>
                    <a:pt x="430" y="391"/>
                  </a:lnTo>
                  <a:lnTo>
                    <a:pt x="316" y="391"/>
                  </a:lnTo>
                  <a:lnTo>
                    <a:pt x="316" y="401"/>
                  </a:lnTo>
                  <a:close/>
                  <a:moveTo>
                    <a:pt x="523" y="378"/>
                  </a:moveTo>
                  <a:lnTo>
                    <a:pt x="538" y="378"/>
                  </a:lnTo>
                  <a:lnTo>
                    <a:pt x="538" y="368"/>
                  </a:lnTo>
                  <a:lnTo>
                    <a:pt x="523" y="368"/>
                  </a:lnTo>
                  <a:lnTo>
                    <a:pt x="523" y="378"/>
                  </a:lnTo>
                  <a:close/>
                  <a:moveTo>
                    <a:pt x="523" y="394"/>
                  </a:moveTo>
                  <a:lnTo>
                    <a:pt x="538" y="394"/>
                  </a:lnTo>
                  <a:lnTo>
                    <a:pt x="538" y="388"/>
                  </a:lnTo>
                  <a:lnTo>
                    <a:pt x="523" y="388"/>
                  </a:lnTo>
                  <a:lnTo>
                    <a:pt x="523" y="394"/>
                  </a:lnTo>
                  <a:close/>
                </a:path>
              </a:pathLst>
            </a:custGeom>
            <a:solidFill>
              <a:srgbClr val="000000"/>
            </a:solidFill>
            <a:ln w="4763">
              <a:solidFill>
                <a:srgbClr val="000000"/>
              </a:solidFill>
              <a:round/>
              <a:headEnd/>
              <a:tailEnd/>
            </a:ln>
          </p:spPr>
          <p:txBody>
            <a:bodyPr/>
            <a:lstStyle/>
            <a:p>
              <a:endParaRPr lang="en-US"/>
            </a:p>
          </p:txBody>
        </p:sp>
        <p:sp>
          <p:nvSpPr>
            <p:cNvPr id="102485" name="Line 40"/>
            <p:cNvSpPr>
              <a:spLocks noChangeShapeType="1"/>
            </p:cNvSpPr>
            <p:nvPr/>
          </p:nvSpPr>
          <p:spPr bwMode="auto">
            <a:xfrm>
              <a:off x="1084" y="1257"/>
              <a:ext cx="430"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86" name="Line 41"/>
            <p:cNvSpPr>
              <a:spLocks noChangeShapeType="1"/>
            </p:cNvSpPr>
            <p:nvPr/>
          </p:nvSpPr>
          <p:spPr bwMode="auto">
            <a:xfrm flipV="1">
              <a:off x="1193"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87" name="Line 42"/>
            <p:cNvSpPr>
              <a:spLocks noChangeShapeType="1"/>
            </p:cNvSpPr>
            <p:nvPr/>
          </p:nvSpPr>
          <p:spPr bwMode="auto">
            <a:xfrm flipV="1">
              <a:off x="1301"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02409" name="Group 43"/>
          <p:cNvGrpSpPr>
            <a:grpSpLocks/>
          </p:cNvGrpSpPr>
          <p:nvPr/>
        </p:nvGrpSpPr>
        <p:grpSpPr bwMode="auto">
          <a:xfrm>
            <a:off x="3065463" y="6172200"/>
            <a:ext cx="371475" cy="381000"/>
            <a:chOff x="1014" y="912"/>
            <a:chExt cx="574" cy="596"/>
          </a:xfrm>
        </p:grpSpPr>
        <p:sp>
          <p:nvSpPr>
            <p:cNvPr id="102464" name="Freeform 44"/>
            <p:cNvSpPr>
              <a:spLocks/>
            </p:cNvSpPr>
            <p:nvPr/>
          </p:nvSpPr>
          <p:spPr bwMode="auto">
            <a:xfrm>
              <a:off x="1014" y="912"/>
              <a:ext cx="574" cy="596"/>
            </a:xfrm>
            <a:custGeom>
              <a:avLst/>
              <a:gdLst>
                <a:gd name="T0" fmla="*/ 124 w 574"/>
                <a:gd name="T1" fmla="*/ 391 h 596"/>
                <a:gd name="T2" fmla="*/ 0 w 574"/>
                <a:gd name="T3" fmla="*/ 391 h 596"/>
                <a:gd name="T4" fmla="*/ 0 w 574"/>
                <a:gd name="T5" fmla="*/ 596 h 596"/>
                <a:gd name="T6" fmla="*/ 574 w 574"/>
                <a:gd name="T7" fmla="*/ 596 h 596"/>
                <a:gd name="T8" fmla="*/ 574 w 574"/>
                <a:gd name="T9" fmla="*/ 391 h 596"/>
                <a:gd name="T10" fmla="*/ 446 w 574"/>
                <a:gd name="T11" fmla="*/ 391 h 596"/>
                <a:gd name="T12" fmla="*/ 446 w 574"/>
                <a:gd name="T13" fmla="*/ 364 h 596"/>
                <a:gd name="T14" fmla="*/ 500 w 574"/>
                <a:gd name="T15" fmla="*/ 364 h 596"/>
                <a:gd name="T16" fmla="*/ 500 w 574"/>
                <a:gd name="T17" fmla="*/ 0 h 596"/>
                <a:gd name="T18" fmla="*/ 70 w 574"/>
                <a:gd name="T19" fmla="*/ 0 h 596"/>
                <a:gd name="T20" fmla="*/ 70 w 574"/>
                <a:gd name="T21" fmla="*/ 364 h 596"/>
                <a:gd name="T22" fmla="*/ 124 w 574"/>
                <a:gd name="T23" fmla="*/ 364 h 596"/>
                <a:gd name="T24" fmla="*/ 124 w 574"/>
                <a:gd name="T25" fmla="*/ 391 h 5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4"/>
                <a:gd name="T40" fmla="*/ 0 h 596"/>
                <a:gd name="T41" fmla="*/ 574 w 574"/>
                <a:gd name="T42" fmla="*/ 596 h 5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4" h="596">
                  <a:moveTo>
                    <a:pt x="124" y="391"/>
                  </a:moveTo>
                  <a:lnTo>
                    <a:pt x="0" y="391"/>
                  </a:lnTo>
                  <a:lnTo>
                    <a:pt x="0" y="596"/>
                  </a:lnTo>
                  <a:lnTo>
                    <a:pt x="574" y="596"/>
                  </a:lnTo>
                  <a:lnTo>
                    <a:pt x="574" y="391"/>
                  </a:lnTo>
                  <a:lnTo>
                    <a:pt x="446" y="391"/>
                  </a:lnTo>
                  <a:lnTo>
                    <a:pt x="446" y="364"/>
                  </a:lnTo>
                  <a:lnTo>
                    <a:pt x="500" y="364"/>
                  </a:lnTo>
                  <a:lnTo>
                    <a:pt x="500" y="0"/>
                  </a:lnTo>
                  <a:lnTo>
                    <a:pt x="70" y="0"/>
                  </a:lnTo>
                  <a:lnTo>
                    <a:pt x="70" y="364"/>
                  </a:lnTo>
                  <a:lnTo>
                    <a:pt x="124" y="364"/>
                  </a:lnTo>
                  <a:lnTo>
                    <a:pt x="124" y="391"/>
                  </a:lnTo>
                  <a:close/>
                </a:path>
              </a:pathLst>
            </a:custGeom>
            <a:solidFill>
              <a:srgbClr val="FFFFFF"/>
            </a:solidFill>
            <a:ln w="15875">
              <a:solidFill>
                <a:srgbClr val="000000"/>
              </a:solidFill>
              <a:round/>
              <a:headEnd/>
              <a:tailEnd/>
            </a:ln>
          </p:spPr>
          <p:txBody>
            <a:bodyPr/>
            <a:lstStyle/>
            <a:p>
              <a:endParaRPr lang="en-US"/>
            </a:p>
          </p:txBody>
        </p:sp>
        <p:sp>
          <p:nvSpPr>
            <p:cNvPr id="102465" name="Line 45"/>
            <p:cNvSpPr>
              <a:spLocks noChangeShapeType="1"/>
            </p:cNvSpPr>
            <p:nvPr/>
          </p:nvSpPr>
          <p:spPr bwMode="auto">
            <a:xfrm>
              <a:off x="1138" y="1303"/>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66" name="Line 46"/>
            <p:cNvSpPr>
              <a:spLocks noChangeShapeType="1"/>
            </p:cNvSpPr>
            <p:nvPr/>
          </p:nvSpPr>
          <p:spPr bwMode="auto">
            <a:xfrm>
              <a:off x="1138" y="1276"/>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67" name="Freeform 47"/>
            <p:cNvSpPr>
              <a:spLocks noEditPoints="1"/>
            </p:cNvSpPr>
            <p:nvPr/>
          </p:nvSpPr>
          <p:spPr bwMode="auto">
            <a:xfrm>
              <a:off x="1310" y="1323"/>
              <a:ext cx="233" cy="168"/>
            </a:xfrm>
            <a:custGeom>
              <a:avLst/>
              <a:gdLst>
                <a:gd name="T0" fmla="*/ 0 w 233"/>
                <a:gd name="T1" fmla="*/ 168 h 168"/>
                <a:gd name="T2" fmla="*/ 188 w 233"/>
                <a:gd name="T3" fmla="*/ 168 h 168"/>
                <a:gd name="T4" fmla="*/ 188 w 233"/>
                <a:gd name="T5" fmla="*/ 0 h 168"/>
                <a:gd name="T6" fmla="*/ 0 w 233"/>
                <a:gd name="T7" fmla="*/ 0 h 168"/>
                <a:gd name="T8" fmla="*/ 0 w 233"/>
                <a:gd name="T9" fmla="*/ 168 h 168"/>
                <a:gd name="T10" fmla="*/ 204 w 233"/>
                <a:gd name="T11" fmla="*/ 26 h 168"/>
                <a:gd name="T12" fmla="*/ 233 w 233"/>
                <a:gd name="T13" fmla="*/ 26 h 168"/>
                <a:gd name="T14" fmla="*/ 233 w 233"/>
                <a:gd name="T15" fmla="*/ 0 h 168"/>
                <a:gd name="T16" fmla="*/ 204 w 233"/>
                <a:gd name="T17" fmla="*/ 0 h 168"/>
                <a:gd name="T18" fmla="*/ 204 w 233"/>
                <a:gd name="T19" fmla="*/ 2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168"/>
                <a:gd name="T32" fmla="*/ 233 w 233"/>
                <a:gd name="T33" fmla="*/ 168 h 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168">
                  <a:moveTo>
                    <a:pt x="0" y="168"/>
                  </a:moveTo>
                  <a:lnTo>
                    <a:pt x="188" y="168"/>
                  </a:lnTo>
                  <a:lnTo>
                    <a:pt x="188" y="0"/>
                  </a:lnTo>
                  <a:lnTo>
                    <a:pt x="0" y="0"/>
                  </a:lnTo>
                  <a:lnTo>
                    <a:pt x="0" y="168"/>
                  </a:lnTo>
                  <a:close/>
                  <a:moveTo>
                    <a:pt x="204" y="26"/>
                  </a:moveTo>
                  <a:lnTo>
                    <a:pt x="233" y="26"/>
                  </a:lnTo>
                  <a:lnTo>
                    <a:pt x="233" y="0"/>
                  </a:lnTo>
                  <a:lnTo>
                    <a:pt x="204" y="0"/>
                  </a:lnTo>
                  <a:lnTo>
                    <a:pt x="204" y="26"/>
                  </a:lnTo>
                  <a:close/>
                </a:path>
              </a:pathLst>
            </a:custGeom>
            <a:solidFill>
              <a:srgbClr val="FFFFFF"/>
            </a:solidFill>
            <a:ln w="4763">
              <a:solidFill>
                <a:srgbClr val="000000"/>
              </a:solidFill>
              <a:round/>
              <a:headEnd/>
              <a:tailEnd/>
            </a:ln>
          </p:spPr>
          <p:txBody>
            <a:bodyPr/>
            <a:lstStyle/>
            <a:p>
              <a:endParaRPr lang="en-US"/>
            </a:p>
          </p:txBody>
        </p:sp>
        <p:sp>
          <p:nvSpPr>
            <p:cNvPr id="102468" name="Line 48"/>
            <p:cNvSpPr>
              <a:spLocks noChangeShapeType="1"/>
            </p:cNvSpPr>
            <p:nvPr/>
          </p:nvSpPr>
          <p:spPr bwMode="auto">
            <a:xfrm>
              <a:off x="1310" y="1379"/>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69" name="Line 49"/>
            <p:cNvSpPr>
              <a:spLocks noChangeShapeType="1"/>
            </p:cNvSpPr>
            <p:nvPr/>
          </p:nvSpPr>
          <p:spPr bwMode="auto">
            <a:xfrm>
              <a:off x="1310" y="1435"/>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70" name="Line 50"/>
            <p:cNvSpPr>
              <a:spLocks noChangeShapeType="1"/>
            </p:cNvSpPr>
            <p:nvPr/>
          </p:nvSpPr>
          <p:spPr bwMode="auto">
            <a:xfrm>
              <a:off x="1317" y="1405"/>
              <a:ext cx="172"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71" name="Rectangle 51"/>
            <p:cNvSpPr>
              <a:spLocks noChangeArrowheads="1"/>
            </p:cNvSpPr>
            <p:nvPr/>
          </p:nvSpPr>
          <p:spPr bwMode="auto">
            <a:xfrm>
              <a:off x="1416" y="1389"/>
              <a:ext cx="54" cy="36"/>
            </a:xfrm>
            <a:prstGeom prst="rect">
              <a:avLst/>
            </a:prstGeom>
            <a:noFill/>
            <a:ln w="4763">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2472" name="Freeform 52"/>
            <p:cNvSpPr>
              <a:spLocks noEditPoints="1"/>
            </p:cNvSpPr>
            <p:nvPr/>
          </p:nvSpPr>
          <p:spPr bwMode="auto">
            <a:xfrm>
              <a:off x="1030" y="955"/>
              <a:ext cx="538" cy="401"/>
            </a:xfrm>
            <a:custGeom>
              <a:avLst/>
              <a:gdLst>
                <a:gd name="T0" fmla="*/ 452 w 538"/>
                <a:gd name="T1" fmla="*/ 285 h 401"/>
                <a:gd name="T2" fmla="*/ 472 w 538"/>
                <a:gd name="T3" fmla="*/ 285 h 401"/>
                <a:gd name="T4" fmla="*/ 472 w 538"/>
                <a:gd name="T5" fmla="*/ 278 h 401"/>
                <a:gd name="T6" fmla="*/ 452 w 538"/>
                <a:gd name="T7" fmla="*/ 278 h 401"/>
                <a:gd name="T8" fmla="*/ 452 w 538"/>
                <a:gd name="T9" fmla="*/ 285 h 401"/>
                <a:gd name="T10" fmla="*/ 121 w 538"/>
                <a:gd name="T11" fmla="*/ 239 h 401"/>
                <a:gd name="T12" fmla="*/ 121 w 538"/>
                <a:gd name="T13" fmla="*/ 27 h 401"/>
                <a:gd name="T14" fmla="*/ 417 w 538"/>
                <a:gd name="T15" fmla="*/ 27 h 401"/>
                <a:gd name="T16" fmla="*/ 417 w 538"/>
                <a:gd name="T17" fmla="*/ 239 h 401"/>
                <a:gd name="T18" fmla="*/ 121 w 538"/>
                <a:gd name="T19" fmla="*/ 239 h 401"/>
                <a:gd name="T20" fmla="*/ 108 w 538"/>
                <a:gd name="T21" fmla="*/ 252 h 401"/>
                <a:gd name="T22" fmla="*/ 430 w 538"/>
                <a:gd name="T23" fmla="*/ 252 h 401"/>
                <a:gd name="T24" fmla="*/ 430 w 538"/>
                <a:gd name="T25" fmla="*/ 14 h 401"/>
                <a:gd name="T26" fmla="*/ 446 w 538"/>
                <a:gd name="T27" fmla="*/ 14 h 401"/>
                <a:gd name="T28" fmla="*/ 446 w 538"/>
                <a:gd name="T29" fmla="*/ 0 h 401"/>
                <a:gd name="T30" fmla="*/ 96 w 538"/>
                <a:gd name="T31" fmla="*/ 0 h 401"/>
                <a:gd name="T32" fmla="*/ 96 w 538"/>
                <a:gd name="T33" fmla="*/ 265 h 401"/>
                <a:gd name="T34" fmla="*/ 108 w 538"/>
                <a:gd name="T35" fmla="*/ 265 h 401"/>
                <a:gd name="T36" fmla="*/ 108 w 538"/>
                <a:gd name="T37" fmla="*/ 252 h 401"/>
                <a:gd name="T38" fmla="*/ 0 w 538"/>
                <a:gd name="T39" fmla="*/ 388 h 401"/>
                <a:gd name="T40" fmla="*/ 54 w 538"/>
                <a:gd name="T41" fmla="*/ 388 h 401"/>
                <a:gd name="T42" fmla="*/ 54 w 538"/>
                <a:gd name="T43" fmla="*/ 368 h 401"/>
                <a:gd name="T44" fmla="*/ 0 w 538"/>
                <a:gd name="T45" fmla="*/ 368 h 401"/>
                <a:gd name="T46" fmla="*/ 0 w 538"/>
                <a:gd name="T47" fmla="*/ 388 h 401"/>
                <a:gd name="T48" fmla="*/ 316 w 538"/>
                <a:gd name="T49" fmla="*/ 401 h 401"/>
                <a:gd name="T50" fmla="*/ 430 w 538"/>
                <a:gd name="T51" fmla="*/ 401 h 401"/>
                <a:gd name="T52" fmla="*/ 430 w 538"/>
                <a:gd name="T53" fmla="*/ 391 h 401"/>
                <a:gd name="T54" fmla="*/ 316 w 538"/>
                <a:gd name="T55" fmla="*/ 391 h 401"/>
                <a:gd name="T56" fmla="*/ 316 w 538"/>
                <a:gd name="T57" fmla="*/ 401 h 401"/>
                <a:gd name="T58" fmla="*/ 523 w 538"/>
                <a:gd name="T59" fmla="*/ 378 h 401"/>
                <a:gd name="T60" fmla="*/ 538 w 538"/>
                <a:gd name="T61" fmla="*/ 378 h 401"/>
                <a:gd name="T62" fmla="*/ 538 w 538"/>
                <a:gd name="T63" fmla="*/ 368 h 401"/>
                <a:gd name="T64" fmla="*/ 523 w 538"/>
                <a:gd name="T65" fmla="*/ 368 h 401"/>
                <a:gd name="T66" fmla="*/ 523 w 538"/>
                <a:gd name="T67" fmla="*/ 378 h 401"/>
                <a:gd name="T68" fmla="*/ 523 w 538"/>
                <a:gd name="T69" fmla="*/ 394 h 401"/>
                <a:gd name="T70" fmla="*/ 538 w 538"/>
                <a:gd name="T71" fmla="*/ 394 h 401"/>
                <a:gd name="T72" fmla="*/ 538 w 538"/>
                <a:gd name="T73" fmla="*/ 388 h 401"/>
                <a:gd name="T74" fmla="*/ 523 w 538"/>
                <a:gd name="T75" fmla="*/ 388 h 401"/>
                <a:gd name="T76" fmla="*/ 523 w 538"/>
                <a:gd name="T77" fmla="*/ 394 h 4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8"/>
                <a:gd name="T118" fmla="*/ 0 h 401"/>
                <a:gd name="T119" fmla="*/ 538 w 538"/>
                <a:gd name="T120" fmla="*/ 401 h 40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8" h="401">
                  <a:moveTo>
                    <a:pt x="452" y="285"/>
                  </a:moveTo>
                  <a:lnTo>
                    <a:pt x="472" y="285"/>
                  </a:lnTo>
                  <a:lnTo>
                    <a:pt x="472" y="278"/>
                  </a:lnTo>
                  <a:lnTo>
                    <a:pt x="452" y="278"/>
                  </a:lnTo>
                  <a:lnTo>
                    <a:pt x="452" y="285"/>
                  </a:lnTo>
                  <a:close/>
                  <a:moveTo>
                    <a:pt x="121" y="239"/>
                  </a:moveTo>
                  <a:lnTo>
                    <a:pt x="121" y="27"/>
                  </a:lnTo>
                  <a:lnTo>
                    <a:pt x="417" y="27"/>
                  </a:lnTo>
                  <a:lnTo>
                    <a:pt x="417" y="239"/>
                  </a:lnTo>
                  <a:lnTo>
                    <a:pt x="121" y="239"/>
                  </a:lnTo>
                  <a:close/>
                  <a:moveTo>
                    <a:pt x="108" y="252"/>
                  </a:moveTo>
                  <a:lnTo>
                    <a:pt x="430" y="252"/>
                  </a:lnTo>
                  <a:lnTo>
                    <a:pt x="430" y="14"/>
                  </a:lnTo>
                  <a:lnTo>
                    <a:pt x="446" y="14"/>
                  </a:lnTo>
                  <a:lnTo>
                    <a:pt x="446" y="0"/>
                  </a:lnTo>
                  <a:lnTo>
                    <a:pt x="96" y="0"/>
                  </a:lnTo>
                  <a:lnTo>
                    <a:pt x="96" y="265"/>
                  </a:lnTo>
                  <a:lnTo>
                    <a:pt x="108" y="265"/>
                  </a:lnTo>
                  <a:lnTo>
                    <a:pt x="108" y="252"/>
                  </a:lnTo>
                  <a:close/>
                  <a:moveTo>
                    <a:pt x="0" y="388"/>
                  </a:moveTo>
                  <a:lnTo>
                    <a:pt x="54" y="388"/>
                  </a:lnTo>
                  <a:lnTo>
                    <a:pt x="54" y="368"/>
                  </a:lnTo>
                  <a:lnTo>
                    <a:pt x="0" y="368"/>
                  </a:lnTo>
                  <a:lnTo>
                    <a:pt x="0" y="388"/>
                  </a:lnTo>
                  <a:close/>
                  <a:moveTo>
                    <a:pt x="316" y="401"/>
                  </a:moveTo>
                  <a:lnTo>
                    <a:pt x="430" y="401"/>
                  </a:lnTo>
                  <a:lnTo>
                    <a:pt x="430" y="391"/>
                  </a:lnTo>
                  <a:lnTo>
                    <a:pt x="316" y="391"/>
                  </a:lnTo>
                  <a:lnTo>
                    <a:pt x="316" y="401"/>
                  </a:lnTo>
                  <a:close/>
                  <a:moveTo>
                    <a:pt x="523" y="378"/>
                  </a:moveTo>
                  <a:lnTo>
                    <a:pt x="538" y="378"/>
                  </a:lnTo>
                  <a:lnTo>
                    <a:pt x="538" y="368"/>
                  </a:lnTo>
                  <a:lnTo>
                    <a:pt x="523" y="368"/>
                  </a:lnTo>
                  <a:lnTo>
                    <a:pt x="523" y="378"/>
                  </a:lnTo>
                  <a:close/>
                  <a:moveTo>
                    <a:pt x="523" y="394"/>
                  </a:moveTo>
                  <a:lnTo>
                    <a:pt x="538" y="394"/>
                  </a:lnTo>
                  <a:lnTo>
                    <a:pt x="538" y="388"/>
                  </a:lnTo>
                  <a:lnTo>
                    <a:pt x="523" y="388"/>
                  </a:lnTo>
                  <a:lnTo>
                    <a:pt x="523" y="394"/>
                  </a:lnTo>
                  <a:close/>
                </a:path>
              </a:pathLst>
            </a:custGeom>
            <a:solidFill>
              <a:srgbClr val="000000"/>
            </a:solidFill>
            <a:ln w="4763">
              <a:solidFill>
                <a:srgbClr val="000000"/>
              </a:solidFill>
              <a:round/>
              <a:headEnd/>
              <a:tailEnd/>
            </a:ln>
          </p:spPr>
          <p:txBody>
            <a:bodyPr/>
            <a:lstStyle/>
            <a:p>
              <a:endParaRPr lang="en-US"/>
            </a:p>
          </p:txBody>
        </p:sp>
        <p:sp>
          <p:nvSpPr>
            <p:cNvPr id="102473" name="Line 53"/>
            <p:cNvSpPr>
              <a:spLocks noChangeShapeType="1"/>
            </p:cNvSpPr>
            <p:nvPr/>
          </p:nvSpPr>
          <p:spPr bwMode="auto">
            <a:xfrm>
              <a:off x="1084" y="1257"/>
              <a:ext cx="430"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74" name="Line 54"/>
            <p:cNvSpPr>
              <a:spLocks noChangeShapeType="1"/>
            </p:cNvSpPr>
            <p:nvPr/>
          </p:nvSpPr>
          <p:spPr bwMode="auto">
            <a:xfrm flipV="1">
              <a:off x="1193"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75" name="Line 55"/>
            <p:cNvSpPr>
              <a:spLocks noChangeShapeType="1"/>
            </p:cNvSpPr>
            <p:nvPr/>
          </p:nvSpPr>
          <p:spPr bwMode="auto">
            <a:xfrm flipV="1">
              <a:off x="1301"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02410" name="Group 56"/>
          <p:cNvGrpSpPr>
            <a:grpSpLocks/>
          </p:cNvGrpSpPr>
          <p:nvPr/>
        </p:nvGrpSpPr>
        <p:grpSpPr bwMode="auto">
          <a:xfrm>
            <a:off x="1541463" y="4648200"/>
            <a:ext cx="2179637" cy="1447800"/>
            <a:chOff x="832" y="1344"/>
            <a:chExt cx="1136" cy="1024"/>
          </a:xfrm>
        </p:grpSpPr>
        <p:sp>
          <p:nvSpPr>
            <p:cNvPr id="102455" name="Oval 57"/>
            <p:cNvSpPr>
              <a:spLocks noChangeArrowheads="1"/>
            </p:cNvSpPr>
            <p:nvPr/>
          </p:nvSpPr>
          <p:spPr bwMode="auto">
            <a:xfrm>
              <a:off x="1220" y="1344"/>
              <a:ext cx="495" cy="424"/>
            </a:xfrm>
            <a:prstGeom prst="ellipse">
              <a:avLst/>
            </a:prstGeom>
            <a:solidFill>
              <a:srgbClr val="99CCFF"/>
            </a:solidFill>
            <a:ln w="9525">
              <a:solidFill>
                <a:srgbClr val="99CCFF"/>
              </a:solidFill>
              <a:round/>
              <a:headEnd/>
              <a:tailEnd/>
            </a:ln>
          </p:spPr>
          <p:txBody>
            <a:bodyPr/>
            <a:lstStyle/>
            <a:p>
              <a:endParaRPr lang="en-US"/>
            </a:p>
          </p:txBody>
        </p:sp>
        <p:sp>
          <p:nvSpPr>
            <p:cNvPr id="102456" name="Oval 58"/>
            <p:cNvSpPr>
              <a:spLocks noChangeArrowheads="1"/>
            </p:cNvSpPr>
            <p:nvPr/>
          </p:nvSpPr>
          <p:spPr bwMode="auto">
            <a:xfrm>
              <a:off x="948" y="1455"/>
              <a:ext cx="379" cy="424"/>
            </a:xfrm>
            <a:prstGeom prst="ellipse">
              <a:avLst/>
            </a:prstGeom>
            <a:solidFill>
              <a:srgbClr val="99CCFF"/>
            </a:solidFill>
            <a:ln w="9525">
              <a:solidFill>
                <a:srgbClr val="99CCFF"/>
              </a:solidFill>
              <a:round/>
              <a:headEnd/>
              <a:tailEnd/>
            </a:ln>
          </p:spPr>
          <p:txBody>
            <a:bodyPr/>
            <a:lstStyle/>
            <a:p>
              <a:endParaRPr lang="en-US"/>
            </a:p>
          </p:txBody>
        </p:sp>
        <p:sp>
          <p:nvSpPr>
            <p:cNvPr id="102457" name="Oval 59"/>
            <p:cNvSpPr>
              <a:spLocks noChangeArrowheads="1"/>
            </p:cNvSpPr>
            <p:nvPr/>
          </p:nvSpPr>
          <p:spPr bwMode="auto">
            <a:xfrm>
              <a:off x="832" y="1710"/>
              <a:ext cx="256" cy="306"/>
            </a:xfrm>
            <a:prstGeom prst="ellipse">
              <a:avLst/>
            </a:prstGeom>
            <a:solidFill>
              <a:srgbClr val="99CCFF"/>
            </a:solidFill>
            <a:ln w="9525">
              <a:solidFill>
                <a:srgbClr val="99CCFF"/>
              </a:solidFill>
              <a:round/>
              <a:headEnd/>
              <a:tailEnd/>
            </a:ln>
          </p:spPr>
          <p:txBody>
            <a:bodyPr/>
            <a:lstStyle/>
            <a:p>
              <a:endParaRPr lang="en-US"/>
            </a:p>
          </p:txBody>
        </p:sp>
        <p:sp>
          <p:nvSpPr>
            <p:cNvPr id="102458" name="Oval 60"/>
            <p:cNvSpPr>
              <a:spLocks noChangeArrowheads="1"/>
            </p:cNvSpPr>
            <p:nvPr/>
          </p:nvSpPr>
          <p:spPr bwMode="auto">
            <a:xfrm>
              <a:off x="909" y="1862"/>
              <a:ext cx="435" cy="442"/>
            </a:xfrm>
            <a:prstGeom prst="ellipse">
              <a:avLst/>
            </a:prstGeom>
            <a:solidFill>
              <a:srgbClr val="99CCFF"/>
            </a:solidFill>
            <a:ln w="9525">
              <a:solidFill>
                <a:srgbClr val="99CCFF"/>
              </a:solidFill>
              <a:round/>
              <a:headEnd/>
              <a:tailEnd/>
            </a:ln>
          </p:spPr>
          <p:txBody>
            <a:bodyPr/>
            <a:lstStyle/>
            <a:p>
              <a:endParaRPr lang="en-US"/>
            </a:p>
          </p:txBody>
        </p:sp>
        <p:sp>
          <p:nvSpPr>
            <p:cNvPr id="102459" name="Oval 61"/>
            <p:cNvSpPr>
              <a:spLocks noChangeArrowheads="1"/>
            </p:cNvSpPr>
            <p:nvPr/>
          </p:nvSpPr>
          <p:spPr bwMode="auto">
            <a:xfrm>
              <a:off x="1086" y="1924"/>
              <a:ext cx="671" cy="444"/>
            </a:xfrm>
            <a:prstGeom prst="ellipse">
              <a:avLst/>
            </a:prstGeom>
            <a:solidFill>
              <a:srgbClr val="99CCFF"/>
            </a:solidFill>
            <a:ln w="9525">
              <a:solidFill>
                <a:srgbClr val="99CCFF"/>
              </a:solidFill>
              <a:round/>
              <a:headEnd/>
              <a:tailEnd/>
            </a:ln>
          </p:spPr>
          <p:txBody>
            <a:bodyPr/>
            <a:lstStyle/>
            <a:p>
              <a:endParaRPr lang="en-US"/>
            </a:p>
          </p:txBody>
        </p:sp>
        <p:sp>
          <p:nvSpPr>
            <p:cNvPr id="102460" name="Oval 62"/>
            <p:cNvSpPr>
              <a:spLocks noChangeArrowheads="1"/>
            </p:cNvSpPr>
            <p:nvPr/>
          </p:nvSpPr>
          <p:spPr bwMode="auto">
            <a:xfrm>
              <a:off x="1605" y="1488"/>
              <a:ext cx="311" cy="312"/>
            </a:xfrm>
            <a:prstGeom prst="ellipse">
              <a:avLst/>
            </a:prstGeom>
            <a:solidFill>
              <a:srgbClr val="99CCFF"/>
            </a:solidFill>
            <a:ln w="9525">
              <a:solidFill>
                <a:srgbClr val="99CCFF"/>
              </a:solidFill>
              <a:round/>
              <a:headEnd/>
              <a:tailEnd/>
            </a:ln>
          </p:spPr>
          <p:txBody>
            <a:bodyPr/>
            <a:lstStyle/>
            <a:p>
              <a:endParaRPr lang="en-US"/>
            </a:p>
          </p:txBody>
        </p:sp>
        <p:sp>
          <p:nvSpPr>
            <p:cNvPr id="102461" name="Oval 63"/>
            <p:cNvSpPr>
              <a:spLocks noChangeArrowheads="1"/>
            </p:cNvSpPr>
            <p:nvPr/>
          </p:nvSpPr>
          <p:spPr bwMode="auto">
            <a:xfrm>
              <a:off x="1602" y="1681"/>
              <a:ext cx="366" cy="333"/>
            </a:xfrm>
            <a:prstGeom prst="ellipse">
              <a:avLst/>
            </a:prstGeom>
            <a:solidFill>
              <a:srgbClr val="99CCFF"/>
            </a:solidFill>
            <a:ln w="9525">
              <a:solidFill>
                <a:srgbClr val="99CCFF"/>
              </a:solidFill>
              <a:round/>
              <a:headEnd/>
              <a:tailEnd/>
            </a:ln>
          </p:spPr>
          <p:txBody>
            <a:bodyPr/>
            <a:lstStyle/>
            <a:p>
              <a:endParaRPr lang="en-US"/>
            </a:p>
          </p:txBody>
        </p:sp>
        <p:sp>
          <p:nvSpPr>
            <p:cNvPr id="102462" name="Oval 64"/>
            <p:cNvSpPr>
              <a:spLocks noChangeArrowheads="1"/>
            </p:cNvSpPr>
            <p:nvPr/>
          </p:nvSpPr>
          <p:spPr bwMode="auto">
            <a:xfrm>
              <a:off x="1569" y="1751"/>
              <a:ext cx="364" cy="547"/>
            </a:xfrm>
            <a:prstGeom prst="ellipse">
              <a:avLst/>
            </a:prstGeom>
            <a:solidFill>
              <a:srgbClr val="99CCFF"/>
            </a:solidFill>
            <a:ln w="9525">
              <a:solidFill>
                <a:srgbClr val="99CCFF"/>
              </a:solidFill>
              <a:round/>
              <a:headEnd/>
              <a:tailEnd/>
            </a:ln>
          </p:spPr>
          <p:txBody>
            <a:bodyPr/>
            <a:lstStyle/>
            <a:p>
              <a:endParaRPr lang="en-US"/>
            </a:p>
          </p:txBody>
        </p:sp>
        <p:sp>
          <p:nvSpPr>
            <p:cNvPr id="102463" name="Oval 65"/>
            <p:cNvSpPr>
              <a:spLocks noChangeArrowheads="1"/>
            </p:cNvSpPr>
            <p:nvPr/>
          </p:nvSpPr>
          <p:spPr bwMode="auto">
            <a:xfrm>
              <a:off x="912" y="1434"/>
              <a:ext cx="1008" cy="918"/>
            </a:xfrm>
            <a:prstGeom prst="ellipse">
              <a:avLst/>
            </a:prstGeom>
            <a:solidFill>
              <a:srgbClr val="99CCFF"/>
            </a:solidFill>
            <a:ln w="9525">
              <a:solidFill>
                <a:srgbClr val="99CCFF"/>
              </a:solidFill>
              <a:round/>
              <a:headEnd/>
              <a:tailEnd/>
            </a:ln>
          </p:spPr>
          <p:txBody>
            <a:bodyPr/>
            <a:lstStyle/>
            <a:p>
              <a:endParaRPr lang="en-US"/>
            </a:p>
          </p:txBody>
        </p:sp>
      </p:grpSp>
      <p:grpSp>
        <p:nvGrpSpPr>
          <p:cNvPr id="102411" name="Group 66"/>
          <p:cNvGrpSpPr>
            <a:grpSpLocks/>
          </p:cNvGrpSpPr>
          <p:nvPr/>
        </p:nvGrpSpPr>
        <p:grpSpPr bwMode="auto">
          <a:xfrm>
            <a:off x="5610225" y="4648200"/>
            <a:ext cx="2179638" cy="1447800"/>
            <a:chOff x="832" y="1344"/>
            <a:chExt cx="1136" cy="1024"/>
          </a:xfrm>
        </p:grpSpPr>
        <p:sp>
          <p:nvSpPr>
            <p:cNvPr id="102446" name="Oval 67"/>
            <p:cNvSpPr>
              <a:spLocks noChangeArrowheads="1"/>
            </p:cNvSpPr>
            <p:nvPr/>
          </p:nvSpPr>
          <p:spPr bwMode="auto">
            <a:xfrm>
              <a:off x="1220" y="1344"/>
              <a:ext cx="495" cy="424"/>
            </a:xfrm>
            <a:prstGeom prst="ellipse">
              <a:avLst/>
            </a:prstGeom>
            <a:solidFill>
              <a:srgbClr val="99FF66"/>
            </a:solidFill>
            <a:ln w="9525">
              <a:solidFill>
                <a:srgbClr val="99FF66"/>
              </a:solidFill>
              <a:round/>
              <a:headEnd/>
              <a:tailEnd/>
            </a:ln>
          </p:spPr>
          <p:txBody>
            <a:bodyPr/>
            <a:lstStyle/>
            <a:p>
              <a:endParaRPr lang="en-US"/>
            </a:p>
          </p:txBody>
        </p:sp>
        <p:sp>
          <p:nvSpPr>
            <p:cNvPr id="102447" name="Oval 68"/>
            <p:cNvSpPr>
              <a:spLocks noChangeArrowheads="1"/>
            </p:cNvSpPr>
            <p:nvPr/>
          </p:nvSpPr>
          <p:spPr bwMode="auto">
            <a:xfrm>
              <a:off x="948" y="1455"/>
              <a:ext cx="379" cy="424"/>
            </a:xfrm>
            <a:prstGeom prst="ellipse">
              <a:avLst/>
            </a:prstGeom>
            <a:solidFill>
              <a:srgbClr val="99FF66"/>
            </a:solidFill>
            <a:ln w="9525">
              <a:solidFill>
                <a:srgbClr val="99FF66"/>
              </a:solidFill>
              <a:round/>
              <a:headEnd/>
              <a:tailEnd/>
            </a:ln>
          </p:spPr>
          <p:txBody>
            <a:bodyPr/>
            <a:lstStyle/>
            <a:p>
              <a:endParaRPr lang="en-US"/>
            </a:p>
          </p:txBody>
        </p:sp>
        <p:sp>
          <p:nvSpPr>
            <p:cNvPr id="102448" name="Oval 69"/>
            <p:cNvSpPr>
              <a:spLocks noChangeArrowheads="1"/>
            </p:cNvSpPr>
            <p:nvPr/>
          </p:nvSpPr>
          <p:spPr bwMode="auto">
            <a:xfrm>
              <a:off x="832" y="1710"/>
              <a:ext cx="256" cy="306"/>
            </a:xfrm>
            <a:prstGeom prst="ellipse">
              <a:avLst/>
            </a:prstGeom>
            <a:solidFill>
              <a:srgbClr val="99FF66"/>
            </a:solidFill>
            <a:ln w="9525">
              <a:solidFill>
                <a:srgbClr val="99FF66"/>
              </a:solidFill>
              <a:round/>
              <a:headEnd/>
              <a:tailEnd/>
            </a:ln>
          </p:spPr>
          <p:txBody>
            <a:bodyPr/>
            <a:lstStyle/>
            <a:p>
              <a:endParaRPr lang="en-US"/>
            </a:p>
          </p:txBody>
        </p:sp>
        <p:sp>
          <p:nvSpPr>
            <p:cNvPr id="102449" name="Oval 70"/>
            <p:cNvSpPr>
              <a:spLocks noChangeArrowheads="1"/>
            </p:cNvSpPr>
            <p:nvPr/>
          </p:nvSpPr>
          <p:spPr bwMode="auto">
            <a:xfrm>
              <a:off x="909" y="1862"/>
              <a:ext cx="435" cy="442"/>
            </a:xfrm>
            <a:prstGeom prst="ellipse">
              <a:avLst/>
            </a:prstGeom>
            <a:solidFill>
              <a:srgbClr val="99FF66"/>
            </a:solidFill>
            <a:ln w="9525">
              <a:solidFill>
                <a:srgbClr val="99FF66"/>
              </a:solidFill>
              <a:round/>
              <a:headEnd/>
              <a:tailEnd/>
            </a:ln>
          </p:spPr>
          <p:txBody>
            <a:bodyPr/>
            <a:lstStyle/>
            <a:p>
              <a:endParaRPr lang="en-US"/>
            </a:p>
          </p:txBody>
        </p:sp>
        <p:sp>
          <p:nvSpPr>
            <p:cNvPr id="102450" name="Oval 71"/>
            <p:cNvSpPr>
              <a:spLocks noChangeArrowheads="1"/>
            </p:cNvSpPr>
            <p:nvPr/>
          </p:nvSpPr>
          <p:spPr bwMode="auto">
            <a:xfrm>
              <a:off x="1086" y="1924"/>
              <a:ext cx="671" cy="444"/>
            </a:xfrm>
            <a:prstGeom prst="ellipse">
              <a:avLst/>
            </a:prstGeom>
            <a:solidFill>
              <a:srgbClr val="99FF66"/>
            </a:solidFill>
            <a:ln w="9525">
              <a:solidFill>
                <a:srgbClr val="99FF66"/>
              </a:solidFill>
              <a:round/>
              <a:headEnd/>
              <a:tailEnd/>
            </a:ln>
          </p:spPr>
          <p:txBody>
            <a:bodyPr/>
            <a:lstStyle/>
            <a:p>
              <a:endParaRPr lang="en-US"/>
            </a:p>
          </p:txBody>
        </p:sp>
        <p:sp>
          <p:nvSpPr>
            <p:cNvPr id="102451" name="Oval 72"/>
            <p:cNvSpPr>
              <a:spLocks noChangeArrowheads="1"/>
            </p:cNvSpPr>
            <p:nvPr/>
          </p:nvSpPr>
          <p:spPr bwMode="auto">
            <a:xfrm>
              <a:off x="1605" y="1488"/>
              <a:ext cx="311" cy="312"/>
            </a:xfrm>
            <a:prstGeom prst="ellipse">
              <a:avLst/>
            </a:prstGeom>
            <a:solidFill>
              <a:srgbClr val="99FF66"/>
            </a:solidFill>
            <a:ln w="9525">
              <a:solidFill>
                <a:srgbClr val="99FF66"/>
              </a:solidFill>
              <a:round/>
              <a:headEnd/>
              <a:tailEnd/>
            </a:ln>
          </p:spPr>
          <p:txBody>
            <a:bodyPr/>
            <a:lstStyle/>
            <a:p>
              <a:endParaRPr lang="en-US"/>
            </a:p>
          </p:txBody>
        </p:sp>
        <p:sp>
          <p:nvSpPr>
            <p:cNvPr id="102452" name="Oval 73"/>
            <p:cNvSpPr>
              <a:spLocks noChangeArrowheads="1"/>
            </p:cNvSpPr>
            <p:nvPr/>
          </p:nvSpPr>
          <p:spPr bwMode="auto">
            <a:xfrm>
              <a:off x="1602" y="1681"/>
              <a:ext cx="366" cy="333"/>
            </a:xfrm>
            <a:prstGeom prst="ellipse">
              <a:avLst/>
            </a:prstGeom>
            <a:solidFill>
              <a:srgbClr val="99FF66"/>
            </a:solidFill>
            <a:ln w="9525">
              <a:solidFill>
                <a:srgbClr val="99FF66"/>
              </a:solidFill>
              <a:round/>
              <a:headEnd/>
              <a:tailEnd/>
            </a:ln>
          </p:spPr>
          <p:txBody>
            <a:bodyPr/>
            <a:lstStyle/>
            <a:p>
              <a:endParaRPr lang="en-US"/>
            </a:p>
          </p:txBody>
        </p:sp>
        <p:sp>
          <p:nvSpPr>
            <p:cNvPr id="102453" name="Oval 74"/>
            <p:cNvSpPr>
              <a:spLocks noChangeArrowheads="1"/>
            </p:cNvSpPr>
            <p:nvPr/>
          </p:nvSpPr>
          <p:spPr bwMode="auto">
            <a:xfrm>
              <a:off x="1569" y="1751"/>
              <a:ext cx="364" cy="547"/>
            </a:xfrm>
            <a:prstGeom prst="ellipse">
              <a:avLst/>
            </a:prstGeom>
            <a:solidFill>
              <a:srgbClr val="99FF66"/>
            </a:solidFill>
            <a:ln w="9525">
              <a:solidFill>
                <a:srgbClr val="99FF66"/>
              </a:solidFill>
              <a:round/>
              <a:headEnd/>
              <a:tailEnd/>
            </a:ln>
          </p:spPr>
          <p:txBody>
            <a:bodyPr/>
            <a:lstStyle/>
            <a:p>
              <a:endParaRPr lang="en-US"/>
            </a:p>
          </p:txBody>
        </p:sp>
        <p:sp>
          <p:nvSpPr>
            <p:cNvPr id="102454" name="Oval 75"/>
            <p:cNvSpPr>
              <a:spLocks noChangeArrowheads="1"/>
            </p:cNvSpPr>
            <p:nvPr/>
          </p:nvSpPr>
          <p:spPr bwMode="auto">
            <a:xfrm>
              <a:off x="912" y="1434"/>
              <a:ext cx="1008" cy="918"/>
            </a:xfrm>
            <a:prstGeom prst="ellipse">
              <a:avLst/>
            </a:prstGeom>
            <a:solidFill>
              <a:srgbClr val="99FF66"/>
            </a:solidFill>
            <a:ln w="9525">
              <a:solidFill>
                <a:srgbClr val="99FF66"/>
              </a:solidFill>
              <a:round/>
              <a:headEnd/>
              <a:tailEnd/>
            </a:ln>
          </p:spPr>
          <p:txBody>
            <a:bodyPr/>
            <a:lstStyle/>
            <a:p>
              <a:endParaRPr lang="en-US"/>
            </a:p>
          </p:txBody>
        </p:sp>
      </p:grpSp>
      <p:grpSp>
        <p:nvGrpSpPr>
          <p:cNvPr id="102412" name="Group 76"/>
          <p:cNvGrpSpPr>
            <a:grpSpLocks/>
          </p:cNvGrpSpPr>
          <p:nvPr/>
        </p:nvGrpSpPr>
        <p:grpSpPr bwMode="auto">
          <a:xfrm>
            <a:off x="3446463" y="4038600"/>
            <a:ext cx="2438400" cy="1447800"/>
            <a:chOff x="832" y="1344"/>
            <a:chExt cx="1136" cy="1024"/>
          </a:xfrm>
        </p:grpSpPr>
        <p:sp>
          <p:nvSpPr>
            <p:cNvPr id="102437" name="Oval 77"/>
            <p:cNvSpPr>
              <a:spLocks noChangeArrowheads="1"/>
            </p:cNvSpPr>
            <p:nvPr/>
          </p:nvSpPr>
          <p:spPr bwMode="auto">
            <a:xfrm>
              <a:off x="1220" y="1344"/>
              <a:ext cx="495" cy="424"/>
            </a:xfrm>
            <a:prstGeom prst="ellipse">
              <a:avLst/>
            </a:prstGeom>
            <a:solidFill>
              <a:srgbClr val="FFCC00"/>
            </a:solidFill>
            <a:ln w="9525">
              <a:solidFill>
                <a:srgbClr val="FFCC00"/>
              </a:solidFill>
              <a:round/>
              <a:headEnd/>
              <a:tailEnd/>
            </a:ln>
          </p:spPr>
          <p:txBody>
            <a:bodyPr/>
            <a:lstStyle/>
            <a:p>
              <a:endParaRPr lang="en-US"/>
            </a:p>
          </p:txBody>
        </p:sp>
        <p:sp>
          <p:nvSpPr>
            <p:cNvPr id="102438" name="Oval 78"/>
            <p:cNvSpPr>
              <a:spLocks noChangeArrowheads="1"/>
            </p:cNvSpPr>
            <p:nvPr/>
          </p:nvSpPr>
          <p:spPr bwMode="auto">
            <a:xfrm>
              <a:off x="948" y="1455"/>
              <a:ext cx="379" cy="424"/>
            </a:xfrm>
            <a:prstGeom prst="ellipse">
              <a:avLst/>
            </a:prstGeom>
            <a:solidFill>
              <a:srgbClr val="FFCC00"/>
            </a:solidFill>
            <a:ln w="9525">
              <a:solidFill>
                <a:srgbClr val="FFCC00"/>
              </a:solidFill>
              <a:round/>
              <a:headEnd/>
              <a:tailEnd/>
            </a:ln>
          </p:spPr>
          <p:txBody>
            <a:bodyPr/>
            <a:lstStyle/>
            <a:p>
              <a:endParaRPr lang="en-US"/>
            </a:p>
          </p:txBody>
        </p:sp>
        <p:sp>
          <p:nvSpPr>
            <p:cNvPr id="102439" name="Oval 79"/>
            <p:cNvSpPr>
              <a:spLocks noChangeArrowheads="1"/>
            </p:cNvSpPr>
            <p:nvPr/>
          </p:nvSpPr>
          <p:spPr bwMode="auto">
            <a:xfrm>
              <a:off x="832" y="1710"/>
              <a:ext cx="256" cy="306"/>
            </a:xfrm>
            <a:prstGeom prst="ellipse">
              <a:avLst/>
            </a:prstGeom>
            <a:solidFill>
              <a:srgbClr val="FFCC00"/>
            </a:solidFill>
            <a:ln w="9525">
              <a:solidFill>
                <a:srgbClr val="FFCC00"/>
              </a:solidFill>
              <a:round/>
              <a:headEnd/>
              <a:tailEnd/>
            </a:ln>
          </p:spPr>
          <p:txBody>
            <a:bodyPr/>
            <a:lstStyle/>
            <a:p>
              <a:endParaRPr lang="en-US"/>
            </a:p>
          </p:txBody>
        </p:sp>
        <p:sp>
          <p:nvSpPr>
            <p:cNvPr id="102440" name="Oval 80"/>
            <p:cNvSpPr>
              <a:spLocks noChangeArrowheads="1"/>
            </p:cNvSpPr>
            <p:nvPr/>
          </p:nvSpPr>
          <p:spPr bwMode="auto">
            <a:xfrm>
              <a:off x="909" y="1862"/>
              <a:ext cx="435" cy="442"/>
            </a:xfrm>
            <a:prstGeom prst="ellipse">
              <a:avLst/>
            </a:prstGeom>
            <a:solidFill>
              <a:srgbClr val="FFCC00"/>
            </a:solidFill>
            <a:ln w="9525">
              <a:solidFill>
                <a:srgbClr val="FFCC00"/>
              </a:solidFill>
              <a:round/>
              <a:headEnd/>
              <a:tailEnd/>
            </a:ln>
          </p:spPr>
          <p:txBody>
            <a:bodyPr/>
            <a:lstStyle/>
            <a:p>
              <a:endParaRPr lang="en-US"/>
            </a:p>
          </p:txBody>
        </p:sp>
        <p:sp>
          <p:nvSpPr>
            <p:cNvPr id="102441" name="Oval 81"/>
            <p:cNvSpPr>
              <a:spLocks noChangeArrowheads="1"/>
            </p:cNvSpPr>
            <p:nvPr/>
          </p:nvSpPr>
          <p:spPr bwMode="auto">
            <a:xfrm>
              <a:off x="1086" y="1924"/>
              <a:ext cx="671" cy="444"/>
            </a:xfrm>
            <a:prstGeom prst="ellipse">
              <a:avLst/>
            </a:prstGeom>
            <a:solidFill>
              <a:srgbClr val="FFCC00"/>
            </a:solidFill>
            <a:ln w="9525">
              <a:solidFill>
                <a:srgbClr val="FFCC00"/>
              </a:solidFill>
              <a:round/>
              <a:headEnd/>
              <a:tailEnd/>
            </a:ln>
          </p:spPr>
          <p:txBody>
            <a:bodyPr/>
            <a:lstStyle/>
            <a:p>
              <a:endParaRPr lang="en-US"/>
            </a:p>
          </p:txBody>
        </p:sp>
        <p:sp>
          <p:nvSpPr>
            <p:cNvPr id="102442" name="Oval 82"/>
            <p:cNvSpPr>
              <a:spLocks noChangeArrowheads="1"/>
            </p:cNvSpPr>
            <p:nvPr/>
          </p:nvSpPr>
          <p:spPr bwMode="auto">
            <a:xfrm>
              <a:off x="1605" y="1488"/>
              <a:ext cx="311" cy="312"/>
            </a:xfrm>
            <a:prstGeom prst="ellipse">
              <a:avLst/>
            </a:prstGeom>
            <a:solidFill>
              <a:srgbClr val="FFCC00"/>
            </a:solidFill>
            <a:ln w="9525">
              <a:solidFill>
                <a:srgbClr val="FFCC00"/>
              </a:solidFill>
              <a:round/>
              <a:headEnd/>
              <a:tailEnd/>
            </a:ln>
          </p:spPr>
          <p:txBody>
            <a:bodyPr/>
            <a:lstStyle/>
            <a:p>
              <a:endParaRPr lang="en-US"/>
            </a:p>
          </p:txBody>
        </p:sp>
        <p:sp>
          <p:nvSpPr>
            <p:cNvPr id="102443" name="Oval 83"/>
            <p:cNvSpPr>
              <a:spLocks noChangeArrowheads="1"/>
            </p:cNvSpPr>
            <p:nvPr/>
          </p:nvSpPr>
          <p:spPr bwMode="auto">
            <a:xfrm>
              <a:off x="1602" y="1681"/>
              <a:ext cx="366" cy="333"/>
            </a:xfrm>
            <a:prstGeom prst="ellipse">
              <a:avLst/>
            </a:prstGeom>
            <a:solidFill>
              <a:srgbClr val="FFCC00"/>
            </a:solidFill>
            <a:ln w="9525">
              <a:solidFill>
                <a:srgbClr val="FFCC00"/>
              </a:solidFill>
              <a:round/>
              <a:headEnd/>
              <a:tailEnd/>
            </a:ln>
          </p:spPr>
          <p:txBody>
            <a:bodyPr/>
            <a:lstStyle/>
            <a:p>
              <a:endParaRPr lang="en-US"/>
            </a:p>
          </p:txBody>
        </p:sp>
        <p:sp>
          <p:nvSpPr>
            <p:cNvPr id="102444" name="Oval 84"/>
            <p:cNvSpPr>
              <a:spLocks noChangeArrowheads="1"/>
            </p:cNvSpPr>
            <p:nvPr/>
          </p:nvSpPr>
          <p:spPr bwMode="auto">
            <a:xfrm>
              <a:off x="1569" y="1751"/>
              <a:ext cx="364" cy="547"/>
            </a:xfrm>
            <a:prstGeom prst="ellipse">
              <a:avLst/>
            </a:prstGeom>
            <a:solidFill>
              <a:srgbClr val="FFCC00"/>
            </a:solidFill>
            <a:ln w="9525">
              <a:solidFill>
                <a:srgbClr val="FFCC00"/>
              </a:solidFill>
              <a:round/>
              <a:headEnd/>
              <a:tailEnd/>
            </a:ln>
          </p:spPr>
          <p:txBody>
            <a:bodyPr/>
            <a:lstStyle/>
            <a:p>
              <a:endParaRPr lang="en-US"/>
            </a:p>
          </p:txBody>
        </p:sp>
        <p:sp>
          <p:nvSpPr>
            <p:cNvPr id="102445" name="Oval 85"/>
            <p:cNvSpPr>
              <a:spLocks noChangeArrowheads="1"/>
            </p:cNvSpPr>
            <p:nvPr/>
          </p:nvSpPr>
          <p:spPr bwMode="auto">
            <a:xfrm>
              <a:off x="912" y="1434"/>
              <a:ext cx="1008" cy="918"/>
            </a:xfrm>
            <a:prstGeom prst="ellipse">
              <a:avLst/>
            </a:prstGeom>
            <a:solidFill>
              <a:srgbClr val="FFCC00"/>
            </a:solidFill>
            <a:ln w="9525">
              <a:solidFill>
                <a:srgbClr val="FFCC00"/>
              </a:solidFill>
              <a:round/>
              <a:headEnd/>
              <a:tailEnd/>
            </a:ln>
          </p:spPr>
          <p:txBody>
            <a:bodyPr/>
            <a:lstStyle/>
            <a:p>
              <a:endParaRPr lang="en-US"/>
            </a:p>
          </p:txBody>
        </p:sp>
      </p:grpSp>
      <p:sp>
        <p:nvSpPr>
          <p:cNvPr id="102413" name="Text Box 86"/>
          <p:cNvSpPr txBox="1">
            <a:spLocks noChangeArrowheads="1"/>
          </p:cNvSpPr>
          <p:nvPr/>
        </p:nvSpPr>
        <p:spPr bwMode="auto">
          <a:xfrm>
            <a:off x="588963" y="6219825"/>
            <a:ext cx="747000"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Clients</a:t>
            </a:r>
          </a:p>
        </p:txBody>
      </p:sp>
      <p:sp>
        <p:nvSpPr>
          <p:cNvPr id="102414" name="Text Box 87"/>
          <p:cNvSpPr txBox="1">
            <a:spLocks noChangeArrowheads="1"/>
          </p:cNvSpPr>
          <p:nvPr/>
        </p:nvSpPr>
        <p:spPr bwMode="auto">
          <a:xfrm>
            <a:off x="3979863" y="4419600"/>
            <a:ext cx="1296931"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Backbone ISP</a:t>
            </a:r>
          </a:p>
        </p:txBody>
      </p:sp>
      <p:sp>
        <p:nvSpPr>
          <p:cNvPr id="102415" name="Text Box 88"/>
          <p:cNvSpPr txBox="1">
            <a:spLocks noChangeArrowheads="1"/>
          </p:cNvSpPr>
          <p:nvPr/>
        </p:nvSpPr>
        <p:spPr bwMode="auto">
          <a:xfrm>
            <a:off x="2212975" y="5091113"/>
            <a:ext cx="601528"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ISP-1</a:t>
            </a:r>
          </a:p>
        </p:txBody>
      </p:sp>
      <p:sp>
        <p:nvSpPr>
          <p:cNvPr id="102416" name="Text Box 89"/>
          <p:cNvSpPr txBox="1">
            <a:spLocks noChangeArrowheads="1"/>
          </p:cNvSpPr>
          <p:nvPr/>
        </p:nvSpPr>
        <p:spPr bwMode="auto">
          <a:xfrm>
            <a:off x="6415088" y="5105400"/>
            <a:ext cx="601528"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ISP-2</a:t>
            </a:r>
          </a:p>
        </p:txBody>
      </p:sp>
      <p:sp>
        <p:nvSpPr>
          <p:cNvPr id="102417" name="Text Box 90"/>
          <p:cNvSpPr txBox="1">
            <a:spLocks noChangeArrowheads="1"/>
          </p:cNvSpPr>
          <p:nvPr/>
        </p:nvSpPr>
        <p:spPr bwMode="auto">
          <a:xfrm>
            <a:off x="4876800" y="2743200"/>
            <a:ext cx="716944"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Server</a:t>
            </a:r>
          </a:p>
        </p:txBody>
      </p:sp>
      <p:graphicFrame>
        <p:nvGraphicFramePr>
          <p:cNvPr id="102402" name="Object 2"/>
          <p:cNvGraphicFramePr>
            <a:graphicFrameLocks noChangeAspect="1"/>
          </p:cNvGraphicFramePr>
          <p:nvPr/>
        </p:nvGraphicFramePr>
        <p:xfrm>
          <a:off x="4589463" y="2667000"/>
          <a:ext cx="314325" cy="515938"/>
        </p:xfrm>
        <a:graphic>
          <a:graphicData uri="http://schemas.openxmlformats.org/presentationml/2006/ole">
            <mc:AlternateContent xmlns:mc="http://schemas.openxmlformats.org/markup-compatibility/2006">
              <mc:Choice xmlns:v="urn:schemas-microsoft-com:vml" Requires="v">
                <p:oleObj spid="_x0000_s347312" name="Clip" r:id="rId4" imgW="2107949" imgH="3470495" progId="MS_ClipArt_Gallery.5">
                  <p:embed/>
                </p:oleObj>
              </mc:Choice>
              <mc:Fallback>
                <p:oleObj name="Clip" r:id="rId4" imgW="2107949" imgH="3470495"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9463" y="2667000"/>
                        <a:ext cx="314325" cy="5159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2418" name="Rectangle 92"/>
          <p:cNvSpPr>
            <a:spLocks noChangeArrowheads="1"/>
          </p:cNvSpPr>
          <p:nvPr/>
        </p:nvSpPr>
        <p:spPr bwMode="auto">
          <a:xfrm>
            <a:off x="4208463" y="3657600"/>
            <a:ext cx="236537" cy="228600"/>
          </a:xfrm>
          <a:prstGeom prst="rect">
            <a:avLst/>
          </a:prstGeom>
          <a:solidFill>
            <a:srgbClr val="EAEAEA"/>
          </a:solidFill>
          <a:ln w="9525">
            <a:miter lim="800000"/>
            <a:headEnd/>
            <a:tailEnd/>
          </a:ln>
          <a:scene3d>
            <a:camera prst="legacyObliqueTopLeft"/>
            <a:lightRig rig="legacyFlat3" dir="t"/>
          </a:scene3d>
          <a:sp3d extrusionH="125400" prstMaterial="legacyMatte">
            <a:bevelT w="13500" h="13500" prst="angle"/>
            <a:bevelB w="13500" h="13500" prst="angle"/>
            <a:extrusionClr>
              <a:srgbClr val="EAEAEA"/>
            </a:extrusionClr>
          </a:sp3d>
        </p:spPr>
        <p:txBody>
          <a:bodyPr wrap="none" lIns="90488" tIns="44450" rIns="90488" bIns="44450" anchor="ctr">
            <a:flatTx/>
          </a:bodyPr>
          <a:lstStyle/>
          <a:p>
            <a:endParaRPr lang="en-US"/>
          </a:p>
        </p:txBody>
      </p:sp>
      <p:sp>
        <p:nvSpPr>
          <p:cNvPr id="102419" name="Rectangle 93"/>
          <p:cNvSpPr>
            <a:spLocks noChangeArrowheads="1"/>
          </p:cNvSpPr>
          <p:nvPr/>
        </p:nvSpPr>
        <p:spPr bwMode="auto">
          <a:xfrm>
            <a:off x="4741863" y="3657600"/>
            <a:ext cx="236537" cy="228600"/>
          </a:xfrm>
          <a:prstGeom prst="rect">
            <a:avLst/>
          </a:prstGeom>
          <a:solidFill>
            <a:srgbClr val="EAEAEA"/>
          </a:solidFill>
          <a:ln w="9525">
            <a:miter lim="800000"/>
            <a:headEnd/>
            <a:tailEnd/>
          </a:ln>
          <a:scene3d>
            <a:camera prst="legacyObliqueTopLeft"/>
            <a:lightRig rig="legacyFlat3" dir="t"/>
          </a:scene3d>
          <a:sp3d extrusionH="125400" prstMaterial="legacyMatte">
            <a:bevelT w="13500" h="13500" prst="angle"/>
            <a:bevelB w="13500" h="13500" prst="angle"/>
            <a:extrusionClr>
              <a:srgbClr val="EAEAEA"/>
            </a:extrusionClr>
          </a:sp3d>
        </p:spPr>
        <p:txBody>
          <a:bodyPr wrap="none" lIns="90488" tIns="44450" rIns="90488" bIns="44450" anchor="ctr">
            <a:flatTx/>
          </a:bodyPr>
          <a:lstStyle/>
          <a:p>
            <a:endParaRPr lang="en-US"/>
          </a:p>
        </p:txBody>
      </p:sp>
      <p:sp>
        <p:nvSpPr>
          <p:cNvPr id="102420" name="Rectangle 94"/>
          <p:cNvSpPr>
            <a:spLocks noChangeArrowheads="1"/>
          </p:cNvSpPr>
          <p:nvPr/>
        </p:nvSpPr>
        <p:spPr bwMode="auto">
          <a:xfrm>
            <a:off x="5199063" y="3657600"/>
            <a:ext cx="236537" cy="228600"/>
          </a:xfrm>
          <a:prstGeom prst="rect">
            <a:avLst/>
          </a:prstGeom>
          <a:solidFill>
            <a:srgbClr val="EAEAEA"/>
          </a:solidFill>
          <a:ln w="9525">
            <a:miter lim="800000"/>
            <a:headEnd/>
            <a:tailEnd/>
          </a:ln>
          <a:scene3d>
            <a:camera prst="legacyObliqueTopLeft"/>
            <a:lightRig rig="legacyFlat3" dir="t"/>
          </a:scene3d>
          <a:sp3d extrusionH="125400" prstMaterial="legacyMatte">
            <a:bevelT w="13500" h="13500" prst="angle"/>
            <a:bevelB w="13500" h="13500" prst="angle"/>
            <a:extrusionClr>
              <a:srgbClr val="EAEAEA"/>
            </a:extrusionClr>
          </a:sp3d>
        </p:spPr>
        <p:txBody>
          <a:bodyPr wrap="none" lIns="90488" tIns="44450" rIns="90488" bIns="44450" anchor="ctr">
            <a:flatTx/>
          </a:bodyPr>
          <a:lstStyle/>
          <a:p>
            <a:endParaRPr lang="en-US"/>
          </a:p>
        </p:txBody>
      </p:sp>
      <p:sp>
        <p:nvSpPr>
          <p:cNvPr id="102421" name="Oval 95"/>
          <p:cNvSpPr>
            <a:spLocks noChangeArrowheads="1"/>
          </p:cNvSpPr>
          <p:nvPr/>
        </p:nvSpPr>
        <p:spPr bwMode="auto">
          <a:xfrm>
            <a:off x="3752850" y="3500438"/>
            <a:ext cx="1979613" cy="4572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88" tIns="44450" rIns="90488" bIns="44450" anchor="ctr"/>
          <a:lstStyle/>
          <a:p>
            <a:endParaRPr lang="en-US"/>
          </a:p>
        </p:txBody>
      </p:sp>
      <p:sp>
        <p:nvSpPr>
          <p:cNvPr id="102422" name="Line 96"/>
          <p:cNvSpPr>
            <a:spLocks noChangeShapeType="1"/>
          </p:cNvSpPr>
          <p:nvPr/>
        </p:nvSpPr>
        <p:spPr bwMode="auto">
          <a:xfrm>
            <a:off x="4741863" y="3124200"/>
            <a:ext cx="0" cy="381000"/>
          </a:xfrm>
          <a:prstGeom prst="line">
            <a:avLst/>
          </a:prstGeom>
          <a:noFill/>
          <a:ln w="25400">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102423" name="Text Box 97"/>
          <p:cNvSpPr txBox="1">
            <a:spLocks noChangeArrowheads="1"/>
          </p:cNvSpPr>
          <p:nvPr/>
        </p:nvSpPr>
        <p:spPr bwMode="auto">
          <a:xfrm>
            <a:off x="2074863" y="3552825"/>
            <a:ext cx="1497106"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Reverse proxies</a:t>
            </a:r>
          </a:p>
        </p:txBody>
      </p:sp>
      <p:sp>
        <p:nvSpPr>
          <p:cNvPr id="102424" name="Rectangle 98"/>
          <p:cNvSpPr>
            <a:spLocks noChangeArrowheads="1"/>
          </p:cNvSpPr>
          <p:nvPr/>
        </p:nvSpPr>
        <p:spPr bwMode="auto">
          <a:xfrm>
            <a:off x="2303463" y="5567363"/>
            <a:ext cx="236537" cy="228600"/>
          </a:xfrm>
          <a:prstGeom prst="rect">
            <a:avLst/>
          </a:prstGeom>
          <a:solidFill>
            <a:srgbClr val="EAEAEA"/>
          </a:solidFill>
          <a:ln w="9525">
            <a:miter lim="800000"/>
            <a:headEnd/>
            <a:tailEnd/>
          </a:ln>
          <a:scene3d>
            <a:camera prst="legacyObliqueTopLeft"/>
            <a:lightRig rig="legacyFlat3" dir="t"/>
          </a:scene3d>
          <a:sp3d extrusionH="125400" prstMaterial="legacyMatte">
            <a:bevelT w="13500" h="13500" prst="angle"/>
            <a:bevelB w="13500" h="13500" prst="angle"/>
            <a:extrusionClr>
              <a:srgbClr val="EAEAEA"/>
            </a:extrusionClr>
          </a:sp3d>
        </p:spPr>
        <p:txBody>
          <a:bodyPr wrap="none" lIns="90488" tIns="44450" rIns="90488" bIns="44450" anchor="ctr">
            <a:flatTx/>
          </a:bodyPr>
          <a:lstStyle/>
          <a:p>
            <a:endParaRPr lang="en-US"/>
          </a:p>
        </p:txBody>
      </p:sp>
      <p:sp>
        <p:nvSpPr>
          <p:cNvPr id="102425" name="Rectangle 99"/>
          <p:cNvSpPr>
            <a:spLocks noChangeArrowheads="1"/>
          </p:cNvSpPr>
          <p:nvPr/>
        </p:nvSpPr>
        <p:spPr bwMode="auto">
          <a:xfrm>
            <a:off x="2760663" y="5567363"/>
            <a:ext cx="236537" cy="228600"/>
          </a:xfrm>
          <a:prstGeom prst="rect">
            <a:avLst/>
          </a:prstGeom>
          <a:solidFill>
            <a:srgbClr val="EAEAEA"/>
          </a:solidFill>
          <a:ln w="9525">
            <a:miter lim="800000"/>
            <a:headEnd/>
            <a:tailEnd/>
          </a:ln>
          <a:scene3d>
            <a:camera prst="legacyObliqueTopLeft"/>
            <a:lightRig rig="legacyFlat3" dir="t"/>
          </a:scene3d>
          <a:sp3d extrusionH="125400" prstMaterial="legacyMatte">
            <a:bevelT w="13500" h="13500" prst="angle"/>
            <a:bevelB w="13500" h="13500" prst="angle"/>
            <a:extrusionClr>
              <a:srgbClr val="EAEAEA"/>
            </a:extrusionClr>
          </a:sp3d>
        </p:spPr>
        <p:txBody>
          <a:bodyPr wrap="none" lIns="90488" tIns="44450" rIns="90488" bIns="44450" anchor="ctr">
            <a:flatTx/>
          </a:bodyPr>
          <a:lstStyle/>
          <a:p>
            <a:endParaRPr lang="en-US"/>
          </a:p>
        </p:txBody>
      </p:sp>
      <p:sp>
        <p:nvSpPr>
          <p:cNvPr id="102426" name="Oval 100"/>
          <p:cNvSpPr>
            <a:spLocks noChangeArrowheads="1"/>
          </p:cNvSpPr>
          <p:nvPr/>
        </p:nvSpPr>
        <p:spPr bwMode="auto">
          <a:xfrm>
            <a:off x="2074863" y="5410200"/>
            <a:ext cx="1066800" cy="4572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88" tIns="44450" rIns="90488" bIns="44450" anchor="ctr"/>
          <a:lstStyle/>
          <a:p>
            <a:endParaRPr lang="en-US"/>
          </a:p>
        </p:txBody>
      </p:sp>
      <p:sp>
        <p:nvSpPr>
          <p:cNvPr id="102427" name="Rectangle 101"/>
          <p:cNvSpPr>
            <a:spLocks noChangeArrowheads="1"/>
          </p:cNvSpPr>
          <p:nvPr/>
        </p:nvSpPr>
        <p:spPr bwMode="auto">
          <a:xfrm>
            <a:off x="6570663" y="5567363"/>
            <a:ext cx="236537" cy="228600"/>
          </a:xfrm>
          <a:prstGeom prst="rect">
            <a:avLst/>
          </a:prstGeom>
          <a:solidFill>
            <a:srgbClr val="EAEAEA"/>
          </a:solidFill>
          <a:ln w="9525">
            <a:miter lim="800000"/>
            <a:headEnd/>
            <a:tailEnd/>
          </a:ln>
          <a:scene3d>
            <a:camera prst="legacyObliqueTopLeft"/>
            <a:lightRig rig="legacyFlat3" dir="t"/>
          </a:scene3d>
          <a:sp3d extrusionH="125400" prstMaterial="legacyMatte">
            <a:bevelT w="13500" h="13500" prst="angle"/>
            <a:bevelB w="13500" h="13500" prst="angle"/>
            <a:extrusionClr>
              <a:srgbClr val="EAEAEA"/>
            </a:extrusionClr>
          </a:sp3d>
        </p:spPr>
        <p:txBody>
          <a:bodyPr wrap="none" lIns="90488" tIns="44450" rIns="90488" bIns="44450" anchor="ctr">
            <a:flatTx/>
          </a:bodyPr>
          <a:lstStyle/>
          <a:p>
            <a:endParaRPr lang="en-US"/>
          </a:p>
        </p:txBody>
      </p:sp>
      <p:sp>
        <p:nvSpPr>
          <p:cNvPr id="102428" name="Rectangle 102"/>
          <p:cNvSpPr>
            <a:spLocks noChangeArrowheads="1"/>
          </p:cNvSpPr>
          <p:nvPr/>
        </p:nvSpPr>
        <p:spPr bwMode="auto">
          <a:xfrm>
            <a:off x="7027863" y="5567363"/>
            <a:ext cx="236537" cy="228600"/>
          </a:xfrm>
          <a:prstGeom prst="rect">
            <a:avLst/>
          </a:prstGeom>
          <a:solidFill>
            <a:srgbClr val="EAEAEA"/>
          </a:solidFill>
          <a:ln w="9525">
            <a:miter lim="800000"/>
            <a:headEnd/>
            <a:tailEnd/>
          </a:ln>
          <a:scene3d>
            <a:camera prst="legacyObliqueTopLeft"/>
            <a:lightRig rig="legacyFlat3" dir="t"/>
          </a:scene3d>
          <a:sp3d extrusionH="125400" prstMaterial="legacyMatte">
            <a:bevelT w="13500" h="13500" prst="angle"/>
            <a:bevelB w="13500" h="13500" prst="angle"/>
            <a:extrusionClr>
              <a:srgbClr val="EAEAEA"/>
            </a:extrusionClr>
          </a:sp3d>
        </p:spPr>
        <p:txBody>
          <a:bodyPr wrap="none" lIns="90488" tIns="44450" rIns="90488" bIns="44450" anchor="ctr">
            <a:flatTx/>
          </a:bodyPr>
          <a:lstStyle/>
          <a:p>
            <a:endParaRPr lang="en-US"/>
          </a:p>
        </p:txBody>
      </p:sp>
      <p:sp>
        <p:nvSpPr>
          <p:cNvPr id="102429" name="Oval 103"/>
          <p:cNvSpPr>
            <a:spLocks noChangeArrowheads="1"/>
          </p:cNvSpPr>
          <p:nvPr/>
        </p:nvSpPr>
        <p:spPr bwMode="auto">
          <a:xfrm>
            <a:off x="6342063" y="5410200"/>
            <a:ext cx="1066800" cy="4572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88" tIns="44450" rIns="90488" bIns="44450" anchor="ctr"/>
          <a:lstStyle/>
          <a:p>
            <a:endParaRPr lang="en-US"/>
          </a:p>
        </p:txBody>
      </p:sp>
      <p:sp>
        <p:nvSpPr>
          <p:cNvPr id="102430" name="Freeform 104"/>
          <p:cNvSpPr>
            <a:spLocks/>
          </p:cNvSpPr>
          <p:nvPr/>
        </p:nvSpPr>
        <p:spPr bwMode="auto">
          <a:xfrm>
            <a:off x="2836863" y="3962400"/>
            <a:ext cx="1828800" cy="1447800"/>
          </a:xfrm>
          <a:custGeom>
            <a:avLst/>
            <a:gdLst>
              <a:gd name="T0" fmla="*/ 1828800 w 1152"/>
              <a:gd name="T1" fmla="*/ 0 h 912"/>
              <a:gd name="T2" fmla="*/ 1676400 w 1152"/>
              <a:gd name="T3" fmla="*/ 304800 h 912"/>
              <a:gd name="T4" fmla="*/ 0 w 1152"/>
              <a:gd name="T5" fmla="*/ 1447800 h 912"/>
              <a:gd name="T6" fmla="*/ 0 60000 65536"/>
              <a:gd name="T7" fmla="*/ 0 60000 65536"/>
              <a:gd name="T8" fmla="*/ 0 60000 65536"/>
              <a:gd name="T9" fmla="*/ 0 w 1152"/>
              <a:gd name="T10" fmla="*/ 0 h 912"/>
              <a:gd name="T11" fmla="*/ 1152 w 1152"/>
              <a:gd name="T12" fmla="*/ 912 h 912"/>
            </a:gdLst>
            <a:ahLst/>
            <a:cxnLst>
              <a:cxn ang="T6">
                <a:pos x="T0" y="T1"/>
              </a:cxn>
              <a:cxn ang="T7">
                <a:pos x="T2" y="T3"/>
              </a:cxn>
              <a:cxn ang="T8">
                <a:pos x="T4" y="T5"/>
              </a:cxn>
            </a:cxnLst>
            <a:rect l="T9" t="T10" r="T11" b="T12"/>
            <a:pathLst>
              <a:path w="1152" h="912">
                <a:moveTo>
                  <a:pt x="1152" y="0"/>
                </a:moveTo>
                <a:lnTo>
                  <a:pt x="1056" y="192"/>
                </a:lnTo>
                <a:lnTo>
                  <a:pt x="0" y="912"/>
                </a:lnTo>
              </a:path>
            </a:pathLst>
          </a:custGeom>
          <a:noFill/>
          <a:ln w="25400">
            <a:solidFill>
              <a:schemeClr val="tx2"/>
            </a:solidFill>
            <a:round/>
            <a:headEnd/>
            <a:tailEnd type="triangle" w="med" len="med"/>
          </a:ln>
          <a:extLst>
            <a:ext uri="{909E8E84-426E-40dd-AFC4-6F175D3DCCD1}">
              <a14:hiddenFill xmlns:a14="http://schemas.microsoft.com/office/drawing/2010/main" xmlns="">
                <a:solidFill>
                  <a:srgbClr val="FFFFFF"/>
                </a:solidFill>
              </a14:hiddenFill>
            </a:ext>
          </a:extLst>
        </p:spPr>
        <p:txBody>
          <a:bodyPr lIns="90488" tIns="44450" rIns="90488" bIns="44450"/>
          <a:lstStyle/>
          <a:p>
            <a:endParaRPr lang="en-US"/>
          </a:p>
        </p:txBody>
      </p:sp>
      <p:sp>
        <p:nvSpPr>
          <p:cNvPr id="102431" name="Freeform 105"/>
          <p:cNvSpPr>
            <a:spLocks/>
          </p:cNvSpPr>
          <p:nvPr/>
        </p:nvSpPr>
        <p:spPr bwMode="auto">
          <a:xfrm>
            <a:off x="4894263" y="3962400"/>
            <a:ext cx="1676400" cy="1447800"/>
          </a:xfrm>
          <a:custGeom>
            <a:avLst/>
            <a:gdLst>
              <a:gd name="T0" fmla="*/ 0 w 1056"/>
              <a:gd name="T1" fmla="*/ 0 h 912"/>
              <a:gd name="T2" fmla="*/ 304800 w 1056"/>
              <a:gd name="T3" fmla="*/ 533400 h 912"/>
              <a:gd name="T4" fmla="*/ 1676400 w 1056"/>
              <a:gd name="T5" fmla="*/ 1447800 h 912"/>
              <a:gd name="T6" fmla="*/ 0 60000 65536"/>
              <a:gd name="T7" fmla="*/ 0 60000 65536"/>
              <a:gd name="T8" fmla="*/ 0 60000 65536"/>
              <a:gd name="T9" fmla="*/ 0 w 1056"/>
              <a:gd name="T10" fmla="*/ 0 h 912"/>
              <a:gd name="T11" fmla="*/ 1056 w 1056"/>
              <a:gd name="T12" fmla="*/ 912 h 912"/>
            </a:gdLst>
            <a:ahLst/>
            <a:cxnLst>
              <a:cxn ang="T6">
                <a:pos x="T0" y="T1"/>
              </a:cxn>
              <a:cxn ang="T7">
                <a:pos x="T2" y="T3"/>
              </a:cxn>
              <a:cxn ang="T8">
                <a:pos x="T4" y="T5"/>
              </a:cxn>
            </a:cxnLst>
            <a:rect l="T9" t="T10" r="T11" b="T12"/>
            <a:pathLst>
              <a:path w="1056" h="912">
                <a:moveTo>
                  <a:pt x="0" y="0"/>
                </a:moveTo>
                <a:lnTo>
                  <a:pt x="192" y="336"/>
                </a:lnTo>
                <a:lnTo>
                  <a:pt x="1056" y="912"/>
                </a:lnTo>
              </a:path>
            </a:pathLst>
          </a:custGeom>
          <a:noFill/>
          <a:ln w="25400">
            <a:solidFill>
              <a:schemeClr val="tx2"/>
            </a:solidFill>
            <a:round/>
            <a:headEnd/>
            <a:tailEnd type="triangle" w="med" len="med"/>
          </a:ln>
          <a:extLst>
            <a:ext uri="{909E8E84-426E-40dd-AFC4-6F175D3DCCD1}">
              <a14:hiddenFill xmlns:a14="http://schemas.microsoft.com/office/drawing/2010/main" xmlns="">
                <a:solidFill>
                  <a:srgbClr val="FFFFFF"/>
                </a:solidFill>
              </a14:hiddenFill>
            </a:ext>
          </a:extLst>
        </p:spPr>
        <p:txBody>
          <a:bodyPr lIns="90488" tIns="44450" rIns="90488" bIns="44450"/>
          <a:lstStyle/>
          <a:p>
            <a:endParaRPr lang="en-US"/>
          </a:p>
        </p:txBody>
      </p:sp>
      <p:sp>
        <p:nvSpPr>
          <p:cNvPr id="102432" name="Line 106"/>
          <p:cNvSpPr>
            <a:spLocks noChangeShapeType="1"/>
          </p:cNvSpPr>
          <p:nvPr/>
        </p:nvSpPr>
        <p:spPr bwMode="auto">
          <a:xfrm flipH="1">
            <a:off x="1541463" y="5791200"/>
            <a:ext cx="685800" cy="381000"/>
          </a:xfrm>
          <a:prstGeom prst="line">
            <a:avLst/>
          </a:prstGeom>
          <a:noFill/>
          <a:ln w="25400">
            <a:solidFill>
              <a:schemeClr val="tx2"/>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102433" name="Line 107"/>
          <p:cNvSpPr>
            <a:spLocks noChangeShapeType="1"/>
          </p:cNvSpPr>
          <p:nvPr/>
        </p:nvSpPr>
        <p:spPr bwMode="auto">
          <a:xfrm>
            <a:off x="2836863" y="5867400"/>
            <a:ext cx="457200" cy="304800"/>
          </a:xfrm>
          <a:prstGeom prst="line">
            <a:avLst/>
          </a:prstGeom>
          <a:noFill/>
          <a:ln w="25400">
            <a:solidFill>
              <a:schemeClr val="tx2"/>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102434" name="Line 108"/>
          <p:cNvSpPr>
            <a:spLocks noChangeShapeType="1"/>
          </p:cNvSpPr>
          <p:nvPr/>
        </p:nvSpPr>
        <p:spPr bwMode="auto">
          <a:xfrm flipH="1">
            <a:off x="6418263" y="5867400"/>
            <a:ext cx="457200" cy="304800"/>
          </a:xfrm>
          <a:prstGeom prst="line">
            <a:avLst/>
          </a:prstGeom>
          <a:noFill/>
          <a:ln w="25400">
            <a:solidFill>
              <a:schemeClr val="tx2"/>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102435" name="Line 109"/>
          <p:cNvSpPr>
            <a:spLocks noChangeShapeType="1"/>
          </p:cNvSpPr>
          <p:nvPr/>
        </p:nvSpPr>
        <p:spPr bwMode="auto">
          <a:xfrm>
            <a:off x="7104063" y="5867400"/>
            <a:ext cx="762000" cy="304800"/>
          </a:xfrm>
          <a:prstGeom prst="line">
            <a:avLst/>
          </a:prstGeom>
          <a:noFill/>
          <a:ln w="25400">
            <a:solidFill>
              <a:schemeClr val="tx2"/>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102436" name="Text Box 110"/>
          <p:cNvSpPr txBox="1">
            <a:spLocks noChangeArrowheads="1"/>
          </p:cNvSpPr>
          <p:nvPr/>
        </p:nvSpPr>
        <p:spPr bwMode="auto">
          <a:xfrm>
            <a:off x="398463" y="5381625"/>
            <a:ext cx="1533273"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solidFill>
                  <a:srgbClr val="FF0000"/>
                </a:solidFill>
                <a:latin typeface="Calibri"/>
                <a:cs typeface="Calibri"/>
              </a:rPr>
              <a:t>Forward proxies</a:t>
            </a:r>
            <a:endParaRPr lang="en-US" sz="1600" b="0" dirty="0">
              <a:latin typeface="Calibri"/>
              <a:cs typeface="Calibri"/>
            </a:endParaRPr>
          </a:p>
        </p:txBody>
      </p:sp>
    </p:spTree>
    <p:extLst>
      <p:ext uri="{BB962C8B-B14F-4D97-AF65-F5344CB8AC3E}">
        <p14:creationId xmlns:p14="http://schemas.microsoft.com/office/powerpoint/2010/main" val="1585384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F57962B0-CD1F-2645-8BE7-E56BC5616E0E}" type="slidenum">
              <a:rPr lang="en-US" sz="1400" b="0">
                <a:latin typeface="Times New Roman" charset="0"/>
                <a:cs typeface="Calibri"/>
              </a:rPr>
              <a:pPr eaLnBrk="1" hangingPunct="1"/>
              <a:t>48</a:t>
            </a:fld>
            <a:endParaRPr lang="en-US" sz="1400" b="0" dirty="0">
              <a:latin typeface="Times New Roman" charset="0"/>
              <a:cs typeface="Calibri"/>
            </a:endParaRPr>
          </a:p>
        </p:txBody>
      </p:sp>
      <p:sp>
        <p:nvSpPr>
          <p:cNvPr id="104451" name="Rectangle 2"/>
          <p:cNvSpPr>
            <a:spLocks noGrp="1" noChangeArrowheads="1"/>
          </p:cNvSpPr>
          <p:nvPr>
            <p:ph type="title"/>
          </p:nvPr>
        </p:nvSpPr>
        <p:spPr>
          <a:xfrm>
            <a:off x="304800" y="228600"/>
            <a:ext cx="8610600" cy="838200"/>
          </a:xfrm>
        </p:spPr>
        <p:txBody>
          <a:bodyPr>
            <a:normAutofit fontScale="90000"/>
          </a:bodyPr>
          <a:lstStyle/>
          <a:p>
            <a:r>
              <a:rPr lang="en-US" sz="2000">
                <a:latin typeface="Helvetica" charset="0"/>
                <a:ea typeface="ＭＳ Ｐゴシック" charset="0"/>
                <a:cs typeface="ＭＳ Ｐゴシック" charset="0"/>
              </a:rPr>
              <a:t>Improving HTTP Performance:</a:t>
            </a:r>
            <a:br>
              <a:rPr lang="en-US" sz="2000">
                <a:latin typeface="Helvetica" charset="0"/>
                <a:ea typeface="ＭＳ Ｐゴシック" charset="0"/>
                <a:cs typeface="ＭＳ Ｐゴシック" charset="0"/>
              </a:rPr>
            </a:br>
            <a:r>
              <a:rPr lang="en-US" sz="3200">
                <a:latin typeface="Helvetica" charset="0"/>
                <a:ea typeface="ＭＳ Ｐゴシック" charset="0"/>
                <a:cs typeface="ＭＳ Ｐゴシック" charset="0"/>
              </a:rPr>
              <a:t>Caching w/ Content Distribution Networks</a:t>
            </a:r>
          </a:p>
        </p:txBody>
      </p:sp>
      <p:sp>
        <p:nvSpPr>
          <p:cNvPr id="99332" name="Rectangle 3"/>
          <p:cNvSpPr>
            <a:spLocks noGrp="1" noChangeArrowheads="1"/>
          </p:cNvSpPr>
          <p:nvPr>
            <p:ph type="body" idx="1"/>
          </p:nvPr>
        </p:nvSpPr>
        <p:spPr/>
        <p:txBody>
          <a:bodyPr>
            <a:normAutofit fontScale="85000" lnSpcReduction="20000"/>
          </a:bodyPr>
          <a:lstStyle/>
          <a:p>
            <a:r>
              <a:rPr lang="en-US" dirty="0">
                <a:latin typeface="Calibri"/>
                <a:cs typeface="Calibri"/>
              </a:rPr>
              <a:t>Integrate forward and reverse caching functionality</a:t>
            </a:r>
          </a:p>
          <a:p>
            <a:pPr lvl="1"/>
            <a:r>
              <a:rPr lang="en-US" dirty="0">
                <a:latin typeface="Calibri"/>
                <a:ea typeface="Calibri"/>
                <a:cs typeface="Calibri"/>
              </a:rPr>
              <a:t>One overlay network (usually) administered by one entity</a:t>
            </a:r>
          </a:p>
          <a:p>
            <a:pPr lvl="1"/>
            <a:r>
              <a:rPr lang="en-US" i="1" dirty="0">
                <a:latin typeface="Calibri"/>
                <a:ea typeface="Calibri"/>
                <a:cs typeface="Calibri"/>
              </a:rPr>
              <a:t>e.g.,</a:t>
            </a:r>
            <a:r>
              <a:rPr lang="en-US" dirty="0">
                <a:latin typeface="Calibri"/>
                <a:ea typeface="Calibri"/>
                <a:cs typeface="Calibri"/>
              </a:rPr>
              <a:t> Akamai</a:t>
            </a:r>
          </a:p>
          <a:p>
            <a:r>
              <a:rPr lang="en-US" dirty="0">
                <a:latin typeface="Calibri"/>
                <a:cs typeface="Calibri"/>
              </a:rPr>
              <a:t>Provide document caching</a:t>
            </a:r>
          </a:p>
          <a:p>
            <a:pPr lvl="1"/>
            <a:r>
              <a:rPr lang="en-US" b="1" dirty="0">
                <a:latin typeface="Calibri"/>
                <a:ea typeface="Calibri"/>
                <a:cs typeface="Calibri"/>
              </a:rPr>
              <a:t>Pull:</a:t>
            </a:r>
            <a:r>
              <a:rPr lang="en-US" dirty="0">
                <a:latin typeface="Calibri"/>
                <a:ea typeface="Calibri"/>
                <a:cs typeface="Calibri"/>
              </a:rPr>
              <a:t>  Direct result of clients</a:t>
            </a:r>
            <a:r>
              <a:rPr lang="ja-JP" altLang="en-US" dirty="0">
                <a:latin typeface="Calibri"/>
                <a:ea typeface="Calibri"/>
                <a:cs typeface="Calibri"/>
              </a:rPr>
              <a:t>’</a:t>
            </a:r>
            <a:r>
              <a:rPr lang="en-US" dirty="0">
                <a:latin typeface="Calibri"/>
                <a:ea typeface="Calibri"/>
                <a:cs typeface="Calibri"/>
              </a:rPr>
              <a:t> requests </a:t>
            </a:r>
          </a:p>
          <a:p>
            <a:pPr lvl="1"/>
            <a:r>
              <a:rPr lang="en-US" b="1" dirty="0">
                <a:latin typeface="Calibri"/>
                <a:ea typeface="Calibri"/>
                <a:cs typeface="Calibri"/>
              </a:rPr>
              <a:t>Push:  </a:t>
            </a:r>
            <a:r>
              <a:rPr lang="en-US" dirty="0">
                <a:latin typeface="Calibri"/>
                <a:ea typeface="Calibri"/>
                <a:cs typeface="Calibri"/>
              </a:rPr>
              <a:t>Expectation of high access rate</a:t>
            </a:r>
          </a:p>
          <a:p>
            <a:r>
              <a:rPr lang="en-US" dirty="0">
                <a:latin typeface="Calibri"/>
                <a:cs typeface="Calibri"/>
              </a:rPr>
              <a:t>Also do some processing</a:t>
            </a:r>
          </a:p>
          <a:p>
            <a:pPr lvl="1"/>
            <a:r>
              <a:rPr lang="en-US" dirty="0">
                <a:latin typeface="Calibri"/>
                <a:ea typeface="Calibri"/>
                <a:cs typeface="Calibri"/>
              </a:rPr>
              <a:t>Handle </a:t>
            </a:r>
            <a:r>
              <a:rPr lang="en-US" i="1" dirty="0">
                <a:latin typeface="Calibri"/>
                <a:ea typeface="Calibri"/>
                <a:cs typeface="Calibri"/>
              </a:rPr>
              <a:t>dynamic</a:t>
            </a:r>
            <a:r>
              <a:rPr lang="en-US" dirty="0">
                <a:latin typeface="Calibri"/>
                <a:ea typeface="Calibri"/>
                <a:cs typeface="Calibri"/>
              </a:rPr>
              <a:t> web pages</a:t>
            </a:r>
          </a:p>
          <a:p>
            <a:pPr lvl="1"/>
            <a:r>
              <a:rPr lang="en-US" i="1" dirty="0">
                <a:latin typeface="Calibri"/>
                <a:ea typeface="Calibri"/>
                <a:cs typeface="Calibri"/>
              </a:rPr>
              <a:t>Transcoding</a:t>
            </a:r>
          </a:p>
          <a:p>
            <a:pPr lvl="1"/>
            <a:r>
              <a:rPr lang="en-US" i="1" dirty="0">
                <a:latin typeface="Calibri"/>
                <a:ea typeface="Calibri"/>
                <a:cs typeface="Calibri"/>
              </a:rPr>
              <a:t>Maybe do some security function – watermark IP</a:t>
            </a:r>
            <a:r>
              <a:rPr lang="en-US" dirty="0">
                <a:latin typeface="Calibri"/>
                <a:ea typeface="Calibri"/>
                <a:cs typeface="Calibri"/>
              </a:rPr>
              <a:t> </a:t>
            </a:r>
          </a:p>
          <a:p>
            <a:pPr lvl="1">
              <a:buFont typeface="Helvetica" charset="0"/>
              <a:buNone/>
            </a:pPr>
            <a:r>
              <a:rPr lang="en-US" dirty="0">
                <a:latin typeface="Calibri"/>
                <a:ea typeface="Calibri"/>
                <a:cs typeface="Calibri"/>
              </a:rPr>
              <a:t>	 		</a:t>
            </a:r>
          </a:p>
        </p:txBody>
      </p:sp>
    </p:spTree>
    <p:custDataLst>
      <p:tags r:id="rId1"/>
    </p:custDataLst>
    <p:extLst>
      <p:ext uri="{BB962C8B-B14F-4D97-AF65-F5344CB8AC3E}">
        <p14:creationId xmlns:p14="http://schemas.microsoft.com/office/powerpoint/2010/main" val="4104750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33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33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33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33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33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332">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33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33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33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933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933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F9C04B0D-7BE7-9244-ADBD-E493DA3851E0}" type="slidenum">
              <a:rPr lang="en-US" sz="1400" b="0">
                <a:latin typeface="Times New Roman" charset="0"/>
                <a:cs typeface="Calibri"/>
              </a:rPr>
              <a:pPr eaLnBrk="1" hangingPunct="1"/>
              <a:t>49</a:t>
            </a:fld>
            <a:endParaRPr lang="en-US" sz="1400" b="0" dirty="0">
              <a:latin typeface="Times New Roman" charset="0"/>
              <a:cs typeface="Calibri"/>
            </a:endParaRPr>
          </a:p>
        </p:txBody>
      </p:sp>
      <p:sp>
        <p:nvSpPr>
          <p:cNvPr id="106500" name="Rectangle 2"/>
          <p:cNvSpPr>
            <a:spLocks noGrp="1" noChangeArrowheads="1"/>
          </p:cNvSpPr>
          <p:nvPr>
            <p:ph type="title"/>
          </p:nvPr>
        </p:nvSpPr>
        <p:spPr>
          <a:xfrm>
            <a:off x="304800" y="228600"/>
            <a:ext cx="8686800" cy="838200"/>
          </a:xfrm>
        </p:spPr>
        <p:txBody>
          <a:bodyPr>
            <a:normAutofit fontScale="90000"/>
          </a:bodyPr>
          <a:lstStyle/>
          <a:p>
            <a:r>
              <a:rPr lang="en-US" sz="2000">
                <a:latin typeface="Helvetica" charset="0"/>
                <a:ea typeface="ＭＳ Ｐゴシック" charset="0"/>
                <a:cs typeface="ＭＳ Ｐゴシック" charset="0"/>
              </a:rPr>
              <a:t>Improving HTTP Performance:</a:t>
            </a:r>
            <a:br>
              <a:rPr lang="en-US" sz="2000">
                <a:latin typeface="Helvetica" charset="0"/>
                <a:ea typeface="ＭＳ Ｐゴシック" charset="0"/>
                <a:cs typeface="ＭＳ Ｐゴシック" charset="0"/>
              </a:rPr>
            </a:br>
            <a:r>
              <a:rPr lang="en-US" sz="3200">
                <a:latin typeface="Helvetica" charset="0"/>
                <a:ea typeface="ＭＳ Ｐゴシック" charset="0"/>
                <a:cs typeface="ＭＳ Ｐゴシック" charset="0"/>
              </a:rPr>
              <a:t>Caching with CDNs (cont.)</a:t>
            </a:r>
          </a:p>
        </p:txBody>
      </p:sp>
      <p:grpSp>
        <p:nvGrpSpPr>
          <p:cNvPr id="106501" name="Group 3"/>
          <p:cNvGrpSpPr>
            <a:grpSpLocks/>
          </p:cNvGrpSpPr>
          <p:nvPr/>
        </p:nvGrpSpPr>
        <p:grpSpPr bwMode="auto">
          <a:xfrm>
            <a:off x="6096000" y="4800600"/>
            <a:ext cx="371475" cy="381000"/>
            <a:chOff x="1014" y="912"/>
            <a:chExt cx="574" cy="596"/>
          </a:xfrm>
        </p:grpSpPr>
        <p:sp>
          <p:nvSpPr>
            <p:cNvPr id="106594" name="Freeform 4"/>
            <p:cNvSpPr>
              <a:spLocks/>
            </p:cNvSpPr>
            <p:nvPr/>
          </p:nvSpPr>
          <p:spPr bwMode="auto">
            <a:xfrm>
              <a:off x="1014" y="912"/>
              <a:ext cx="574" cy="596"/>
            </a:xfrm>
            <a:custGeom>
              <a:avLst/>
              <a:gdLst>
                <a:gd name="T0" fmla="*/ 124 w 574"/>
                <a:gd name="T1" fmla="*/ 391 h 596"/>
                <a:gd name="T2" fmla="*/ 0 w 574"/>
                <a:gd name="T3" fmla="*/ 391 h 596"/>
                <a:gd name="T4" fmla="*/ 0 w 574"/>
                <a:gd name="T5" fmla="*/ 596 h 596"/>
                <a:gd name="T6" fmla="*/ 574 w 574"/>
                <a:gd name="T7" fmla="*/ 596 h 596"/>
                <a:gd name="T8" fmla="*/ 574 w 574"/>
                <a:gd name="T9" fmla="*/ 391 h 596"/>
                <a:gd name="T10" fmla="*/ 446 w 574"/>
                <a:gd name="T11" fmla="*/ 391 h 596"/>
                <a:gd name="T12" fmla="*/ 446 w 574"/>
                <a:gd name="T13" fmla="*/ 364 h 596"/>
                <a:gd name="T14" fmla="*/ 500 w 574"/>
                <a:gd name="T15" fmla="*/ 364 h 596"/>
                <a:gd name="T16" fmla="*/ 500 w 574"/>
                <a:gd name="T17" fmla="*/ 0 h 596"/>
                <a:gd name="T18" fmla="*/ 70 w 574"/>
                <a:gd name="T19" fmla="*/ 0 h 596"/>
                <a:gd name="T20" fmla="*/ 70 w 574"/>
                <a:gd name="T21" fmla="*/ 364 h 596"/>
                <a:gd name="T22" fmla="*/ 124 w 574"/>
                <a:gd name="T23" fmla="*/ 364 h 596"/>
                <a:gd name="T24" fmla="*/ 124 w 574"/>
                <a:gd name="T25" fmla="*/ 391 h 5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4"/>
                <a:gd name="T40" fmla="*/ 0 h 596"/>
                <a:gd name="T41" fmla="*/ 574 w 574"/>
                <a:gd name="T42" fmla="*/ 596 h 5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4" h="596">
                  <a:moveTo>
                    <a:pt x="124" y="391"/>
                  </a:moveTo>
                  <a:lnTo>
                    <a:pt x="0" y="391"/>
                  </a:lnTo>
                  <a:lnTo>
                    <a:pt x="0" y="596"/>
                  </a:lnTo>
                  <a:lnTo>
                    <a:pt x="574" y="596"/>
                  </a:lnTo>
                  <a:lnTo>
                    <a:pt x="574" y="391"/>
                  </a:lnTo>
                  <a:lnTo>
                    <a:pt x="446" y="391"/>
                  </a:lnTo>
                  <a:lnTo>
                    <a:pt x="446" y="364"/>
                  </a:lnTo>
                  <a:lnTo>
                    <a:pt x="500" y="364"/>
                  </a:lnTo>
                  <a:lnTo>
                    <a:pt x="500" y="0"/>
                  </a:lnTo>
                  <a:lnTo>
                    <a:pt x="70" y="0"/>
                  </a:lnTo>
                  <a:lnTo>
                    <a:pt x="70" y="364"/>
                  </a:lnTo>
                  <a:lnTo>
                    <a:pt x="124" y="364"/>
                  </a:lnTo>
                  <a:lnTo>
                    <a:pt x="124" y="391"/>
                  </a:lnTo>
                  <a:close/>
                </a:path>
              </a:pathLst>
            </a:custGeom>
            <a:solidFill>
              <a:srgbClr val="FFFFFF"/>
            </a:solidFill>
            <a:ln w="15875">
              <a:solidFill>
                <a:srgbClr val="000000"/>
              </a:solidFill>
              <a:round/>
              <a:headEnd/>
              <a:tailEnd/>
            </a:ln>
          </p:spPr>
          <p:txBody>
            <a:bodyPr/>
            <a:lstStyle/>
            <a:p>
              <a:endParaRPr lang="en-US"/>
            </a:p>
          </p:txBody>
        </p:sp>
        <p:sp>
          <p:nvSpPr>
            <p:cNvPr id="106595" name="Line 5"/>
            <p:cNvSpPr>
              <a:spLocks noChangeShapeType="1"/>
            </p:cNvSpPr>
            <p:nvPr/>
          </p:nvSpPr>
          <p:spPr bwMode="auto">
            <a:xfrm>
              <a:off x="1138" y="1303"/>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96" name="Line 6"/>
            <p:cNvSpPr>
              <a:spLocks noChangeShapeType="1"/>
            </p:cNvSpPr>
            <p:nvPr/>
          </p:nvSpPr>
          <p:spPr bwMode="auto">
            <a:xfrm>
              <a:off x="1138" y="1276"/>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97" name="Freeform 7"/>
            <p:cNvSpPr>
              <a:spLocks noEditPoints="1"/>
            </p:cNvSpPr>
            <p:nvPr/>
          </p:nvSpPr>
          <p:spPr bwMode="auto">
            <a:xfrm>
              <a:off x="1310" y="1323"/>
              <a:ext cx="233" cy="168"/>
            </a:xfrm>
            <a:custGeom>
              <a:avLst/>
              <a:gdLst>
                <a:gd name="T0" fmla="*/ 0 w 233"/>
                <a:gd name="T1" fmla="*/ 168 h 168"/>
                <a:gd name="T2" fmla="*/ 188 w 233"/>
                <a:gd name="T3" fmla="*/ 168 h 168"/>
                <a:gd name="T4" fmla="*/ 188 w 233"/>
                <a:gd name="T5" fmla="*/ 0 h 168"/>
                <a:gd name="T6" fmla="*/ 0 w 233"/>
                <a:gd name="T7" fmla="*/ 0 h 168"/>
                <a:gd name="T8" fmla="*/ 0 w 233"/>
                <a:gd name="T9" fmla="*/ 168 h 168"/>
                <a:gd name="T10" fmla="*/ 204 w 233"/>
                <a:gd name="T11" fmla="*/ 26 h 168"/>
                <a:gd name="T12" fmla="*/ 233 w 233"/>
                <a:gd name="T13" fmla="*/ 26 h 168"/>
                <a:gd name="T14" fmla="*/ 233 w 233"/>
                <a:gd name="T15" fmla="*/ 0 h 168"/>
                <a:gd name="T16" fmla="*/ 204 w 233"/>
                <a:gd name="T17" fmla="*/ 0 h 168"/>
                <a:gd name="T18" fmla="*/ 204 w 233"/>
                <a:gd name="T19" fmla="*/ 2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168"/>
                <a:gd name="T32" fmla="*/ 233 w 233"/>
                <a:gd name="T33" fmla="*/ 168 h 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168">
                  <a:moveTo>
                    <a:pt x="0" y="168"/>
                  </a:moveTo>
                  <a:lnTo>
                    <a:pt x="188" y="168"/>
                  </a:lnTo>
                  <a:lnTo>
                    <a:pt x="188" y="0"/>
                  </a:lnTo>
                  <a:lnTo>
                    <a:pt x="0" y="0"/>
                  </a:lnTo>
                  <a:lnTo>
                    <a:pt x="0" y="168"/>
                  </a:lnTo>
                  <a:close/>
                  <a:moveTo>
                    <a:pt x="204" y="26"/>
                  </a:moveTo>
                  <a:lnTo>
                    <a:pt x="233" y="26"/>
                  </a:lnTo>
                  <a:lnTo>
                    <a:pt x="233" y="0"/>
                  </a:lnTo>
                  <a:lnTo>
                    <a:pt x="204" y="0"/>
                  </a:lnTo>
                  <a:lnTo>
                    <a:pt x="204" y="26"/>
                  </a:lnTo>
                  <a:close/>
                </a:path>
              </a:pathLst>
            </a:custGeom>
            <a:solidFill>
              <a:srgbClr val="FFFFFF"/>
            </a:solidFill>
            <a:ln w="4763">
              <a:solidFill>
                <a:srgbClr val="000000"/>
              </a:solidFill>
              <a:round/>
              <a:headEnd/>
              <a:tailEnd/>
            </a:ln>
          </p:spPr>
          <p:txBody>
            <a:bodyPr/>
            <a:lstStyle/>
            <a:p>
              <a:endParaRPr lang="en-US"/>
            </a:p>
          </p:txBody>
        </p:sp>
        <p:sp>
          <p:nvSpPr>
            <p:cNvPr id="106598" name="Line 8"/>
            <p:cNvSpPr>
              <a:spLocks noChangeShapeType="1"/>
            </p:cNvSpPr>
            <p:nvPr/>
          </p:nvSpPr>
          <p:spPr bwMode="auto">
            <a:xfrm>
              <a:off x="1310" y="1379"/>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99" name="Line 9"/>
            <p:cNvSpPr>
              <a:spLocks noChangeShapeType="1"/>
            </p:cNvSpPr>
            <p:nvPr/>
          </p:nvSpPr>
          <p:spPr bwMode="auto">
            <a:xfrm>
              <a:off x="1310" y="1435"/>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600" name="Line 10"/>
            <p:cNvSpPr>
              <a:spLocks noChangeShapeType="1"/>
            </p:cNvSpPr>
            <p:nvPr/>
          </p:nvSpPr>
          <p:spPr bwMode="auto">
            <a:xfrm>
              <a:off x="1317" y="1405"/>
              <a:ext cx="172"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601" name="Rectangle 11"/>
            <p:cNvSpPr>
              <a:spLocks noChangeArrowheads="1"/>
            </p:cNvSpPr>
            <p:nvPr/>
          </p:nvSpPr>
          <p:spPr bwMode="auto">
            <a:xfrm>
              <a:off x="1416" y="1389"/>
              <a:ext cx="54" cy="36"/>
            </a:xfrm>
            <a:prstGeom prst="rect">
              <a:avLst/>
            </a:prstGeom>
            <a:noFill/>
            <a:ln w="4763">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6602" name="Freeform 12"/>
            <p:cNvSpPr>
              <a:spLocks noEditPoints="1"/>
            </p:cNvSpPr>
            <p:nvPr/>
          </p:nvSpPr>
          <p:spPr bwMode="auto">
            <a:xfrm>
              <a:off x="1030" y="955"/>
              <a:ext cx="538" cy="401"/>
            </a:xfrm>
            <a:custGeom>
              <a:avLst/>
              <a:gdLst>
                <a:gd name="T0" fmla="*/ 452 w 538"/>
                <a:gd name="T1" fmla="*/ 285 h 401"/>
                <a:gd name="T2" fmla="*/ 472 w 538"/>
                <a:gd name="T3" fmla="*/ 285 h 401"/>
                <a:gd name="T4" fmla="*/ 472 w 538"/>
                <a:gd name="T5" fmla="*/ 278 h 401"/>
                <a:gd name="T6" fmla="*/ 452 w 538"/>
                <a:gd name="T7" fmla="*/ 278 h 401"/>
                <a:gd name="T8" fmla="*/ 452 w 538"/>
                <a:gd name="T9" fmla="*/ 285 h 401"/>
                <a:gd name="T10" fmla="*/ 121 w 538"/>
                <a:gd name="T11" fmla="*/ 239 h 401"/>
                <a:gd name="T12" fmla="*/ 121 w 538"/>
                <a:gd name="T13" fmla="*/ 27 h 401"/>
                <a:gd name="T14" fmla="*/ 417 w 538"/>
                <a:gd name="T15" fmla="*/ 27 h 401"/>
                <a:gd name="T16" fmla="*/ 417 w 538"/>
                <a:gd name="T17" fmla="*/ 239 h 401"/>
                <a:gd name="T18" fmla="*/ 121 w 538"/>
                <a:gd name="T19" fmla="*/ 239 h 401"/>
                <a:gd name="T20" fmla="*/ 108 w 538"/>
                <a:gd name="T21" fmla="*/ 252 h 401"/>
                <a:gd name="T22" fmla="*/ 430 w 538"/>
                <a:gd name="T23" fmla="*/ 252 h 401"/>
                <a:gd name="T24" fmla="*/ 430 w 538"/>
                <a:gd name="T25" fmla="*/ 14 h 401"/>
                <a:gd name="T26" fmla="*/ 446 w 538"/>
                <a:gd name="T27" fmla="*/ 14 h 401"/>
                <a:gd name="T28" fmla="*/ 446 w 538"/>
                <a:gd name="T29" fmla="*/ 0 h 401"/>
                <a:gd name="T30" fmla="*/ 96 w 538"/>
                <a:gd name="T31" fmla="*/ 0 h 401"/>
                <a:gd name="T32" fmla="*/ 96 w 538"/>
                <a:gd name="T33" fmla="*/ 265 h 401"/>
                <a:gd name="T34" fmla="*/ 108 w 538"/>
                <a:gd name="T35" fmla="*/ 265 h 401"/>
                <a:gd name="T36" fmla="*/ 108 w 538"/>
                <a:gd name="T37" fmla="*/ 252 h 401"/>
                <a:gd name="T38" fmla="*/ 0 w 538"/>
                <a:gd name="T39" fmla="*/ 388 h 401"/>
                <a:gd name="T40" fmla="*/ 54 w 538"/>
                <a:gd name="T41" fmla="*/ 388 h 401"/>
                <a:gd name="T42" fmla="*/ 54 w 538"/>
                <a:gd name="T43" fmla="*/ 368 h 401"/>
                <a:gd name="T44" fmla="*/ 0 w 538"/>
                <a:gd name="T45" fmla="*/ 368 h 401"/>
                <a:gd name="T46" fmla="*/ 0 w 538"/>
                <a:gd name="T47" fmla="*/ 388 h 401"/>
                <a:gd name="T48" fmla="*/ 316 w 538"/>
                <a:gd name="T49" fmla="*/ 401 h 401"/>
                <a:gd name="T50" fmla="*/ 430 w 538"/>
                <a:gd name="T51" fmla="*/ 401 h 401"/>
                <a:gd name="T52" fmla="*/ 430 w 538"/>
                <a:gd name="T53" fmla="*/ 391 h 401"/>
                <a:gd name="T54" fmla="*/ 316 w 538"/>
                <a:gd name="T55" fmla="*/ 391 h 401"/>
                <a:gd name="T56" fmla="*/ 316 w 538"/>
                <a:gd name="T57" fmla="*/ 401 h 401"/>
                <a:gd name="T58" fmla="*/ 523 w 538"/>
                <a:gd name="T59" fmla="*/ 378 h 401"/>
                <a:gd name="T60" fmla="*/ 538 w 538"/>
                <a:gd name="T61" fmla="*/ 378 h 401"/>
                <a:gd name="T62" fmla="*/ 538 w 538"/>
                <a:gd name="T63" fmla="*/ 368 h 401"/>
                <a:gd name="T64" fmla="*/ 523 w 538"/>
                <a:gd name="T65" fmla="*/ 368 h 401"/>
                <a:gd name="T66" fmla="*/ 523 w 538"/>
                <a:gd name="T67" fmla="*/ 378 h 401"/>
                <a:gd name="T68" fmla="*/ 523 w 538"/>
                <a:gd name="T69" fmla="*/ 394 h 401"/>
                <a:gd name="T70" fmla="*/ 538 w 538"/>
                <a:gd name="T71" fmla="*/ 394 h 401"/>
                <a:gd name="T72" fmla="*/ 538 w 538"/>
                <a:gd name="T73" fmla="*/ 388 h 401"/>
                <a:gd name="T74" fmla="*/ 523 w 538"/>
                <a:gd name="T75" fmla="*/ 388 h 401"/>
                <a:gd name="T76" fmla="*/ 523 w 538"/>
                <a:gd name="T77" fmla="*/ 394 h 4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8"/>
                <a:gd name="T118" fmla="*/ 0 h 401"/>
                <a:gd name="T119" fmla="*/ 538 w 538"/>
                <a:gd name="T120" fmla="*/ 401 h 40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8" h="401">
                  <a:moveTo>
                    <a:pt x="452" y="285"/>
                  </a:moveTo>
                  <a:lnTo>
                    <a:pt x="472" y="285"/>
                  </a:lnTo>
                  <a:lnTo>
                    <a:pt x="472" y="278"/>
                  </a:lnTo>
                  <a:lnTo>
                    <a:pt x="452" y="278"/>
                  </a:lnTo>
                  <a:lnTo>
                    <a:pt x="452" y="285"/>
                  </a:lnTo>
                  <a:close/>
                  <a:moveTo>
                    <a:pt x="121" y="239"/>
                  </a:moveTo>
                  <a:lnTo>
                    <a:pt x="121" y="27"/>
                  </a:lnTo>
                  <a:lnTo>
                    <a:pt x="417" y="27"/>
                  </a:lnTo>
                  <a:lnTo>
                    <a:pt x="417" y="239"/>
                  </a:lnTo>
                  <a:lnTo>
                    <a:pt x="121" y="239"/>
                  </a:lnTo>
                  <a:close/>
                  <a:moveTo>
                    <a:pt x="108" y="252"/>
                  </a:moveTo>
                  <a:lnTo>
                    <a:pt x="430" y="252"/>
                  </a:lnTo>
                  <a:lnTo>
                    <a:pt x="430" y="14"/>
                  </a:lnTo>
                  <a:lnTo>
                    <a:pt x="446" y="14"/>
                  </a:lnTo>
                  <a:lnTo>
                    <a:pt x="446" y="0"/>
                  </a:lnTo>
                  <a:lnTo>
                    <a:pt x="96" y="0"/>
                  </a:lnTo>
                  <a:lnTo>
                    <a:pt x="96" y="265"/>
                  </a:lnTo>
                  <a:lnTo>
                    <a:pt x="108" y="265"/>
                  </a:lnTo>
                  <a:lnTo>
                    <a:pt x="108" y="252"/>
                  </a:lnTo>
                  <a:close/>
                  <a:moveTo>
                    <a:pt x="0" y="388"/>
                  </a:moveTo>
                  <a:lnTo>
                    <a:pt x="54" y="388"/>
                  </a:lnTo>
                  <a:lnTo>
                    <a:pt x="54" y="368"/>
                  </a:lnTo>
                  <a:lnTo>
                    <a:pt x="0" y="368"/>
                  </a:lnTo>
                  <a:lnTo>
                    <a:pt x="0" y="388"/>
                  </a:lnTo>
                  <a:close/>
                  <a:moveTo>
                    <a:pt x="316" y="401"/>
                  </a:moveTo>
                  <a:lnTo>
                    <a:pt x="430" y="401"/>
                  </a:lnTo>
                  <a:lnTo>
                    <a:pt x="430" y="391"/>
                  </a:lnTo>
                  <a:lnTo>
                    <a:pt x="316" y="391"/>
                  </a:lnTo>
                  <a:lnTo>
                    <a:pt x="316" y="401"/>
                  </a:lnTo>
                  <a:close/>
                  <a:moveTo>
                    <a:pt x="523" y="378"/>
                  </a:moveTo>
                  <a:lnTo>
                    <a:pt x="538" y="378"/>
                  </a:lnTo>
                  <a:lnTo>
                    <a:pt x="538" y="368"/>
                  </a:lnTo>
                  <a:lnTo>
                    <a:pt x="523" y="368"/>
                  </a:lnTo>
                  <a:lnTo>
                    <a:pt x="523" y="378"/>
                  </a:lnTo>
                  <a:close/>
                  <a:moveTo>
                    <a:pt x="523" y="394"/>
                  </a:moveTo>
                  <a:lnTo>
                    <a:pt x="538" y="394"/>
                  </a:lnTo>
                  <a:lnTo>
                    <a:pt x="538" y="388"/>
                  </a:lnTo>
                  <a:lnTo>
                    <a:pt x="523" y="388"/>
                  </a:lnTo>
                  <a:lnTo>
                    <a:pt x="523" y="394"/>
                  </a:lnTo>
                  <a:close/>
                </a:path>
              </a:pathLst>
            </a:custGeom>
            <a:solidFill>
              <a:srgbClr val="000000"/>
            </a:solidFill>
            <a:ln w="4763">
              <a:solidFill>
                <a:srgbClr val="000000"/>
              </a:solidFill>
              <a:round/>
              <a:headEnd/>
              <a:tailEnd/>
            </a:ln>
          </p:spPr>
          <p:txBody>
            <a:bodyPr/>
            <a:lstStyle/>
            <a:p>
              <a:endParaRPr lang="en-US"/>
            </a:p>
          </p:txBody>
        </p:sp>
        <p:sp>
          <p:nvSpPr>
            <p:cNvPr id="106603" name="Line 13"/>
            <p:cNvSpPr>
              <a:spLocks noChangeShapeType="1"/>
            </p:cNvSpPr>
            <p:nvPr/>
          </p:nvSpPr>
          <p:spPr bwMode="auto">
            <a:xfrm>
              <a:off x="1084" y="1257"/>
              <a:ext cx="430"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604" name="Line 14"/>
            <p:cNvSpPr>
              <a:spLocks noChangeShapeType="1"/>
            </p:cNvSpPr>
            <p:nvPr/>
          </p:nvSpPr>
          <p:spPr bwMode="auto">
            <a:xfrm flipV="1">
              <a:off x="1193"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605" name="Line 15"/>
            <p:cNvSpPr>
              <a:spLocks noChangeShapeType="1"/>
            </p:cNvSpPr>
            <p:nvPr/>
          </p:nvSpPr>
          <p:spPr bwMode="auto">
            <a:xfrm flipV="1">
              <a:off x="1301"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06502" name="Group 16"/>
          <p:cNvGrpSpPr>
            <a:grpSpLocks/>
          </p:cNvGrpSpPr>
          <p:nvPr/>
        </p:nvGrpSpPr>
        <p:grpSpPr bwMode="auto">
          <a:xfrm>
            <a:off x="7553325" y="4800600"/>
            <a:ext cx="371475" cy="381000"/>
            <a:chOff x="1014" y="912"/>
            <a:chExt cx="574" cy="596"/>
          </a:xfrm>
        </p:grpSpPr>
        <p:sp>
          <p:nvSpPr>
            <p:cNvPr id="106582" name="Freeform 17"/>
            <p:cNvSpPr>
              <a:spLocks/>
            </p:cNvSpPr>
            <p:nvPr/>
          </p:nvSpPr>
          <p:spPr bwMode="auto">
            <a:xfrm>
              <a:off x="1014" y="912"/>
              <a:ext cx="574" cy="596"/>
            </a:xfrm>
            <a:custGeom>
              <a:avLst/>
              <a:gdLst>
                <a:gd name="T0" fmla="*/ 124 w 574"/>
                <a:gd name="T1" fmla="*/ 391 h 596"/>
                <a:gd name="T2" fmla="*/ 0 w 574"/>
                <a:gd name="T3" fmla="*/ 391 h 596"/>
                <a:gd name="T4" fmla="*/ 0 w 574"/>
                <a:gd name="T5" fmla="*/ 596 h 596"/>
                <a:gd name="T6" fmla="*/ 574 w 574"/>
                <a:gd name="T7" fmla="*/ 596 h 596"/>
                <a:gd name="T8" fmla="*/ 574 w 574"/>
                <a:gd name="T9" fmla="*/ 391 h 596"/>
                <a:gd name="T10" fmla="*/ 446 w 574"/>
                <a:gd name="T11" fmla="*/ 391 h 596"/>
                <a:gd name="T12" fmla="*/ 446 w 574"/>
                <a:gd name="T13" fmla="*/ 364 h 596"/>
                <a:gd name="T14" fmla="*/ 500 w 574"/>
                <a:gd name="T15" fmla="*/ 364 h 596"/>
                <a:gd name="T16" fmla="*/ 500 w 574"/>
                <a:gd name="T17" fmla="*/ 0 h 596"/>
                <a:gd name="T18" fmla="*/ 70 w 574"/>
                <a:gd name="T19" fmla="*/ 0 h 596"/>
                <a:gd name="T20" fmla="*/ 70 w 574"/>
                <a:gd name="T21" fmla="*/ 364 h 596"/>
                <a:gd name="T22" fmla="*/ 124 w 574"/>
                <a:gd name="T23" fmla="*/ 364 h 596"/>
                <a:gd name="T24" fmla="*/ 124 w 574"/>
                <a:gd name="T25" fmla="*/ 391 h 5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4"/>
                <a:gd name="T40" fmla="*/ 0 h 596"/>
                <a:gd name="T41" fmla="*/ 574 w 574"/>
                <a:gd name="T42" fmla="*/ 596 h 5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4" h="596">
                  <a:moveTo>
                    <a:pt x="124" y="391"/>
                  </a:moveTo>
                  <a:lnTo>
                    <a:pt x="0" y="391"/>
                  </a:lnTo>
                  <a:lnTo>
                    <a:pt x="0" y="596"/>
                  </a:lnTo>
                  <a:lnTo>
                    <a:pt x="574" y="596"/>
                  </a:lnTo>
                  <a:lnTo>
                    <a:pt x="574" y="391"/>
                  </a:lnTo>
                  <a:lnTo>
                    <a:pt x="446" y="391"/>
                  </a:lnTo>
                  <a:lnTo>
                    <a:pt x="446" y="364"/>
                  </a:lnTo>
                  <a:lnTo>
                    <a:pt x="500" y="364"/>
                  </a:lnTo>
                  <a:lnTo>
                    <a:pt x="500" y="0"/>
                  </a:lnTo>
                  <a:lnTo>
                    <a:pt x="70" y="0"/>
                  </a:lnTo>
                  <a:lnTo>
                    <a:pt x="70" y="364"/>
                  </a:lnTo>
                  <a:lnTo>
                    <a:pt x="124" y="364"/>
                  </a:lnTo>
                  <a:lnTo>
                    <a:pt x="124" y="391"/>
                  </a:lnTo>
                  <a:close/>
                </a:path>
              </a:pathLst>
            </a:custGeom>
            <a:solidFill>
              <a:srgbClr val="FFFFFF"/>
            </a:solidFill>
            <a:ln w="15875">
              <a:solidFill>
                <a:srgbClr val="000000"/>
              </a:solidFill>
              <a:round/>
              <a:headEnd/>
              <a:tailEnd/>
            </a:ln>
          </p:spPr>
          <p:txBody>
            <a:bodyPr/>
            <a:lstStyle/>
            <a:p>
              <a:endParaRPr lang="en-US"/>
            </a:p>
          </p:txBody>
        </p:sp>
        <p:sp>
          <p:nvSpPr>
            <p:cNvPr id="106583" name="Line 18"/>
            <p:cNvSpPr>
              <a:spLocks noChangeShapeType="1"/>
            </p:cNvSpPr>
            <p:nvPr/>
          </p:nvSpPr>
          <p:spPr bwMode="auto">
            <a:xfrm>
              <a:off x="1138" y="1303"/>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84" name="Line 19"/>
            <p:cNvSpPr>
              <a:spLocks noChangeShapeType="1"/>
            </p:cNvSpPr>
            <p:nvPr/>
          </p:nvSpPr>
          <p:spPr bwMode="auto">
            <a:xfrm>
              <a:off x="1138" y="1276"/>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85" name="Freeform 20"/>
            <p:cNvSpPr>
              <a:spLocks noEditPoints="1"/>
            </p:cNvSpPr>
            <p:nvPr/>
          </p:nvSpPr>
          <p:spPr bwMode="auto">
            <a:xfrm>
              <a:off x="1310" y="1323"/>
              <a:ext cx="233" cy="168"/>
            </a:xfrm>
            <a:custGeom>
              <a:avLst/>
              <a:gdLst>
                <a:gd name="T0" fmla="*/ 0 w 233"/>
                <a:gd name="T1" fmla="*/ 168 h 168"/>
                <a:gd name="T2" fmla="*/ 188 w 233"/>
                <a:gd name="T3" fmla="*/ 168 h 168"/>
                <a:gd name="T4" fmla="*/ 188 w 233"/>
                <a:gd name="T5" fmla="*/ 0 h 168"/>
                <a:gd name="T6" fmla="*/ 0 w 233"/>
                <a:gd name="T7" fmla="*/ 0 h 168"/>
                <a:gd name="T8" fmla="*/ 0 w 233"/>
                <a:gd name="T9" fmla="*/ 168 h 168"/>
                <a:gd name="T10" fmla="*/ 204 w 233"/>
                <a:gd name="T11" fmla="*/ 26 h 168"/>
                <a:gd name="T12" fmla="*/ 233 w 233"/>
                <a:gd name="T13" fmla="*/ 26 h 168"/>
                <a:gd name="T14" fmla="*/ 233 w 233"/>
                <a:gd name="T15" fmla="*/ 0 h 168"/>
                <a:gd name="T16" fmla="*/ 204 w 233"/>
                <a:gd name="T17" fmla="*/ 0 h 168"/>
                <a:gd name="T18" fmla="*/ 204 w 233"/>
                <a:gd name="T19" fmla="*/ 2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168"/>
                <a:gd name="T32" fmla="*/ 233 w 233"/>
                <a:gd name="T33" fmla="*/ 168 h 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168">
                  <a:moveTo>
                    <a:pt x="0" y="168"/>
                  </a:moveTo>
                  <a:lnTo>
                    <a:pt x="188" y="168"/>
                  </a:lnTo>
                  <a:lnTo>
                    <a:pt x="188" y="0"/>
                  </a:lnTo>
                  <a:lnTo>
                    <a:pt x="0" y="0"/>
                  </a:lnTo>
                  <a:lnTo>
                    <a:pt x="0" y="168"/>
                  </a:lnTo>
                  <a:close/>
                  <a:moveTo>
                    <a:pt x="204" y="26"/>
                  </a:moveTo>
                  <a:lnTo>
                    <a:pt x="233" y="26"/>
                  </a:lnTo>
                  <a:lnTo>
                    <a:pt x="233" y="0"/>
                  </a:lnTo>
                  <a:lnTo>
                    <a:pt x="204" y="0"/>
                  </a:lnTo>
                  <a:lnTo>
                    <a:pt x="204" y="26"/>
                  </a:lnTo>
                  <a:close/>
                </a:path>
              </a:pathLst>
            </a:custGeom>
            <a:solidFill>
              <a:srgbClr val="FFFFFF"/>
            </a:solidFill>
            <a:ln w="4763">
              <a:solidFill>
                <a:srgbClr val="000000"/>
              </a:solidFill>
              <a:round/>
              <a:headEnd/>
              <a:tailEnd/>
            </a:ln>
          </p:spPr>
          <p:txBody>
            <a:bodyPr/>
            <a:lstStyle/>
            <a:p>
              <a:endParaRPr lang="en-US"/>
            </a:p>
          </p:txBody>
        </p:sp>
        <p:sp>
          <p:nvSpPr>
            <p:cNvPr id="106586" name="Line 21"/>
            <p:cNvSpPr>
              <a:spLocks noChangeShapeType="1"/>
            </p:cNvSpPr>
            <p:nvPr/>
          </p:nvSpPr>
          <p:spPr bwMode="auto">
            <a:xfrm>
              <a:off x="1310" y="1379"/>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87" name="Line 22"/>
            <p:cNvSpPr>
              <a:spLocks noChangeShapeType="1"/>
            </p:cNvSpPr>
            <p:nvPr/>
          </p:nvSpPr>
          <p:spPr bwMode="auto">
            <a:xfrm>
              <a:off x="1310" y="1435"/>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88" name="Line 23"/>
            <p:cNvSpPr>
              <a:spLocks noChangeShapeType="1"/>
            </p:cNvSpPr>
            <p:nvPr/>
          </p:nvSpPr>
          <p:spPr bwMode="auto">
            <a:xfrm>
              <a:off x="1317" y="1405"/>
              <a:ext cx="172"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89" name="Rectangle 24"/>
            <p:cNvSpPr>
              <a:spLocks noChangeArrowheads="1"/>
            </p:cNvSpPr>
            <p:nvPr/>
          </p:nvSpPr>
          <p:spPr bwMode="auto">
            <a:xfrm>
              <a:off x="1416" y="1389"/>
              <a:ext cx="54" cy="36"/>
            </a:xfrm>
            <a:prstGeom prst="rect">
              <a:avLst/>
            </a:prstGeom>
            <a:noFill/>
            <a:ln w="4763">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6590" name="Freeform 25"/>
            <p:cNvSpPr>
              <a:spLocks noEditPoints="1"/>
            </p:cNvSpPr>
            <p:nvPr/>
          </p:nvSpPr>
          <p:spPr bwMode="auto">
            <a:xfrm>
              <a:off x="1030" y="955"/>
              <a:ext cx="538" cy="401"/>
            </a:xfrm>
            <a:custGeom>
              <a:avLst/>
              <a:gdLst>
                <a:gd name="T0" fmla="*/ 452 w 538"/>
                <a:gd name="T1" fmla="*/ 285 h 401"/>
                <a:gd name="T2" fmla="*/ 472 w 538"/>
                <a:gd name="T3" fmla="*/ 285 h 401"/>
                <a:gd name="T4" fmla="*/ 472 w 538"/>
                <a:gd name="T5" fmla="*/ 278 h 401"/>
                <a:gd name="T6" fmla="*/ 452 w 538"/>
                <a:gd name="T7" fmla="*/ 278 h 401"/>
                <a:gd name="T8" fmla="*/ 452 w 538"/>
                <a:gd name="T9" fmla="*/ 285 h 401"/>
                <a:gd name="T10" fmla="*/ 121 w 538"/>
                <a:gd name="T11" fmla="*/ 239 h 401"/>
                <a:gd name="T12" fmla="*/ 121 w 538"/>
                <a:gd name="T13" fmla="*/ 27 h 401"/>
                <a:gd name="T14" fmla="*/ 417 w 538"/>
                <a:gd name="T15" fmla="*/ 27 h 401"/>
                <a:gd name="T16" fmla="*/ 417 w 538"/>
                <a:gd name="T17" fmla="*/ 239 h 401"/>
                <a:gd name="T18" fmla="*/ 121 w 538"/>
                <a:gd name="T19" fmla="*/ 239 h 401"/>
                <a:gd name="T20" fmla="*/ 108 w 538"/>
                <a:gd name="T21" fmla="*/ 252 h 401"/>
                <a:gd name="T22" fmla="*/ 430 w 538"/>
                <a:gd name="T23" fmla="*/ 252 h 401"/>
                <a:gd name="T24" fmla="*/ 430 w 538"/>
                <a:gd name="T25" fmla="*/ 14 h 401"/>
                <a:gd name="T26" fmla="*/ 446 w 538"/>
                <a:gd name="T27" fmla="*/ 14 h 401"/>
                <a:gd name="T28" fmla="*/ 446 w 538"/>
                <a:gd name="T29" fmla="*/ 0 h 401"/>
                <a:gd name="T30" fmla="*/ 96 w 538"/>
                <a:gd name="T31" fmla="*/ 0 h 401"/>
                <a:gd name="T32" fmla="*/ 96 w 538"/>
                <a:gd name="T33" fmla="*/ 265 h 401"/>
                <a:gd name="T34" fmla="*/ 108 w 538"/>
                <a:gd name="T35" fmla="*/ 265 h 401"/>
                <a:gd name="T36" fmla="*/ 108 w 538"/>
                <a:gd name="T37" fmla="*/ 252 h 401"/>
                <a:gd name="T38" fmla="*/ 0 w 538"/>
                <a:gd name="T39" fmla="*/ 388 h 401"/>
                <a:gd name="T40" fmla="*/ 54 w 538"/>
                <a:gd name="T41" fmla="*/ 388 h 401"/>
                <a:gd name="T42" fmla="*/ 54 w 538"/>
                <a:gd name="T43" fmla="*/ 368 h 401"/>
                <a:gd name="T44" fmla="*/ 0 w 538"/>
                <a:gd name="T45" fmla="*/ 368 h 401"/>
                <a:gd name="T46" fmla="*/ 0 w 538"/>
                <a:gd name="T47" fmla="*/ 388 h 401"/>
                <a:gd name="T48" fmla="*/ 316 w 538"/>
                <a:gd name="T49" fmla="*/ 401 h 401"/>
                <a:gd name="T50" fmla="*/ 430 w 538"/>
                <a:gd name="T51" fmla="*/ 401 h 401"/>
                <a:gd name="T52" fmla="*/ 430 w 538"/>
                <a:gd name="T53" fmla="*/ 391 h 401"/>
                <a:gd name="T54" fmla="*/ 316 w 538"/>
                <a:gd name="T55" fmla="*/ 391 h 401"/>
                <a:gd name="T56" fmla="*/ 316 w 538"/>
                <a:gd name="T57" fmla="*/ 401 h 401"/>
                <a:gd name="T58" fmla="*/ 523 w 538"/>
                <a:gd name="T59" fmla="*/ 378 h 401"/>
                <a:gd name="T60" fmla="*/ 538 w 538"/>
                <a:gd name="T61" fmla="*/ 378 h 401"/>
                <a:gd name="T62" fmla="*/ 538 w 538"/>
                <a:gd name="T63" fmla="*/ 368 h 401"/>
                <a:gd name="T64" fmla="*/ 523 w 538"/>
                <a:gd name="T65" fmla="*/ 368 h 401"/>
                <a:gd name="T66" fmla="*/ 523 w 538"/>
                <a:gd name="T67" fmla="*/ 378 h 401"/>
                <a:gd name="T68" fmla="*/ 523 w 538"/>
                <a:gd name="T69" fmla="*/ 394 h 401"/>
                <a:gd name="T70" fmla="*/ 538 w 538"/>
                <a:gd name="T71" fmla="*/ 394 h 401"/>
                <a:gd name="T72" fmla="*/ 538 w 538"/>
                <a:gd name="T73" fmla="*/ 388 h 401"/>
                <a:gd name="T74" fmla="*/ 523 w 538"/>
                <a:gd name="T75" fmla="*/ 388 h 401"/>
                <a:gd name="T76" fmla="*/ 523 w 538"/>
                <a:gd name="T77" fmla="*/ 394 h 4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8"/>
                <a:gd name="T118" fmla="*/ 0 h 401"/>
                <a:gd name="T119" fmla="*/ 538 w 538"/>
                <a:gd name="T120" fmla="*/ 401 h 40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8" h="401">
                  <a:moveTo>
                    <a:pt x="452" y="285"/>
                  </a:moveTo>
                  <a:lnTo>
                    <a:pt x="472" y="285"/>
                  </a:lnTo>
                  <a:lnTo>
                    <a:pt x="472" y="278"/>
                  </a:lnTo>
                  <a:lnTo>
                    <a:pt x="452" y="278"/>
                  </a:lnTo>
                  <a:lnTo>
                    <a:pt x="452" y="285"/>
                  </a:lnTo>
                  <a:close/>
                  <a:moveTo>
                    <a:pt x="121" y="239"/>
                  </a:moveTo>
                  <a:lnTo>
                    <a:pt x="121" y="27"/>
                  </a:lnTo>
                  <a:lnTo>
                    <a:pt x="417" y="27"/>
                  </a:lnTo>
                  <a:lnTo>
                    <a:pt x="417" y="239"/>
                  </a:lnTo>
                  <a:lnTo>
                    <a:pt x="121" y="239"/>
                  </a:lnTo>
                  <a:close/>
                  <a:moveTo>
                    <a:pt x="108" y="252"/>
                  </a:moveTo>
                  <a:lnTo>
                    <a:pt x="430" y="252"/>
                  </a:lnTo>
                  <a:lnTo>
                    <a:pt x="430" y="14"/>
                  </a:lnTo>
                  <a:lnTo>
                    <a:pt x="446" y="14"/>
                  </a:lnTo>
                  <a:lnTo>
                    <a:pt x="446" y="0"/>
                  </a:lnTo>
                  <a:lnTo>
                    <a:pt x="96" y="0"/>
                  </a:lnTo>
                  <a:lnTo>
                    <a:pt x="96" y="265"/>
                  </a:lnTo>
                  <a:lnTo>
                    <a:pt x="108" y="265"/>
                  </a:lnTo>
                  <a:lnTo>
                    <a:pt x="108" y="252"/>
                  </a:lnTo>
                  <a:close/>
                  <a:moveTo>
                    <a:pt x="0" y="388"/>
                  </a:moveTo>
                  <a:lnTo>
                    <a:pt x="54" y="388"/>
                  </a:lnTo>
                  <a:lnTo>
                    <a:pt x="54" y="368"/>
                  </a:lnTo>
                  <a:lnTo>
                    <a:pt x="0" y="368"/>
                  </a:lnTo>
                  <a:lnTo>
                    <a:pt x="0" y="388"/>
                  </a:lnTo>
                  <a:close/>
                  <a:moveTo>
                    <a:pt x="316" y="401"/>
                  </a:moveTo>
                  <a:lnTo>
                    <a:pt x="430" y="401"/>
                  </a:lnTo>
                  <a:lnTo>
                    <a:pt x="430" y="391"/>
                  </a:lnTo>
                  <a:lnTo>
                    <a:pt x="316" y="391"/>
                  </a:lnTo>
                  <a:lnTo>
                    <a:pt x="316" y="401"/>
                  </a:lnTo>
                  <a:close/>
                  <a:moveTo>
                    <a:pt x="523" y="378"/>
                  </a:moveTo>
                  <a:lnTo>
                    <a:pt x="538" y="378"/>
                  </a:lnTo>
                  <a:lnTo>
                    <a:pt x="538" y="368"/>
                  </a:lnTo>
                  <a:lnTo>
                    <a:pt x="523" y="368"/>
                  </a:lnTo>
                  <a:lnTo>
                    <a:pt x="523" y="378"/>
                  </a:lnTo>
                  <a:close/>
                  <a:moveTo>
                    <a:pt x="523" y="394"/>
                  </a:moveTo>
                  <a:lnTo>
                    <a:pt x="538" y="394"/>
                  </a:lnTo>
                  <a:lnTo>
                    <a:pt x="538" y="388"/>
                  </a:lnTo>
                  <a:lnTo>
                    <a:pt x="523" y="388"/>
                  </a:lnTo>
                  <a:lnTo>
                    <a:pt x="523" y="394"/>
                  </a:lnTo>
                  <a:close/>
                </a:path>
              </a:pathLst>
            </a:custGeom>
            <a:solidFill>
              <a:srgbClr val="000000"/>
            </a:solidFill>
            <a:ln w="4763">
              <a:solidFill>
                <a:srgbClr val="000000"/>
              </a:solidFill>
              <a:round/>
              <a:headEnd/>
              <a:tailEnd/>
            </a:ln>
          </p:spPr>
          <p:txBody>
            <a:bodyPr/>
            <a:lstStyle/>
            <a:p>
              <a:endParaRPr lang="en-US"/>
            </a:p>
          </p:txBody>
        </p:sp>
        <p:sp>
          <p:nvSpPr>
            <p:cNvPr id="106591" name="Line 26"/>
            <p:cNvSpPr>
              <a:spLocks noChangeShapeType="1"/>
            </p:cNvSpPr>
            <p:nvPr/>
          </p:nvSpPr>
          <p:spPr bwMode="auto">
            <a:xfrm>
              <a:off x="1084" y="1257"/>
              <a:ext cx="430"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92" name="Line 27"/>
            <p:cNvSpPr>
              <a:spLocks noChangeShapeType="1"/>
            </p:cNvSpPr>
            <p:nvPr/>
          </p:nvSpPr>
          <p:spPr bwMode="auto">
            <a:xfrm flipV="1">
              <a:off x="1193"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93" name="Line 28"/>
            <p:cNvSpPr>
              <a:spLocks noChangeShapeType="1"/>
            </p:cNvSpPr>
            <p:nvPr/>
          </p:nvSpPr>
          <p:spPr bwMode="auto">
            <a:xfrm flipV="1">
              <a:off x="1301"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06503" name="Group 29"/>
          <p:cNvGrpSpPr>
            <a:grpSpLocks/>
          </p:cNvGrpSpPr>
          <p:nvPr/>
        </p:nvGrpSpPr>
        <p:grpSpPr bwMode="auto">
          <a:xfrm>
            <a:off x="1295400" y="4800600"/>
            <a:ext cx="371475" cy="381000"/>
            <a:chOff x="1014" y="912"/>
            <a:chExt cx="574" cy="596"/>
          </a:xfrm>
        </p:grpSpPr>
        <p:sp>
          <p:nvSpPr>
            <p:cNvPr id="106570" name="Freeform 30"/>
            <p:cNvSpPr>
              <a:spLocks/>
            </p:cNvSpPr>
            <p:nvPr/>
          </p:nvSpPr>
          <p:spPr bwMode="auto">
            <a:xfrm>
              <a:off x="1014" y="912"/>
              <a:ext cx="574" cy="596"/>
            </a:xfrm>
            <a:custGeom>
              <a:avLst/>
              <a:gdLst>
                <a:gd name="T0" fmla="*/ 124 w 574"/>
                <a:gd name="T1" fmla="*/ 391 h 596"/>
                <a:gd name="T2" fmla="*/ 0 w 574"/>
                <a:gd name="T3" fmla="*/ 391 h 596"/>
                <a:gd name="T4" fmla="*/ 0 w 574"/>
                <a:gd name="T5" fmla="*/ 596 h 596"/>
                <a:gd name="T6" fmla="*/ 574 w 574"/>
                <a:gd name="T7" fmla="*/ 596 h 596"/>
                <a:gd name="T8" fmla="*/ 574 w 574"/>
                <a:gd name="T9" fmla="*/ 391 h 596"/>
                <a:gd name="T10" fmla="*/ 446 w 574"/>
                <a:gd name="T11" fmla="*/ 391 h 596"/>
                <a:gd name="T12" fmla="*/ 446 w 574"/>
                <a:gd name="T13" fmla="*/ 364 h 596"/>
                <a:gd name="T14" fmla="*/ 500 w 574"/>
                <a:gd name="T15" fmla="*/ 364 h 596"/>
                <a:gd name="T16" fmla="*/ 500 w 574"/>
                <a:gd name="T17" fmla="*/ 0 h 596"/>
                <a:gd name="T18" fmla="*/ 70 w 574"/>
                <a:gd name="T19" fmla="*/ 0 h 596"/>
                <a:gd name="T20" fmla="*/ 70 w 574"/>
                <a:gd name="T21" fmla="*/ 364 h 596"/>
                <a:gd name="T22" fmla="*/ 124 w 574"/>
                <a:gd name="T23" fmla="*/ 364 h 596"/>
                <a:gd name="T24" fmla="*/ 124 w 574"/>
                <a:gd name="T25" fmla="*/ 391 h 5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4"/>
                <a:gd name="T40" fmla="*/ 0 h 596"/>
                <a:gd name="T41" fmla="*/ 574 w 574"/>
                <a:gd name="T42" fmla="*/ 596 h 5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4" h="596">
                  <a:moveTo>
                    <a:pt x="124" y="391"/>
                  </a:moveTo>
                  <a:lnTo>
                    <a:pt x="0" y="391"/>
                  </a:lnTo>
                  <a:lnTo>
                    <a:pt x="0" y="596"/>
                  </a:lnTo>
                  <a:lnTo>
                    <a:pt x="574" y="596"/>
                  </a:lnTo>
                  <a:lnTo>
                    <a:pt x="574" y="391"/>
                  </a:lnTo>
                  <a:lnTo>
                    <a:pt x="446" y="391"/>
                  </a:lnTo>
                  <a:lnTo>
                    <a:pt x="446" y="364"/>
                  </a:lnTo>
                  <a:lnTo>
                    <a:pt x="500" y="364"/>
                  </a:lnTo>
                  <a:lnTo>
                    <a:pt x="500" y="0"/>
                  </a:lnTo>
                  <a:lnTo>
                    <a:pt x="70" y="0"/>
                  </a:lnTo>
                  <a:lnTo>
                    <a:pt x="70" y="364"/>
                  </a:lnTo>
                  <a:lnTo>
                    <a:pt x="124" y="364"/>
                  </a:lnTo>
                  <a:lnTo>
                    <a:pt x="124" y="391"/>
                  </a:lnTo>
                  <a:close/>
                </a:path>
              </a:pathLst>
            </a:custGeom>
            <a:solidFill>
              <a:srgbClr val="FFFFFF"/>
            </a:solidFill>
            <a:ln w="15875">
              <a:solidFill>
                <a:srgbClr val="000000"/>
              </a:solidFill>
              <a:round/>
              <a:headEnd/>
              <a:tailEnd/>
            </a:ln>
          </p:spPr>
          <p:txBody>
            <a:bodyPr/>
            <a:lstStyle/>
            <a:p>
              <a:endParaRPr lang="en-US"/>
            </a:p>
          </p:txBody>
        </p:sp>
        <p:sp>
          <p:nvSpPr>
            <p:cNvPr id="106571" name="Line 31"/>
            <p:cNvSpPr>
              <a:spLocks noChangeShapeType="1"/>
            </p:cNvSpPr>
            <p:nvPr/>
          </p:nvSpPr>
          <p:spPr bwMode="auto">
            <a:xfrm>
              <a:off x="1138" y="1303"/>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72" name="Line 32"/>
            <p:cNvSpPr>
              <a:spLocks noChangeShapeType="1"/>
            </p:cNvSpPr>
            <p:nvPr/>
          </p:nvSpPr>
          <p:spPr bwMode="auto">
            <a:xfrm>
              <a:off x="1138" y="1276"/>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73" name="Freeform 33"/>
            <p:cNvSpPr>
              <a:spLocks noEditPoints="1"/>
            </p:cNvSpPr>
            <p:nvPr/>
          </p:nvSpPr>
          <p:spPr bwMode="auto">
            <a:xfrm>
              <a:off x="1310" y="1323"/>
              <a:ext cx="233" cy="168"/>
            </a:xfrm>
            <a:custGeom>
              <a:avLst/>
              <a:gdLst>
                <a:gd name="T0" fmla="*/ 0 w 233"/>
                <a:gd name="T1" fmla="*/ 168 h 168"/>
                <a:gd name="T2" fmla="*/ 188 w 233"/>
                <a:gd name="T3" fmla="*/ 168 h 168"/>
                <a:gd name="T4" fmla="*/ 188 w 233"/>
                <a:gd name="T5" fmla="*/ 0 h 168"/>
                <a:gd name="T6" fmla="*/ 0 w 233"/>
                <a:gd name="T7" fmla="*/ 0 h 168"/>
                <a:gd name="T8" fmla="*/ 0 w 233"/>
                <a:gd name="T9" fmla="*/ 168 h 168"/>
                <a:gd name="T10" fmla="*/ 204 w 233"/>
                <a:gd name="T11" fmla="*/ 26 h 168"/>
                <a:gd name="T12" fmla="*/ 233 w 233"/>
                <a:gd name="T13" fmla="*/ 26 h 168"/>
                <a:gd name="T14" fmla="*/ 233 w 233"/>
                <a:gd name="T15" fmla="*/ 0 h 168"/>
                <a:gd name="T16" fmla="*/ 204 w 233"/>
                <a:gd name="T17" fmla="*/ 0 h 168"/>
                <a:gd name="T18" fmla="*/ 204 w 233"/>
                <a:gd name="T19" fmla="*/ 2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168"/>
                <a:gd name="T32" fmla="*/ 233 w 233"/>
                <a:gd name="T33" fmla="*/ 168 h 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168">
                  <a:moveTo>
                    <a:pt x="0" y="168"/>
                  </a:moveTo>
                  <a:lnTo>
                    <a:pt x="188" y="168"/>
                  </a:lnTo>
                  <a:lnTo>
                    <a:pt x="188" y="0"/>
                  </a:lnTo>
                  <a:lnTo>
                    <a:pt x="0" y="0"/>
                  </a:lnTo>
                  <a:lnTo>
                    <a:pt x="0" y="168"/>
                  </a:lnTo>
                  <a:close/>
                  <a:moveTo>
                    <a:pt x="204" y="26"/>
                  </a:moveTo>
                  <a:lnTo>
                    <a:pt x="233" y="26"/>
                  </a:lnTo>
                  <a:lnTo>
                    <a:pt x="233" y="0"/>
                  </a:lnTo>
                  <a:lnTo>
                    <a:pt x="204" y="0"/>
                  </a:lnTo>
                  <a:lnTo>
                    <a:pt x="204" y="26"/>
                  </a:lnTo>
                  <a:close/>
                </a:path>
              </a:pathLst>
            </a:custGeom>
            <a:solidFill>
              <a:srgbClr val="FFFFFF"/>
            </a:solidFill>
            <a:ln w="4763">
              <a:solidFill>
                <a:srgbClr val="000000"/>
              </a:solidFill>
              <a:round/>
              <a:headEnd/>
              <a:tailEnd/>
            </a:ln>
          </p:spPr>
          <p:txBody>
            <a:bodyPr/>
            <a:lstStyle/>
            <a:p>
              <a:endParaRPr lang="en-US"/>
            </a:p>
          </p:txBody>
        </p:sp>
        <p:sp>
          <p:nvSpPr>
            <p:cNvPr id="106574" name="Line 34"/>
            <p:cNvSpPr>
              <a:spLocks noChangeShapeType="1"/>
            </p:cNvSpPr>
            <p:nvPr/>
          </p:nvSpPr>
          <p:spPr bwMode="auto">
            <a:xfrm>
              <a:off x="1310" y="1379"/>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75" name="Line 35"/>
            <p:cNvSpPr>
              <a:spLocks noChangeShapeType="1"/>
            </p:cNvSpPr>
            <p:nvPr/>
          </p:nvSpPr>
          <p:spPr bwMode="auto">
            <a:xfrm>
              <a:off x="1310" y="1435"/>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76" name="Line 36"/>
            <p:cNvSpPr>
              <a:spLocks noChangeShapeType="1"/>
            </p:cNvSpPr>
            <p:nvPr/>
          </p:nvSpPr>
          <p:spPr bwMode="auto">
            <a:xfrm>
              <a:off x="1317" y="1405"/>
              <a:ext cx="172"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77" name="Rectangle 37"/>
            <p:cNvSpPr>
              <a:spLocks noChangeArrowheads="1"/>
            </p:cNvSpPr>
            <p:nvPr/>
          </p:nvSpPr>
          <p:spPr bwMode="auto">
            <a:xfrm>
              <a:off x="1416" y="1389"/>
              <a:ext cx="54" cy="36"/>
            </a:xfrm>
            <a:prstGeom prst="rect">
              <a:avLst/>
            </a:prstGeom>
            <a:noFill/>
            <a:ln w="4763">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6578" name="Freeform 38"/>
            <p:cNvSpPr>
              <a:spLocks noEditPoints="1"/>
            </p:cNvSpPr>
            <p:nvPr/>
          </p:nvSpPr>
          <p:spPr bwMode="auto">
            <a:xfrm>
              <a:off x="1030" y="955"/>
              <a:ext cx="538" cy="401"/>
            </a:xfrm>
            <a:custGeom>
              <a:avLst/>
              <a:gdLst>
                <a:gd name="T0" fmla="*/ 452 w 538"/>
                <a:gd name="T1" fmla="*/ 285 h 401"/>
                <a:gd name="T2" fmla="*/ 472 w 538"/>
                <a:gd name="T3" fmla="*/ 285 h 401"/>
                <a:gd name="T4" fmla="*/ 472 w 538"/>
                <a:gd name="T5" fmla="*/ 278 h 401"/>
                <a:gd name="T6" fmla="*/ 452 w 538"/>
                <a:gd name="T7" fmla="*/ 278 h 401"/>
                <a:gd name="T8" fmla="*/ 452 w 538"/>
                <a:gd name="T9" fmla="*/ 285 h 401"/>
                <a:gd name="T10" fmla="*/ 121 w 538"/>
                <a:gd name="T11" fmla="*/ 239 h 401"/>
                <a:gd name="T12" fmla="*/ 121 w 538"/>
                <a:gd name="T13" fmla="*/ 27 h 401"/>
                <a:gd name="T14" fmla="*/ 417 w 538"/>
                <a:gd name="T15" fmla="*/ 27 h 401"/>
                <a:gd name="T16" fmla="*/ 417 w 538"/>
                <a:gd name="T17" fmla="*/ 239 h 401"/>
                <a:gd name="T18" fmla="*/ 121 w 538"/>
                <a:gd name="T19" fmla="*/ 239 h 401"/>
                <a:gd name="T20" fmla="*/ 108 w 538"/>
                <a:gd name="T21" fmla="*/ 252 h 401"/>
                <a:gd name="T22" fmla="*/ 430 w 538"/>
                <a:gd name="T23" fmla="*/ 252 h 401"/>
                <a:gd name="T24" fmla="*/ 430 w 538"/>
                <a:gd name="T25" fmla="*/ 14 h 401"/>
                <a:gd name="T26" fmla="*/ 446 w 538"/>
                <a:gd name="T27" fmla="*/ 14 h 401"/>
                <a:gd name="T28" fmla="*/ 446 w 538"/>
                <a:gd name="T29" fmla="*/ 0 h 401"/>
                <a:gd name="T30" fmla="*/ 96 w 538"/>
                <a:gd name="T31" fmla="*/ 0 h 401"/>
                <a:gd name="T32" fmla="*/ 96 w 538"/>
                <a:gd name="T33" fmla="*/ 265 h 401"/>
                <a:gd name="T34" fmla="*/ 108 w 538"/>
                <a:gd name="T35" fmla="*/ 265 h 401"/>
                <a:gd name="T36" fmla="*/ 108 w 538"/>
                <a:gd name="T37" fmla="*/ 252 h 401"/>
                <a:gd name="T38" fmla="*/ 0 w 538"/>
                <a:gd name="T39" fmla="*/ 388 h 401"/>
                <a:gd name="T40" fmla="*/ 54 w 538"/>
                <a:gd name="T41" fmla="*/ 388 h 401"/>
                <a:gd name="T42" fmla="*/ 54 w 538"/>
                <a:gd name="T43" fmla="*/ 368 h 401"/>
                <a:gd name="T44" fmla="*/ 0 w 538"/>
                <a:gd name="T45" fmla="*/ 368 h 401"/>
                <a:gd name="T46" fmla="*/ 0 w 538"/>
                <a:gd name="T47" fmla="*/ 388 h 401"/>
                <a:gd name="T48" fmla="*/ 316 w 538"/>
                <a:gd name="T49" fmla="*/ 401 h 401"/>
                <a:gd name="T50" fmla="*/ 430 w 538"/>
                <a:gd name="T51" fmla="*/ 401 h 401"/>
                <a:gd name="T52" fmla="*/ 430 w 538"/>
                <a:gd name="T53" fmla="*/ 391 h 401"/>
                <a:gd name="T54" fmla="*/ 316 w 538"/>
                <a:gd name="T55" fmla="*/ 391 h 401"/>
                <a:gd name="T56" fmla="*/ 316 w 538"/>
                <a:gd name="T57" fmla="*/ 401 h 401"/>
                <a:gd name="T58" fmla="*/ 523 w 538"/>
                <a:gd name="T59" fmla="*/ 378 h 401"/>
                <a:gd name="T60" fmla="*/ 538 w 538"/>
                <a:gd name="T61" fmla="*/ 378 h 401"/>
                <a:gd name="T62" fmla="*/ 538 w 538"/>
                <a:gd name="T63" fmla="*/ 368 h 401"/>
                <a:gd name="T64" fmla="*/ 523 w 538"/>
                <a:gd name="T65" fmla="*/ 368 h 401"/>
                <a:gd name="T66" fmla="*/ 523 w 538"/>
                <a:gd name="T67" fmla="*/ 378 h 401"/>
                <a:gd name="T68" fmla="*/ 523 w 538"/>
                <a:gd name="T69" fmla="*/ 394 h 401"/>
                <a:gd name="T70" fmla="*/ 538 w 538"/>
                <a:gd name="T71" fmla="*/ 394 h 401"/>
                <a:gd name="T72" fmla="*/ 538 w 538"/>
                <a:gd name="T73" fmla="*/ 388 h 401"/>
                <a:gd name="T74" fmla="*/ 523 w 538"/>
                <a:gd name="T75" fmla="*/ 388 h 401"/>
                <a:gd name="T76" fmla="*/ 523 w 538"/>
                <a:gd name="T77" fmla="*/ 394 h 4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8"/>
                <a:gd name="T118" fmla="*/ 0 h 401"/>
                <a:gd name="T119" fmla="*/ 538 w 538"/>
                <a:gd name="T120" fmla="*/ 401 h 40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8" h="401">
                  <a:moveTo>
                    <a:pt x="452" y="285"/>
                  </a:moveTo>
                  <a:lnTo>
                    <a:pt x="472" y="285"/>
                  </a:lnTo>
                  <a:lnTo>
                    <a:pt x="472" y="278"/>
                  </a:lnTo>
                  <a:lnTo>
                    <a:pt x="452" y="278"/>
                  </a:lnTo>
                  <a:lnTo>
                    <a:pt x="452" y="285"/>
                  </a:lnTo>
                  <a:close/>
                  <a:moveTo>
                    <a:pt x="121" y="239"/>
                  </a:moveTo>
                  <a:lnTo>
                    <a:pt x="121" y="27"/>
                  </a:lnTo>
                  <a:lnTo>
                    <a:pt x="417" y="27"/>
                  </a:lnTo>
                  <a:lnTo>
                    <a:pt x="417" y="239"/>
                  </a:lnTo>
                  <a:lnTo>
                    <a:pt x="121" y="239"/>
                  </a:lnTo>
                  <a:close/>
                  <a:moveTo>
                    <a:pt x="108" y="252"/>
                  </a:moveTo>
                  <a:lnTo>
                    <a:pt x="430" y="252"/>
                  </a:lnTo>
                  <a:lnTo>
                    <a:pt x="430" y="14"/>
                  </a:lnTo>
                  <a:lnTo>
                    <a:pt x="446" y="14"/>
                  </a:lnTo>
                  <a:lnTo>
                    <a:pt x="446" y="0"/>
                  </a:lnTo>
                  <a:lnTo>
                    <a:pt x="96" y="0"/>
                  </a:lnTo>
                  <a:lnTo>
                    <a:pt x="96" y="265"/>
                  </a:lnTo>
                  <a:lnTo>
                    <a:pt x="108" y="265"/>
                  </a:lnTo>
                  <a:lnTo>
                    <a:pt x="108" y="252"/>
                  </a:lnTo>
                  <a:close/>
                  <a:moveTo>
                    <a:pt x="0" y="388"/>
                  </a:moveTo>
                  <a:lnTo>
                    <a:pt x="54" y="388"/>
                  </a:lnTo>
                  <a:lnTo>
                    <a:pt x="54" y="368"/>
                  </a:lnTo>
                  <a:lnTo>
                    <a:pt x="0" y="368"/>
                  </a:lnTo>
                  <a:lnTo>
                    <a:pt x="0" y="388"/>
                  </a:lnTo>
                  <a:close/>
                  <a:moveTo>
                    <a:pt x="316" y="401"/>
                  </a:moveTo>
                  <a:lnTo>
                    <a:pt x="430" y="401"/>
                  </a:lnTo>
                  <a:lnTo>
                    <a:pt x="430" y="391"/>
                  </a:lnTo>
                  <a:lnTo>
                    <a:pt x="316" y="391"/>
                  </a:lnTo>
                  <a:lnTo>
                    <a:pt x="316" y="401"/>
                  </a:lnTo>
                  <a:close/>
                  <a:moveTo>
                    <a:pt x="523" y="378"/>
                  </a:moveTo>
                  <a:lnTo>
                    <a:pt x="538" y="378"/>
                  </a:lnTo>
                  <a:lnTo>
                    <a:pt x="538" y="368"/>
                  </a:lnTo>
                  <a:lnTo>
                    <a:pt x="523" y="368"/>
                  </a:lnTo>
                  <a:lnTo>
                    <a:pt x="523" y="378"/>
                  </a:lnTo>
                  <a:close/>
                  <a:moveTo>
                    <a:pt x="523" y="394"/>
                  </a:moveTo>
                  <a:lnTo>
                    <a:pt x="538" y="394"/>
                  </a:lnTo>
                  <a:lnTo>
                    <a:pt x="538" y="388"/>
                  </a:lnTo>
                  <a:lnTo>
                    <a:pt x="523" y="388"/>
                  </a:lnTo>
                  <a:lnTo>
                    <a:pt x="523" y="394"/>
                  </a:lnTo>
                  <a:close/>
                </a:path>
              </a:pathLst>
            </a:custGeom>
            <a:solidFill>
              <a:srgbClr val="000000"/>
            </a:solidFill>
            <a:ln w="4763">
              <a:solidFill>
                <a:srgbClr val="000000"/>
              </a:solidFill>
              <a:round/>
              <a:headEnd/>
              <a:tailEnd/>
            </a:ln>
          </p:spPr>
          <p:txBody>
            <a:bodyPr/>
            <a:lstStyle/>
            <a:p>
              <a:endParaRPr lang="en-US"/>
            </a:p>
          </p:txBody>
        </p:sp>
        <p:sp>
          <p:nvSpPr>
            <p:cNvPr id="106579" name="Line 39"/>
            <p:cNvSpPr>
              <a:spLocks noChangeShapeType="1"/>
            </p:cNvSpPr>
            <p:nvPr/>
          </p:nvSpPr>
          <p:spPr bwMode="auto">
            <a:xfrm>
              <a:off x="1084" y="1257"/>
              <a:ext cx="430"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80" name="Line 40"/>
            <p:cNvSpPr>
              <a:spLocks noChangeShapeType="1"/>
            </p:cNvSpPr>
            <p:nvPr/>
          </p:nvSpPr>
          <p:spPr bwMode="auto">
            <a:xfrm flipV="1">
              <a:off x="1193"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81" name="Line 41"/>
            <p:cNvSpPr>
              <a:spLocks noChangeShapeType="1"/>
            </p:cNvSpPr>
            <p:nvPr/>
          </p:nvSpPr>
          <p:spPr bwMode="auto">
            <a:xfrm flipV="1">
              <a:off x="1301"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06504" name="Group 42"/>
          <p:cNvGrpSpPr>
            <a:grpSpLocks/>
          </p:cNvGrpSpPr>
          <p:nvPr/>
        </p:nvGrpSpPr>
        <p:grpSpPr bwMode="auto">
          <a:xfrm>
            <a:off x="2971800" y="4800600"/>
            <a:ext cx="371475" cy="381000"/>
            <a:chOff x="1014" y="912"/>
            <a:chExt cx="574" cy="596"/>
          </a:xfrm>
        </p:grpSpPr>
        <p:sp>
          <p:nvSpPr>
            <p:cNvPr id="106558" name="Freeform 43"/>
            <p:cNvSpPr>
              <a:spLocks/>
            </p:cNvSpPr>
            <p:nvPr/>
          </p:nvSpPr>
          <p:spPr bwMode="auto">
            <a:xfrm>
              <a:off x="1014" y="912"/>
              <a:ext cx="574" cy="596"/>
            </a:xfrm>
            <a:custGeom>
              <a:avLst/>
              <a:gdLst>
                <a:gd name="T0" fmla="*/ 124 w 574"/>
                <a:gd name="T1" fmla="*/ 391 h 596"/>
                <a:gd name="T2" fmla="*/ 0 w 574"/>
                <a:gd name="T3" fmla="*/ 391 h 596"/>
                <a:gd name="T4" fmla="*/ 0 w 574"/>
                <a:gd name="T5" fmla="*/ 596 h 596"/>
                <a:gd name="T6" fmla="*/ 574 w 574"/>
                <a:gd name="T7" fmla="*/ 596 h 596"/>
                <a:gd name="T8" fmla="*/ 574 w 574"/>
                <a:gd name="T9" fmla="*/ 391 h 596"/>
                <a:gd name="T10" fmla="*/ 446 w 574"/>
                <a:gd name="T11" fmla="*/ 391 h 596"/>
                <a:gd name="T12" fmla="*/ 446 w 574"/>
                <a:gd name="T13" fmla="*/ 364 h 596"/>
                <a:gd name="T14" fmla="*/ 500 w 574"/>
                <a:gd name="T15" fmla="*/ 364 h 596"/>
                <a:gd name="T16" fmla="*/ 500 w 574"/>
                <a:gd name="T17" fmla="*/ 0 h 596"/>
                <a:gd name="T18" fmla="*/ 70 w 574"/>
                <a:gd name="T19" fmla="*/ 0 h 596"/>
                <a:gd name="T20" fmla="*/ 70 w 574"/>
                <a:gd name="T21" fmla="*/ 364 h 596"/>
                <a:gd name="T22" fmla="*/ 124 w 574"/>
                <a:gd name="T23" fmla="*/ 364 h 596"/>
                <a:gd name="T24" fmla="*/ 124 w 574"/>
                <a:gd name="T25" fmla="*/ 391 h 5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4"/>
                <a:gd name="T40" fmla="*/ 0 h 596"/>
                <a:gd name="T41" fmla="*/ 574 w 574"/>
                <a:gd name="T42" fmla="*/ 596 h 5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4" h="596">
                  <a:moveTo>
                    <a:pt x="124" y="391"/>
                  </a:moveTo>
                  <a:lnTo>
                    <a:pt x="0" y="391"/>
                  </a:lnTo>
                  <a:lnTo>
                    <a:pt x="0" y="596"/>
                  </a:lnTo>
                  <a:lnTo>
                    <a:pt x="574" y="596"/>
                  </a:lnTo>
                  <a:lnTo>
                    <a:pt x="574" y="391"/>
                  </a:lnTo>
                  <a:lnTo>
                    <a:pt x="446" y="391"/>
                  </a:lnTo>
                  <a:lnTo>
                    <a:pt x="446" y="364"/>
                  </a:lnTo>
                  <a:lnTo>
                    <a:pt x="500" y="364"/>
                  </a:lnTo>
                  <a:lnTo>
                    <a:pt x="500" y="0"/>
                  </a:lnTo>
                  <a:lnTo>
                    <a:pt x="70" y="0"/>
                  </a:lnTo>
                  <a:lnTo>
                    <a:pt x="70" y="364"/>
                  </a:lnTo>
                  <a:lnTo>
                    <a:pt x="124" y="364"/>
                  </a:lnTo>
                  <a:lnTo>
                    <a:pt x="124" y="391"/>
                  </a:lnTo>
                  <a:close/>
                </a:path>
              </a:pathLst>
            </a:custGeom>
            <a:solidFill>
              <a:srgbClr val="FFFFFF"/>
            </a:solidFill>
            <a:ln w="15875">
              <a:solidFill>
                <a:srgbClr val="000000"/>
              </a:solidFill>
              <a:round/>
              <a:headEnd/>
              <a:tailEnd/>
            </a:ln>
          </p:spPr>
          <p:txBody>
            <a:bodyPr/>
            <a:lstStyle/>
            <a:p>
              <a:endParaRPr lang="en-US"/>
            </a:p>
          </p:txBody>
        </p:sp>
        <p:sp>
          <p:nvSpPr>
            <p:cNvPr id="106559" name="Line 44"/>
            <p:cNvSpPr>
              <a:spLocks noChangeShapeType="1"/>
            </p:cNvSpPr>
            <p:nvPr/>
          </p:nvSpPr>
          <p:spPr bwMode="auto">
            <a:xfrm>
              <a:off x="1138" y="1303"/>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60" name="Line 45"/>
            <p:cNvSpPr>
              <a:spLocks noChangeShapeType="1"/>
            </p:cNvSpPr>
            <p:nvPr/>
          </p:nvSpPr>
          <p:spPr bwMode="auto">
            <a:xfrm>
              <a:off x="1138" y="1276"/>
              <a:ext cx="322" cy="1"/>
            </a:xfrm>
            <a:prstGeom prst="line">
              <a:avLst/>
            </a:prstGeom>
            <a:noFill/>
            <a:ln w="158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61" name="Freeform 46"/>
            <p:cNvSpPr>
              <a:spLocks noEditPoints="1"/>
            </p:cNvSpPr>
            <p:nvPr/>
          </p:nvSpPr>
          <p:spPr bwMode="auto">
            <a:xfrm>
              <a:off x="1310" y="1323"/>
              <a:ext cx="233" cy="168"/>
            </a:xfrm>
            <a:custGeom>
              <a:avLst/>
              <a:gdLst>
                <a:gd name="T0" fmla="*/ 0 w 233"/>
                <a:gd name="T1" fmla="*/ 168 h 168"/>
                <a:gd name="T2" fmla="*/ 188 w 233"/>
                <a:gd name="T3" fmla="*/ 168 h 168"/>
                <a:gd name="T4" fmla="*/ 188 w 233"/>
                <a:gd name="T5" fmla="*/ 0 h 168"/>
                <a:gd name="T6" fmla="*/ 0 w 233"/>
                <a:gd name="T7" fmla="*/ 0 h 168"/>
                <a:gd name="T8" fmla="*/ 0 w 233"/>
                <a:gd name="T9" fmla="*/ 168 h 168"/>
                <a:gd name="T10" fmla="*/ 204 w 233"/>
                <a:gd name="T11" fmla="*/ 26 h 168"/>
                <a:gd name="T12" fmla="*/ 233 w 233"/>
                <a:gd name="T13" fmla="*/ 26 h 168"/>
                <a:gd name="T14" fmla="*/ 233 w 233"/>
                <a:gd name="T15" fmla="*/ 0 h 168"/>
                <a:gd name="T16" fmla="*/ 204 w 233"/>
                <a:gd name="T17" fmla="*/ 0 h 168"/>
                <a:gd name="T18" fmla="*/ 204 w 233"/>
                <a:gd name="T19" fmla="*/ 2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168"/>
                <a:gd name="T32" fmla="*/ 233 w 233"/>
                <a:gd name="T33" fmla="*/ 168 h 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168">
                  <a:moveTo>
                    <a:pt x="0" y="168"/>
                  </a:moveTo>
                  <a:lnTo>
                    <a:pt x="188" y="168"/>
                  </a:lnTo>
                  <a:lnTo>
                    <a:pt x="188" y="0"/>
                  </a:lnTo>
                  <a:lnTo>
                    <a:pt x="0" y="0"/>
                  </a:lnTo>
                  <a:lnTo>
                    <a:pt x="0" y="168"/>
                  </a:lnTo>
                  <a:close/>
                  <a:moveTo>
                    <a:pt x="204" y="26"/>
                  </a:moveTo>
                  <a:lnTo>
                    <a:pt x="233" y="26"/>
                  </a:lnTo>
                  <a:lnTo>
                    <a:pt x="233" y="0"/>
                  </a:lnTo>
                  <a:lnTo>
                    <a:pt x="204" y="0"/>
                  </a:lnTo>
                  <a:lnTo>
                    <a:pt x="204" y="26"/>
                  </a:lnTo>
                  <a:close/>
                </a:path>
              </a:pathLst>
            </a:custGeom>
            <a:solidFill>
              <a:srgbClr val="FFFFFF"/>
            </a:solidFill>
            <a:ln w="4763">
              <a:solidFill>
                <a:srgbClr val="000000"/>
              </a:solidFill>
              <a:round/>
              <a:headEnd/>
              <a:tailEnd/>
            </a:ln>
          </p:spPr>
          <p:txBody>
            <a:bodyPr/>
            <a:lstStyle/>
            <a:p>
              <a:endParaRPr lang="en-US"/>
            </a:p>
          </p:txBody>
        </p:sp>
        <p:sp>
          <p:nvSpPr>
            <p:cNvPr id="106562" name="Line 47"/>
            <p:cNvSpPr>
              <a:spLocks noChangeShapeType="1"/>
            </p:cNvSpPr>
            <p:nvPr/>
          </p:nvSpPr>
          <p:spPr bwMode="auto">
            <a:xfrm>
              <a:off x="1310" y="1379"/>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63" name="Line 48"/>
            <p:cNvSpPr>
              <a:spLocks noChangeShapeType="1"/>
            </p:cNvSpPr>
            <p:nvPr/>
          </p:nvSpPr>
          <p:spPr bwMode="auto">
            <a:xfrm>
              <a:off x="1310" y="1435"/>
              <a:ext cx="188"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64" name="Line 49"/>
            <p:cNvSpPr>
              <a:spLocks noChangeShapeType="1"/>
            </p:cNvSpPr>
            <p:nvPr/>
          </p:nvSpPr>
          <p:spPr bwMode="auto">
            <a:xfrm>
              <a:off x="1317" y="1405"/>
              <a:ext cx="172"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65" name="Rectangle 50"/>
            <p:cNvSpPr>
              <a:spLocks noChangeArrowheads="1"/>
            </p:cNvSpPr>
            <p:nvPr/>
          </p:nvSpPr>
          <p:spPr bwMode="auto">
            <a:xfrm>
              <a:off x="1416" y="1389"/>
              <a:ext cx="54" cy="36"/>
            </a:xfrm>
            <a:prstGeom prst="rect">
              <a:avLst/>
            </a:prstGeom>
            <a:noFill/>
            <a:ln w="4763">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6566" name="Freeform 51"/>
            <p:cNvSpPr>
              <a:spLocks noEditPoints="1"/>
            </p:cNvSpPr>
            <p:nvPr/>
          </p:nvSpPr>
          <p:spPr bwMode="auto">
            <a:xfrm>
              <a:off x="1030" y="955"/>
              <a:ext cx="538" cy="401"/>
            </a:xfrm>
            <a:custGeom>
              <a:avLst/>
              <a:gdLst>
                <a:gd name="T0" fmla="*/ 452 w 538"/>
                <a:gd name="T1" fmla="*/ 285 h 401"/>
                <a:gd name="T2" fmla="*/ 472 w 538"/>
                <a:gd name="T3" fmla="*/ 285 h 401"/>
                <a:gd name="T4" fmla="*/ 472 w 538"/>
                <a:gd name="T5" fmla="*/ 278 h 401"/>
                <a:gd name="T6" fmla="*/ 452 w 538"/>
                <a:gd name="T7" fmla="*/ 278 h 401"/>
                <a:gd name="T8" fmla="*/ 452 w 538"/>
                <a:gd name="T9" fmla="*/ 285 h 401"/>
                <a:gd name="T10" fmla="*/ 121 w 538"/>
                <a:gd name="T11" fmla="*/ 239 h 401"/>
                <a:gd name="T12" fmla="*/ 121 w 538"/>
                <a:gd name="T13" fmla="*/ 27 h 401"/>
                <a:gd name="T14" fmla="*/ 417 w 538"/>
                <a:gd name="T15" fmla="*/ 27 h 401"/>
                <a:gd name="T16" fmla="*/ 417 w 538"/>
                <a:gd name="T17" fmla="*/ 239 h 401"/>
                <a:gd name="T18" fmla="*/ 121 w 538"/>
                <a:gd name="T19" fmla="*/ 239 h 401"/>
                <a:gd name="T20" fmla="*/ 108 w 538"/>
                <a:gd name="T21" fmla="*/ 252 h 401"/>
                <a:gd name="T22" fmla="*/ 430 w 538"/>
                <a:gd name="T23" fmla="*/ 252 h 401"/>
                <a:gd name="T24" fmla="*/ 430 w 538"/>
                <a:gd name="T25" fmla="*/ 14 h 401"/>
                <a:gd name="T26" fmla="*/ 446 w 538"/>
                <a:gd name="T27" fmla="*/ 14 h 401"/>
                <a:gd name="T28" fmla="*/ 446 w 538"/>
                <a:gd name="T29" fmla="*/ 0 h 401"/>
                <a:gd name="T30" fmla="*/ 96 w 538"/>
                <a:gd name="T31" fmla="*/ 0 h 401"/>
                <a:gd name="T32" fmla="*/ 96 w 538"/>
                <a:gd name="T33" fmla="*/ 265 h 401"/>
                <a:gd name="T34" fmla="*/ 108 w 538"/>
                <a:gd name="T35" fmla="*/ 265 h 401"/>
                <a:gd name="T36" fmla="*/ 108 w 538"/>
                <a:gd name="T37" fmla="*/ 252 h 401"/>
                <a:gd name="T38" fmla="*/ 0 w 538"/>
                <a:gd name="T39" fmla="*/ 388 h 401"/>
                <a:gd name="T40" fmla="*/ 54 w 538"/>
                <a:gd name="T41" fmla="*/ 388 h 401"/>
                <a:gd name="T42" fmla="*/ 54 w 538"/>
                <a:gd name="T43" fmla="*/ 368 h 401"/>
                <a:gd name="T44" fmla="*/ 0 w 538"/>
                <a:gd name="T45" fmla="*/ 368 h 401"/>
                <a:gd name="T46" fmla="*/ 0 w 538"/>
                <a:gd name="T47" fmla="*/ 388 h 401"/>
                <a:gd name="T48" fmla="*/ 316 w 538"/>
                <a:gd name="T49" fmla="*/ 401 h 401"/>
                <a:gd name="T50" fmla="*/ 430 w 538"/>
                <a:gd name="T51" fmla="*/ 401 h 401"/>
                <a:gd name="T52" fmla="*/ 430 w 538"/>
                <a:gd name="T53" fmla="*/ 391 h 401"/>
                <a:gd name="T54" fmla="*/ 316 w 538"/>
                <a:gd name="T55" fmla="*/ 391 h 401"/>
                <a:gd name="T56" fmla="*/ 316 w 538"/>
                <a:gd name="T57" fmla="*/ 401 h 401"/>
                <a:gd name="T58" fmla="*/ 523 w 538"/>
                <a:gd name="T59" fmla="*/ 378 h 401"/>
                <a:gd name="T60" fmla="*/ 538 w 538"/>
                <a:gd name="T61" fmla="*/ 378 h 401"/>
                <a:gd name="T62" fmla="*/ 538 w 538"/>
                <a:gd name="T63" fmla="*/ 368 h 401"/>
                <a:gd name="T64" fmla="*/ 523 w 538"/>
                <a:gd name="T65" fmla="*/ 368 h 401"/>
                <a:gd name="T66" fmla="*/ 523 w 538"/>
                <a:gd name="T67" fmla="*/ 378 h 401"/>
                <a:gd name="T68" fmla="*/ 523 w 538"/>
                <a:gd name="T69" fmla="*/ 394 h 401"/>
                <a:gd name="T70" fmla="*/ 538 w 538"/>
                <a:gd name="T71" fmla="*/ 394 h 401"/>
                <a:gd name="T72" fmla="*/ 538 w 538"/>
                <a:gd name="T73" fmla="*/ 388 h 401"/>
                <a:gd name="T74" fmla="*/ 523 w 538"/>
                <a:gd name="T75" fmla="*/ 388 h 401"/>
                <a:gd name="T76" fmla="*/ 523 w 538"/>
                <a:gd name="T77" fmla="*/ 394 h 4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8"/>
                <a:gd name="T118" fmla="*/ 0 h 401"/>
                <a:gd name="T119" fmla="*/ 538 w 538"/>
                <a:gd name="T120" fmla="*/ 401 h 40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8" h="401">
                  <a:moveTo>
                    <a:pt x="452" y="285"/>
                  </a:moveTo>
                  <a:lnTo>
                    <a:pt x="472" y="285"/>
                  </a:lnTo>
                  <a:lnTo>
                    <a:pt x="472" y="278"/>
                  </a:lnTo>
                  <a:lnTo>
                    <a:pt x="452" y="278"/>
                  </a:lnTo>
                  <a:lnTo>
                    <a:pt x="452" y="285"/>
                  </a:lnTo>
                  <a:close/>
                  <a:moveTo>
                    <a:pt x="121" y="239"/>
                  </a:moveTo>
                  <a:lnTo>
                    <a:pt x="121" y="27"/>
                  </a:lnTo>
                  <a:lnTo>
                    <a:pt x="417" y="27"/>
                  </a:lnTo>
                  <a:lnTo>
                    <a:pt x="417" y="239"/>
                  </a:lnTo>
                  <a:lnTo>
                    <a:pt x="121" y="239"/>
                  </a:lnTo>
                  <a:close/>
                  <a:moveTo>
                    <a:pt x="108" y="252"/>
                  </a:moveTo>
                  <a:lnTo>
                    <a:pt x="430" y="252"/>
                  </a:lnTo>
                  <a:lnTo>
                    <a:pt x="430" y="14"/>
                  </a:lnTo>
                  <a:lnTo>
                    <a:pt x="446" y="14"/>
                  </a:lnTo>
                  <a:lnTo>
                    <a:pt x="446" y="0"/>
                  </a:lnTo>
                  <a:lnTo>
                    <a:pt x="96" y="0"/>
                  </a:lnTo>
                  <a:lnTo>
                    <a:pt x="96" y="265"/>
                  </a:lnTo>
                  <a:lnTo>
                    <a:pt x="108" y="265"/>
                  </a:lnTo>
                  <a:lnTo>
                    <a:pt x="108" y="252"/>
                  </a:lnTo>
                  <a:close/>
                  <a:moveTo>
                    <a:pt x="0" y="388"/>
                  </a:moveTo>
                  <a:lnTo>
                    <a:pt x="54" y="388"/>
                  </a:lnTo>
                  <a:lnTo>
                    <a:pt x="54" y="368"/>
                  </a:lnTo>
                  <a:lnTo>
                    <a:pt x="0" y="368"/>
                  </a:lnTo>
                  <a:lnTo>
                    <a:pt x="0" y="388"/>
                  </a:lnTo>
                  <a:close/>
                  <a:moveTo>
                    <a:pt x="316" y="401"/>
                  </a:moveTo>
                  <a:lnTo>
                    <a:pt x="430" y="401"/>
                  </a:lnTo>
                  <a:lnTo>
                    <a:pt x="430" y="391"/>
                  </a:lnTo>
                  <a:lnTo>
                    <a:pt x="316" y="391"/>
                  </a:lnTo>
                  <a:lnTo>
                    <a:pt x="316" y="401"/>
                  </a:lnTo>
                  <a:close/>
                  <a:moveTo>
                    <a:pt x="523" y="378"/>
                  </a:moveTo>
                  <a:lnTo>
                    <a:pt x="538" y="378"/>
                  </a:lnTo>
                  <a:lnTo>
                    <a:pt x="538" y="368"/>
                  </a:lnTo>
                  <a:lnTo>
                    <a:pt x="523" y="368"/>
                  </a:lnTo>
                  <a:lnTo>
                    <a:pt x="523" y="378"/>
                  </a:lnTo>
                  <a:close/>
                  <a:moveTo>
                    <a:pt x="523" y="394"/>
                  </a:moveTo>
                  <a:lnTo>
                    <a:pt x="538" y="394"/>
                  </a:lnTo>
                  <a:lnTo>
                    <a:pt x="538" y="388"/>
                  </a:lnTo>
                  <a:lnTo>
                    <a:pt x="523" y="388"/>
                  </a:lnTo>
                  <a:lnTo>
                    <a:pt x="523" y="394"/>
                  </a:lnTo>
                  <a:close/>
                </a:path>
              </a:pathLst>
            </a:custGeom>
            <a:solidFill>
              <a:srgbClr val="000000"/>
            </a:solidFill>
            <a:ln w="4763">
              <a:solidFill>
                <a:srgbClr val="000000"/>
              </a:solidFill>
              <a:round/>
              <a:headEnd/>
              <a:tailEnd/>
            </a:ln>
          </p:spPr>
          <p:txBody>
            <a:bodyPr/>
            <a:lstStyle/>
            <a:p>
              <a:endParaRPr lang="en-US"/>
            </a:p>
          </p:txBody>
        </p:sp>
        <p:sp>
          <p:nvSpPr>
            <p:cNvPr id="106567" name="Line 52"/>
            <p:cNvSpPr>
              <a:spLocks noChangeShapeType="1"/>
            </p:cNvSpPr>
            <p:nvPr/>
          </p:nvSpPr>
          <p:spPr bwMode="auto">
            <a:xfrm>
              <a:off x="1084" y="1257"/>
              <a:ext cx="430" cy="1"/>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68" name="Line 53"/>
            <p:cNvSpPr>
              <a:spLocks noChangeShapeType="1"/>
            </p:cNvSpPr>
            <p:nvPr/>
          </p:nvSpPr>
          <p:spPr bwMode="auto">
            <a:xfrm flipV="1">
              <a:off x="1193"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6569" name="Line 54"/>
            <p:cNvSpPr>
              <a:spLocks noChangeShapeType="1"/>
            </p:cNvSpPr>
            <p:nvPr/>
          </p:nvSpPr>
          <p:spPr bwMode="auto">
            <a:xfrm flipV="1">
              <a:off x="1301" y="1257"/>
              <a:ext cx="1" cy="19"/>
            </a:xfrm>
            <a:prstGeom prst="line">
              <a:avLst/>
            </a:prstGeom>
            <a:noFill/>
            <a:ln w="47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06505" name="Group 55"/>
          <p:cNvGrpSpPr>
            <a:grpSpLocks/>
          </p:cNvGrpSpPr>
          <p:nvPr/>
        </p:nvGrpSpPr>
        <p:grpSpPr bwMode="auto">
          <a:xfrm>
            <a:off x="1447800" y="3276600"/>
            <a:ext cx="2179638" cy="1447800"/>
            <a:chOff x="832" y="1344"/>
            <a:chExt cx="1136" cy="1024"/>
          </a:xfrm>
        </p:grpSpPr>
        <p:sp>
          <p:nvSpPr>
            <p:cNvPr id="106549" name="Oval 56"/>
            <p:cNvSpPr>
              <a:spLocks noChangeArrowheads="1"/>
            </p:cNvSpPr>
            <p:nvPr/>
          </p:nvSpPr>
          <p:spPr bwMode="auto">
            <a:xfrm>
              <a:off x="1220" y="1344"/>
              <a:ext cx="495" cy="424"/>
            </a:xfrm>
            <a:prstGeom prst="ellipse">
              <a:avLst/>
            </a:prstGeom>
            <a:solidFill>
              <a:srgbClr val="99CCFF"/>
            </a:solidFill>
            <a:ln w="9525">
              <a:solidFill>
                <a:srgbClr val="99CCFF"/>
              </a:solidFill>
              <a:round/>
              <a:headEnd/>
              <a:tailEnd/>
            </a:ln>
          </p:spPr>
          <p:txBody>
            <a:bodyPr/>
            <a:lstStyle/>
            <a:p>
              <a:endParaRPr lang="en-US"/>
            </a:p>
          </p:txBody>
        </p:sp>
        <p:sp>
          <p:nvSpPr>
            <p:cNvPr id="106550" name="Oval 57"/>
            <p:cNvSpPr>
              <a:spLocks noChangeArrowheads="1"/>
            </p:cNvSpPr>
            <p:nvPr/>
          </p:nvSpPr>
          <p:spPr bwMode="auto">
            <a:xfrm>
              <a:off x="948" y="1455"/>
              <a:ext cx="379" cy="424"/>
            </a:xfrm>
            <a:prstGeom prst="ellipse">
              <a:avLst/>
            </a:prstGeom>
            <a:solidFill>
              <a:srgbClr val="99CCFF"/>
            </a:solidFill>
            <a:ln w="9525">
              <a:solidFill>
                <a:srgbClr val="99CCFF"/>
              </a:solidFill>
              <a:round/>
              <a:headEnd/>
              <a:tailEnd/>
            </a:ln>
          </p:spPr>
          <p:txBody>
            <a:bodyPr/>
            <a:lstStyle/>
            <a:p>
              <a:endParaRPr lang="en-US"/>
            </a:p>
          </p:txBody>
        </p:sp>
        <p:sp>
          <p:nvSpPr>
            <p:cNvPr id="106551" name="Oval 58"/>
            <p:cNvSpPr>
              <a:spLocks noChangeArrowheads="1"/>
            </p:cNvSpPr>
            <p:nvPr/>
          </p:nvSpPr>
          <p:spPr bwMode="auto">
            <a:xfrm>
              <a:off x="832" y="1710"/>
              <a:ext cx="256" cy="306"/>
            </a:xfrm>
            <a:prstGeom prst="ellipse">
              <a:avLst/>
            </a:prstGeom>
            <a:solidFill>
              <a:srgbClr val="99CCFF"/>
            </a:solidFill>
            <a:ln w="9525">
              <a:solidFill>
                <a:srgbClr val="99CCFF"/>
              </a:solidFill>
              <a:round/>
              <a:headEnd/>
              <a:tailEnd/>
            </a:ln>
          </p:spPr>
          <p:txBody>
            <a:bodyPr/>
            <a:lstStyle/>
            <a:p>
              <a:endParaRPr lang="en-US"/>
            </a:p>
          </p:txBody>
        </p:sp>
        <p:sp>
          <p:nvSpPr>
            <p:cNvPr id="106552" name="Oval 59"/>
            <p:cNvSpPr>
              <a:spLocks noChangeArrowheads="1"/>
            </p:cNvSpPr>
            <p:nvPr/>
          </p:nvSpPr>
          <p:spPr bwMode="auto">
            <a:xfrm>
              <a:off x="909" y="1862"/>
              <a:ext cx="435" cy="442"/>
            </a:xfrm>
            <a:prstGeom prst="ellipse">
              <a:avLst/>
            </a:prstGeom>
            <a:solidFill>
              <a:srgbClr val="99CCFF"/>
            </a:solidFill>
            <a:ln w="9525">
              <a:solidFill>
                <a:srgbClr val="99CCFF"/>
              </a:solidFill>
              <a:round/>
              <a:headEnd/>
              <a:tailEnd/>
            </a:ln>
          </p:spPr>
          <p:txBody>
            <a:bodyPr/>
            <a:lstStyle/>
            <a:p>
              <a:endParaRPr lang="en-US"/>
            </a:p>
          </p:txBody>
        </p:sp>
        <p:sp>
          <p:nvSpPr>
            <p:cNvPr id="106553" name="Oval 60"/>
            <p:cNvSpPr>
              <a:spLocks noChangeArrowheads="1"/>
            </p:cNvSpPr>
            <p:nvPr/>
          </p:nvSpPr>
          <p:spPr bwMode="auto">
            <a:xfrm>
              <a:off x="1086" y="1924"/>
              <a:ext cx="671" cy="444"/>
            </a:xfrm>
            <a:prstGeom prst="ellipse">
              <a:avLst/>
            </a:prstGeom>
            <a:solidFill>
              <a:srgbClr val="99CCFF"/>
            </a:solidFill>
            <a:ln w="9525">
              <a:solidFill>
                <a:srgbClr val="99CCFF"/>
              </a:solidFill>
              <a:round/>
              <a:headEnd/>
              <a:tailEnd/>
            </a:ln>
          </p:spPr>
          <p:txBody>
            <a:bodyPr/>
            <a:lstStyle/>
            <a:p>
              <a:endParaRPr lang="en-US"/>
            </a:p>
          </p:txBody>
        </p:sp>
        <p:sp>
          <p:nvSpPr>
            <p:cNvPr id="106554" name="Oval 61"/>
            <p:cNvSpPr>
              <a:spLocks noChangeArrowheads="1"/>
            </p:cNvSpPr>
            <p:nvPr/>
          </p:nvSpPr>
          <p:spPr bwMode="auto">
            <a:xfrm>
              <a:off x="1605" y="1488"/>
              <a:ext cx="311" cy="312"/>
            </a:xfrm>
            <a:prstGeom prst="ellipse">
              <a:avLst/>
            </a:prstGeom>
            <a:solidFill>
              <a:srgbClr val="99CCFF"/>
            </a:solidFill>
            <a:ln w="9525">
              <a:solidFill>
                <a:srgbClr val="99CCFF"/>
              </a:solidFill>
              <a:round/>
              <a:headEnd/>
              <a:tailEnd/>
            </a:ln>
          </p:spPr>
          <p:txBody>
            <a:bodyPr/>
            <a:lstStyle/>
            <a:p>
              <a:endParaRPr lang="en-US"/>
            </a:p>
          </p:txBody>
        </p:sp>
        <p:sp>
          <p:nvSpPr>
            <p:cNvPr id="106555" name="Oval 62"/>
            <p:cNvSpPr>
              <a:spLocks noChangeArrowheads="1"/>
            </p:cNvSpPr>
            <p:nvPr/>
          </p:nvSpPr>
          <p:spPr bwMode="auto">
            <a:xfrm>
              <a:off x="1602" y="1681"/>
              <a:ext cx="366" cy="333"/>
            </a:xfrm>
            <a:prstGeom prst="ellipse">
              <a:avLst/>
            </a:prstGeom>
            <a:solidFill>
              <a:srgbClr val="99CCFF"/>
            </a:solidFill>
            <a:ln w="9525">
              <a:solidFill>
                <a:srgbClr val="99CCFF"/>
              </a:solidFill>
              <a:round/>
              <a:headEnd/>
              <a:tailEnd/>
            </a:ln>
          </p:spPr>
          <p:txBody>
            <a:bodyPr/>
            <a:lstStyle/>
            <a:p>
              <a:endParaRPr lang="en-US"/>
            </a:p>
          </p:txBody>
        </p:sp>
        <p:sp>
          <p:nvSpPr>
            <p:cNvPr id="106556" name="Oval 63"/>
            <p:cNvSpPr>
              <a:spLocks noChangeArrowheads="1"/>
            </p:cNvSpPr>
            <p:nvPr/>
          </p:nvSpPr>
          <p:spPr bwMode="auto">
            <a:xfrm>
              <a:off x="1569" y="1751"/>
              <a:ext cx="364" cy="547"/>
            </a:xfrm>
            <a:prstGeom prst="ellipse">
              <a:avLst/>
            </a:prstGeom>
            <a:solidFill>
              <a:srgbClr val="99CCFF"/>
            </a:solidFill>
            <a:ln w="9525">
              <a:solidFill>
                <a:srgbClr val="99CCFF"/>
              </a:solidFill>
              <a:round/>
              <a:headEnd/>
              <a:tailEnd/>
            </a:ln>
          </p:spPr>
          <p:txBody>
            <a:bodyPr/>
            <a:lstStyle/>
            <a:p>
              <a:endParaRPr lang="en-US"/>
            </a:p>
          </p:txBody>
        </p:sp>
        <p:sp>
          <p:nvSpPr>
            <p:cNvPr id="106557" name="Oval 64"/>
            <p:cNvSpPr>
              <a:spLocks noChangeArrowheads="1"/>
            </p:cNvSpPr>
            <p:nvPr/>
          </p:nvSpPr>
          <p:spPr bwMode="auto">
            <a:xfrm>
              <a:off x="912" y="1434"/>
              <a:ext cx="1008" cy="918"/>
            </a:xfrm>
            <a:prstGeom prst="ellipse">
              <a:avLst/>
            </a:prstGeom>
            <a:solidFill>
              <a:srgbClr val="99CCFF"/>
            </a:solidFill>
            <a:ln w="9525">
              <a:solidFill>
                <a:srgbClr val="99CCFF"/>
              </a:solidFill>
              <a:round/>
              <a:headEnd/>
              <a:tailEnd/>
            </a:ln>
          </p:spPr>
          <p:txBody>
            <a:bodyPr/>
            <a:lstStyle/>
            <a:p>
              <a:endParaRPr lang="en-US"/>
            </a:p>
          </p:txBody>
        </p:sp>
      </p:grpSp>
      <p:grpSp>
        <p:nvGrpSpPr>
          <p:cNvPr id="106506" name="Group 65"/>
          <p:cNvGrpSpPr>
            <a:grpSpLocks/>
          </p:cNvGrpSpPr>
          <p:nvPr/>
        </p:nvGrpSpPr>
        <p:grpSpPr bwMode="auto">
          <a:xfrm>
            <a:off x="5486400" y="3276600"/>
            <a:ext cx="2179638" cy="1447800"/>
            <a:chOff x="832" y="1344"/>
            <a:chExt cx="1136" cy="1024"/>
          </a:xfrm>
        </p:grpSpPr>
        <p:sp>
          <p:nvSpPr>
            <p:cNvPr id="106540" name="Oval 66"/>
            <p:cNvSpPr>
              <a:spLocks noChangeArrowheads="1"/>
            </p:cNvSpPr>
            <p:nvPr/>
          </p:nvSpPr>
          <p:spPr bwMode="auto">
            <a:xfrm>
              <a:off x="1220" y="1344"/>
              <a:ext cx="495" cy="424"/>
            </a:xfrm>
            <a:prstGeom prst="ellipse">
              <a:avLst/>
            </a:prstGeom>
            <a:solidFill>
              <a:srgbClr val="99FF66"/>
            </a:solidFill>
            <a:ln w="9525">
              <a:solidFill>
                <a:srgbClr val="99FF66"/>
              </a:solidFill>
              <a:round/>
              <a:headEnd/>
              <a:tailEnd/>
            </a:ln>
          </p:spPr>
          <p:txBody>
            <a:bodyPr/>
            <a:lstStyle/>
            <a:p>
              <a:endParaRPr lang="en-US"/>
            </a:p>
          </p:txBody>
        </p:sp>
        <p:sp>
          <p:nvSpPr>
            <p:cNvPr id="106541" name="Oval 67"/>
            <p:cNvSpPr>
              <a:spLocks noChangeArrowheads="1"/>
            </p:cNvSpPr>
            <p:nvPr/>
          </p:nvSpPr>
          <p:spPr bwMode="auto">
            <a:xfrm>
              <a:off x="948" y="1455"/>
              <a:ext cx="379" cy="424"/>
            </a:xfrm>
            <a:prstGeom prst="ellipse">
              <a:avLst/>
            </a:prstGeom>
            <a:solidFill>
              <a:srgbClr val="99FF66"/>
            </a:solidFill>
            <a:ln w="9525">
              <a:solidFill>
                <a:srgbClr val="99FF66"/>
              </a:solidFill>
              <a:round/>
              <a:headEnd/>
              <a:tailEnd/>
            </a:ln>
          </p:spPr>
          <p:txBody>
            <a:bodyPr/>
            <a:lstStyle/>
            <a:p>
              <a:endParaRPr lang="en-US"/>
            </a:p>
          </p:txBody>
        </p:sp>
        <p:sp>
          <p:nvSpPr>
            <p:cNvPr id="106542" name="Oval 68"/>
            <p:cNvSpPr>
              <a:spLocks noChangeArrowheads="1"/>
            </p:cNvSpPr>
            <p:nvPr/>
          </p:nvSpPr>
          <p:spPr bwMode="auto">
            <a:xfrm>
              <a:off x="832" y="1710"/>
              <a:ext cx="256" cy="306"/>
            </a:xfrm>
            <a:prstGeom prst="ellipse">
              <a:avLst/>
            </a:prstGeom>
            <a:solidFill>
              <a:srgbClr val="99FF66"/>
            </a:solidFill>
            <a:ln w="9525">
              <a:solidFill>
                <a:srgbClr val="99FF66"/>
              </a:solidFill>
              <a:round/>
              <a:headEnd/>
              <a:tailEnd/>
            </a:ln>
          </p:spPr>
          <p:txBody>
            <a:bodyPr/>
            <a:lstStyle/>
            <a:p>
              <a:endParaRPr lang="en-US"/>
            </a:p>
          </p:txBody>
        </p:sp>
        <p:sp>
          <p:nvSpPr>
            <p:cNvPr id="106543" name="Oval 69"/>
            <p:cNvSpPr>
              <a:spLocks noChangeArrowheads="1"/>
            </p:cNvSpPr>
            <p:nvPr/>
          </p:nvSpPr>
          <p:spPr bwMode="auto">
            <a:xfrm>
              <a:off x="909" y="1862"/>
              <a:ext cx="435" cy="442"/>
            </a:xfrm>
            <a:prstGeom prst="ellipse">
              <a:avLst/>
            </a:prstGeom>
            <a:solidFill>
              <a:srgbClr val="99FF66"/>
            </a:solidFill>
            <a:ln w="9525">
              <a:solidFill>
                <a:srgbClr val="99FF66"/>
              </a:solidFill>
              <a:round/>
              <a:headEnd/>
              <a:tailEnd/>
            </a:ln>
          </p:spPr>
          <p:txBody>
            <a:bodyPr/>
            <a:lstStyle/>
            <a:p>
              <a:endParaRPr lang="en-US"/>
            </a:p>
          </p:txBody>
        </p:sp>
        <p:sp>
          <p:nvSpPr>
            <p:cNvPr id="106544" name="Oval 70"/>
            <p:cNvSpPr>
              <a:spLocks noChangeArrowheads="1"/>
            </p:cNvSpPr>
            <p:nvPr/>
          </p:nvSpPr>
          <p:spPr bwMode="auto">
            <a:xfrm>
              <a:off x="1086" y="1924"/>
              <a:ext cx="671" cy="444"/>
            </a:xfrm>
            <a:prstGeom prst="ellipse">
              <a:avLst/>
            </a:prstGeom>
            <a:solidFill>
              <a:srgbClr val="99FF66"/>
            </a:solidFill>
            <a:ln w="9525">
              <a:solidFill>
                <a:srgbClr val="99FF66"/>
              </a:solidFill>
              <a:round/>
              <a:headEnd/>
              <a:tailEnd/>
            </a:ln>
          </p:spPr>
          <p:txBody>
            <a:bodyPr/>
            <a:lstStyle/>
            <a:p>
              <a:endParaRPr lang="en-US"/>
            </a:p>
          </p:txBody>
        </p:sp>
        <p:sp>
          <p:nvSpPr>
            <p:cNvPr id="106545" name="Oval 71"/>
            <p:cNvSpPr>
              <a:spLocks noChangeArrowheads="1"/>
            </p:cNvSpPr>
            <p:nvPr/>
          </p:nvSpPr>
          <p:spPr bwMode="auto">
            <a:xfrm>
              <a:off x="1605" y="1488"/>
              <a:ext cx="311" cy="312"/>
            </a:xfrm>
            <a:prstGeom prst="ellipse">
              <a:avLst/>
            </a:prstGeom>
            <a:solidFill>
              <a:srgbClr val="99FF66"/>
            </a:solidFill>
            <a:ln w="9525">
              <a:solidFill>
                <a:srgbClr val="99FF66"/>
              </a:solidFill>
              <a:round/>
              <a:headEnd/>
              <a:tailEnd/>
            </a:ln>
          </p:spPr>
          <p:txBody>
            <a:bodyPr/>
            <a:lstStyle/>
            <a:p>
              <a:endParaRPr lang="en-US"/>
            </a:p>
          </p:txBody>
        </p:sp>
        <p:sp>
          <p:nvSpPr>
            <p:cNvPr id="106546" name="Oval 72"/>
            <p:cNvSpPr>
              <a:spLocks noChangeArrowheads="1"/>
            </p:cNvSpPr>
            <p:nvPr/>
          </p:nvSpPr>
          <p:spPr bwMode="auto">
            <a:xfrm>
              <a:off x="1602" y="1681"/>
              <a:ext cx="366" cy="333"/>
            </a:xfrm>
            <a:prstGeom prst="ellipse">
              <a:avLst/>
            </a:prstGeom>
            <a:solidFill>
              <a:srgbClr val="99FF66"/>
            </a:solidFill>
            <a:ln w="9525">
              <a:solidFill>
                <a:srgbClr val="99FF66"/>
              </a:solidFill>
              <a:round/>
              <a:headEnd/>
              <a:tailEnd/>
            </a:ln>
          </p:spPr>
          <p:txBody>
            <a:bodyPr/>
            <a:lstStyle/>
            <a:p>
              <a:endParaRPr lang="en-US"/>
            </a:p>
          </p:txBody>
        </p:sp>
        <p:sp>
          <p:nvSpPr>
            <p:cNvPr id="106547" name="Oval 73"/>
            <p:cNvSpPr>
              <a:spLocks noChangeArrowheads="1"/>
            </p:cNvSpPr>
            <p:nvPr/>
          </p:nvSpPr>
          <p:spPr bwMode="auto">
            <a:xfrm>
              <a:off x="1569" y="1751"/>
              <a:ext cx="364" cy="547"/>
            </a:xfrm>
            <a:prstGeom prst="ellipse">
              <a:avLst/>
            </a:prstGeom>
            <a:solidFill>
              <a:srgbClr val="99FF66"/>
            </a:solidFill>
            <a:ln w="9525">
              <a:solidFill>
                <a:srgbClr val="99FF66"/>
              </a:solidFill>
              <a:round/>
              <a:headEnd/>
              <a:tailEnd/>
            </a:ln>
          </p:spPr>
          <p:txBody>
            <a:bodyPr/>
            <a:lstStyle/>
            <a:p>
              <a:endParaRPr lang="en-US"/>
            </a:p>
          </p:txBody>
        </p:sp>
        <p:sp>
          <p:nvSpPr>
            <p:cNvPr id="106548" name="Oval 74"/>
            <p:cNvSpPr>
              <a:spLocks noChangeArrowheads="1"/>
            </p:cNvSpPr>
            <p:nvPr/>
          </p:nvSpPr>
          <p:spPr bwMode="auto">
            <a:xfrm>
              <a:off x="912" y="1434"/>
              <a:ext cx="1008" cy="918"/>
            </a:xfrm>
            <a:prstGeom prst="ellipse">
              <a:avLst/>
            </a:prstGeom>
            <a:solidFill>
              <a:srgbClr val="99FF66"/>
            </a:solidFill>
            <a:ln w="9525">
              <a:solidFill>
                <a:srgbClr val="99FF66"/>
              </a:solidFill>
              <a:round/>
              <a:headEnd/>
              <a:tailEnd/>
            </a:ln>
          </p:spPr>
          <p:txBody>
            <a:bodyPr/>
            <a:lstStyle/>
            <a:p>
              <a:endParaRPr lang="en-US"/>
            </a:p>
          </p:txBody>
        </p:sp>
      </p:grpSp>
      <p:grpSp>
        <p:nvGrpSpPr>
          <p:cNvPr id="106507" name="Group 75"/>
          <p:cNvGrpSpPr>
            <a:grpSpLocks/>
          </p:cNvGrpSpPr>
          <p:nvPr/>
        </p:nvGrpSpPr>
        <p:grpSpPr bwMode="auto">
          <a:xfrm>
            <a:off x="3352800" y="2667000"/>
            <a:ext cx="2438400" cy="1447800"/>
            <a:chOff x="832" y="1344"/>
            <a:chExt cx="1136" cy="1024"/>
          </a:xfrm>
        </p:grpSpPr>
        <p:sp>
          <p:nvSpPr>
            <p:cNvPr id="106531" name="Oval 76"/>
            <p:cNvSpPr>
              <a:spLocks noChangeArrowheads="1"/>
            </p:cNvSpPr>
            <p:nvPr/>
          </p:nvSpPr>
          <p:spPr bwMode="auto">
            <a:xfrm>
              <a:off x="1220" y="1344"/>
              <a:ext cx="495" cy="424"/>
            </a:xfrm>
            <a:prstGeom prst="ellipse">
              <a:avLst/>
            </a:prstGeom>
            <a:solidFill>
              <a:srgbClr val="FFCC00"/>
            </a:solidFill>
            <a:ln w="9525">
              <a:solidFill>
                <a:srgbClr val="FFCC00"/>
              </a:solidFill>
              <a:round/>
              <a:headEnd/>
              <a:tailEnd/>
            </a:ln>
          </p:spPr>
          <p:txBody>
            <a:bodyPr/>
            <a:lstStyle/>
            <a:p>
              <a:endParaRPr lang="en-US"/>
            </a:p>
          </p:txBody>
        </p:sp>
        <p:sp>
          <p:nvSpPr>
            <p:cNvPr id="106532" name="Oval 77"/>
            <p:cNvSpPr>
              <a:spLocks noChangeArrowheads="1"/>
            </p:cNvSpPr>
            <p:nvPr/>
          </p:nvSpPr>
          <p:spPr bwMode="auto">
            <a:xfrm>
              <a:off x="948" y="1455"/>
              <a:ext cx="379" cy="424"/>
            </a:xfrm>
            <a:prstGeom prst="ellipse">
              <a:avLst/>
            </a:prstGeom>
            <a:solidFill>
              <a:srgbClr val="FFCC00"/>
            </a:solidFill>
            <a:ln w="9525">
              <a:solidFill>
                <a:srgbClr val="FFCC00"/>
              </a:solidFill>
              <a:round/>
              <a:headEnd/>
              <a:tailEnd/>
            </a:ln>
          </p:spPr>
          <p:txBody>
            <a:bodyPr/>
            <a:lstStyle/>
            <a:p>
              <a:endParaRPr lang="en-US"/>
            </a:p>
          </p:txBody>
        </p:sp>
        <p:sp>
          <p:nvSpPr>
            <p:cNvPr id="106533" name="Oval 78"/>
            <p:cNvSpPr>
              <a:spLocks noChangeArrowheads="1"/>
            </p:cNvSpPr>
            <p:nvPr/>
          </p:nvSpPr>
          <p:spPr bwMode="auto">
            <a:xfrm>
              <a:off x="832" y="1710"/>
              <a:ext cx="256" cy="306"/>
            </a:xfrm>
            <a:prstGeom prst="ellipse">
              <a:avLst/>
            </a:prstGeom>
            <a:solidFill>
              <a:srgbClr val="FFCC00"/>
            </a:solidFill>
            <a:ln w="9525">
              <a:solidFill>
                <a:srgbClr val="FFCC00"/>
              </a:solidFill>
              <a:round/>
              <a:headEnd/>
              <a:tailEnd/>
            </a:ln>
          </p:spPr>
          <p:txBody>
            <a:bodyPr/>
            <a:lstStyle/>
            <a:p>
              <a:endParaRPr lang="en-US"/>
            </a:p>
          </p:txBody>
        </p:sp>
        <p:sp>
          <p:nvSpPr>
            <p:cNvPr id="106534" name="Oval 79"/>
            <p:cNvSpPr>
              <a:spLocks noChangeArrowheads="1"/>
            </p:cNvSpPr>
            <p:nvPr/>
          </p:nvSpPr>
          <p:spPr bwMode="auto">
            <a:xfrm>
              <a:off x="909" y="1862"/>
              <a:ext cx="435" cy="442"/>
            </a:xfrm>
            <a:prstGeom prst="ellipse">
              <a:avLst/>
            </a:prstGeom>
            <a:solidFill>
              <a:srgbClr val="FFCC00"/>
            </a:solidFill>
            <a:ln w="9525">
              <a:solidFill>
                <a:srgbClr val="FFCC00"/>
              </a:solidFill>
              <a:round/>
              <a:headEnd/>
              <a:tailEnd/>
            </a:ln>
          </p:spPr>
          <p:txBody>
            <a:bodyPr/>
            <a:lstStyle/>
            <a:p>
              <a:endParaRPr lang="en-US"/>
            </a:p>
          </p:txBody>
        </p:sp>
        <p:sp>
          <p:nvSpPr>
            <p:cNvPr id="106535" name="Oval 80"/>
            <p:cNvSpPr>
              <a:spLocks noChangeArrowheads="1"/>
            </p:cNvSpPr>
            <p:nvPr/>
          </p:nvSpPr>
          <p:spPr bwMode="auto">
            <a:xfrm>
              <a:off x="1086" y="1924"/>
              <a:ext cx="671" cy="444"/>
            </a:xfrm>
            <a:prstGeom prst="ellipse">
              <a:avLst/>
            </a:prstGeom>
            <a:solidFill>
              <a:srgbClr val="FFCC00"/>
            </a:solidFill>
            <a:ln w="9525">
              <a:solidFill>
                <a:srgbClr val="FFCC00"/>
              </a:solidFill>
              <a:round/>
              <a:headEnd/>
              <a:tailEnd/>
            </a:ln>
          </p:spPr>
          <p:txBody>
            <a:bodyPr/>
            <a:lstStyle/>
            <a:p>
              <a:endParaRPr lang="en-US"/>
            </a:p>
          </p:txBody>
        </p:sp>
        <p:sp>
          <p:nvSpPr>
            <p:cNvPr id="106536" name="Oval 81"/>
            <p:cNvSpPr>
              <a:spLocks noChangeArrowheads="1"/>
            </p:cNvSpPr>
            <p:nvPr/>
          </p:nvSpPr>
          <p:spPr bwMode="auto">
            <a:xfrm>
              <a:off x="1605" y="1488"/>
              <a:ext cx="311" cy="312"/>
            </a:xfrm>
            <a:prstGeom prst="ellipse">
              <a:avLst/>
            </a:prstGeom>
            <a:solidFill>
              <a:srgbClr val="FFCC00"/>
            </a:solidFill>
            <a:ln w="9525">
              <a:solidFill>
                <a:srgbClr val="FFCC00"/>
              </a:solidFill>
              <a:round/>
              <a:headEnd/>
              <a:tailEnd/>
            </a:ln>
          </p:spPr>
          <p:txBody>
            <a:bodyPr/>
            <a:lstStyle/>
            <a:p>
              <a:endParaRPr lang="en-US"/>
            </a:p>
          </p:txBody>
        </p:sp>
        <p:sp>
          <p:nvSpPr>
            <p:cNvPr id="106537" name="Oval 82"/>
            <p:cNvSpPr>
              <a:spLocks noChangeArrowheads="1"/>
            </p:cNvSpPr>
            <p:nvPr/>
          </p:nvSpPr>
          <p:spPr bwMode="auto">
            <a:xfrm>
              <a:off x="1602" y="1681"/>
              <a:ext cx="366" cy="333"/>
            </a:xfrm>
            <a:prstGeom prst="ellipse">
              <a:avLst/>
            </a:prstGeom>
            <a:solidFill>
              <a:srgbClr val="FFCC00"/>
            </a:solidFill>
            <a:ln w="9525">
              <a:solidFill>
                <a:srgbClr val="FFCC00"/>
              </a:solidFill>
              <a:round/>
              <a:headEnd/>
              <a:tailEnd/>
            </a:ln>
          </p:spPr>
          <p:txBody>
            <a:bodyPr/>
            <a:lstStyle/>
            <a:p>
              <a:endParaRPr lang="en-US"/>
            </a:p>
          </p:txBody>
        </p:sp>
        <p:sp>
          <p:nvSpPr>
            <p:cNvPr id="106538" name="Oval 83"/>
            <p:cNvSpPr>
              <a:spLocks noChangeArrowheads="1"/>
            </p:cNvSpPr>
            <p:nvPr/>
          </p:nvSpPr>
          <p:spPr bwMode="auto">
            <a:xfrm>
              <a:off x="1569" y="1751"/>
              <a:ext cx="364" cy="547"/>
            </a:xfrm>
            <a:prstGeom prst="ellipse">
              <a:avLst/>
            </a:prstGeom>
            <a:solidFill>
              <a:srgbClr val="FFCC00"/>
            </a:solidFill>
            <a:ln w="9525">
              <a:solidFill>
                <a:srgbClr val="FFCC00"/>
              </a:solidFill>
              <a:round/>
              <a:headEnd/>
              <a:tailEnd/>
            </a:ln>
          </p:spPr>
          <p:txBody>
            <a:bodyPr/>
            <a:lstStyle/>
            <a:p>
              <a:endParaRPr lang="en-US"/>
            </a:p>
          </p:txBody>
        </p:sp>
        <p:sp>
          <p:nvSpPr>
            <p:cNvPr id="106539" name="Oval 84"/>
            <p:cNvSpPr>
              <a:spLocks noChangeArrowheads="1"/>
            </p:cNvSpPr>
            <p:nvPr/>
          </p:nvSpPr>
          <p:spPr bwMode="auto">
            <a:xfrm>
              <a:off x="912" y="1434"/>
              <a:ext cx="1008" cy="918"/>
            </a:xfrm>
            <a:prstGeom prst="ellipse">
              <a:avLst/>
            </a:prstGeom>
            <a:solidFill>
              <a:srgbClr val="FFCC00"/>
            </a:solidFill>
            <a:ln w="9525">
              <a:solidFill>
                <a:srgbClr val="FFCC00"/>
              </a:solidFill>
              <a:round/>
              <a:headEnd/>
              <a:tailEnd/>
            </a:ln>
          </p:spPr>
          <p:txBody>
            <a:bodyPr/>
            <a:lstStyle/>
            <a:p>
              <a:endParaRPr lang="en-US"/>
            </a:p>
          </p:txBody>
        </p:sp>
      </p:grpSp>
      <p:sp>
        <p:nvSpPr>
          <p:cNvPr id="106508" name="Text Box 85"/>
          <p:cNvSpPr txBox="1">
            <a:spLocks noChangeArrowheads="1"/>
          </p:cNvSpPr>
          <p:nvPr/>
        </p:nvSpPr>
        <p:spPr bwMode="auto">
          <a:xfrm>
            <a:off x="495300" y="4848225"/>
            <a:ext cx="747000"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Clients</a:t>
            </a:r>
          </a:p>
        </p:txBody>
      </p:sp>
      <p:sp>
        <p:nvSpPr>
          <p:cNvPr id="106509" name="Text Box 86"/>
          <p:cNvSpPr txBox="1">
            <a:spLocks noChangeArrowheads="1"/>
          </p:cNvSpPr>
          <p:nvPr/>
        </p:nvSpPr>
        <p:spPr bwMode="auto">
          <a:xfrm>
            <a:off x="2119313" y="3719513"/>
            <a:ext cx="601528"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ISP-1</a:t>
            </a:r>
          </a:p>
        </p:txBody>
      </p:sp>
      <p:sp>
        <p:nvSpPr>
          <p:cNvPr id="106510" name="Text Box 87"/>
          <p:cNvSpPr txBox="1">
            <a:spLocks noChangeArrowheads="1"/>
          </p:cNvSpPr>
          <p:nvPr/>
        </p:nvSpPr>
        <p:spPr bwMode="auto">
          <a:xfrm>
            <a:off x="3716338" y="2028825"/>
            <a:ext cx="716944"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Server</a:t>
            </a:r>
          </a:p>
        </p:txBody>
      </p:sp>
      <p:graphicFrame>
        <p:nvGraphicFramePr>
          <p:cNvPr id="106498" name="Object 2"/>
          <p:cNvGraphicFramePr>
            <a:graphicFrameLocks noChangeAspect="1"/>
          </p:cNvGraphicFramePr>
          <p:nvPr/>
        </p:nvGraphicFramePr>
        <p:xfrm>
          <a:off x="4495800" y="1981200"/>
          <a:ext cx="314325" cy="515938"/>
        </p:xfrm>
        <a:graphic>
          <a:graphicData uri="http://schemas.openxmlformats.org/presentationml/2006/ole">
            <mc:AlternateContent xmlns:mc="http://schemas.openxmlformats.org/markup-compatibility/2006">
              <mc:Choice xmlns:v="urn:schemas-microsoft-com:vml" Requires="v">
                <p:oleObj spid="_x0000_s348336" name="Clip" r:id="rId4" imgW="2107949" imgH="3470495" progId="MS_ClipArt_Gallery.5">
                  <p:embed/>
                </p:oleObj>
              </mc:Choice>
              <mc:Fallback>
                <p:oleObj name="Clip" r:id="rId4" imgW="2107949" imgH="3470495"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1981200"/>
                        <a:ext cx="314325" cy="5159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6511" name="Rectangle 89"/>
          <p:cNvSpPr>
            <a:spLocks noChangeArrowheads="1"/>
          </p:cNvSpPr>
          <p:nvPr/>
        </p:nvSpPr>
        <p:spPr bwMode="auto">
          <a:xfrm>
            <a:off x="5867400" y="3962400"/>
            <a:ext cx="236538" cy="228600"/>
          </a:xfrm>
          <a:prstGeom prst="rect">
            <a:avLst/>
          </a:prstGeom>
          <a:solidFill>
            <a:srgbClr val="EAEAEA"/>
          </a:solidFill>
          <a:ln w="9525">
            <a:miter lim="800000"/>
            <a:headEnd/>
            <a:tailEnd/>
          </a:ln>
          <a:scene3d>
            <a:camera prst="legacyObliqueTopLeft"/>
            <a:lightRig rig="legacyFlat3" dir="t"/>
          </a:scene3d>
          <a:sp3d extrusionH="125400" prstMaterial="legacyMatte">
            <a:bevelT w="13500" h="13500" prst="angle"/>
            <a:bevelB w="13500" h="13500" prst="angle"/>
            <a:extrusionClr>
              <a:srgbClr val="EAEAEA"/>
            </a:extrusionClr>
          </a:sp3d>
        </p:spPr>
        <p:txBody>
          <a:bodyPr wrap="none" lIns="90488" tIns="44450" rIns="90488" bIns="44450" anchor="ctr">
            <a:flatTx/>
          </a:bodyPr>
          <a:lstStyle/>
          <a:p>
            <a:endParaRPr lang="en-US"/>
          </a:p>
        </p:txBody>
      </p:sp>
      <p:sp>
        <p:nvSpPr>
          <p:cNvPr id="106512" name="Line 90"/>
          <p:cNvSpPr>
            <a:spLocks noChangeShapeType="1"/>
          </p:cNvSpPr>
          <p:nvPr/>
        </p:nvSpPr>
        <p:spPr bwMode="auto">
          <a:xfrm flipH="1">
            <a:off x="4419600" y="3352800"/>
            <a:ext cx="762000" cy="152400"/>
          </a:xfrm>
          <a:prstGeom prst="line">
            <a:avLst/>
          </a:prstGeom>
          <a:noFill/>
          <a:ln w="25400">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106513" name="Rectangle 91"/>
          <p:cNvSpPr>
            <a:spLocks noChangeArrowheads="1"/>
          </p:cNvSpPr>
          <p:nvPr/>
        </p:nvSpPr>
        <p:spPr bwMode="auto">
          <a:xfrm>
            <a:off x="2209800" y="4195763"/>
            <a:ext cx="236538" cy="228600"/>
          </a:xfrm>
          <a:prstGeom prst="rect">
            <a:avLst/>
          </a:prstGeom>
          <a:solidFill>
            <a:srgbClr val="EAEAEA"/>
          </a:solidFill>
          <a:ln w="9525">
            <a:miter lim="800000"/>
            <a:headEnd/>
            <a:tailEnd/>
          </a:ln>
          <a:scene3d>
            <a:camera prst="legacyObliqueTopLeft"/>
            <a:lightRig rig="legacyFlat3" dir="t"/>
          </a:scene3d>
          <a:sp3d extrusionH="125400" prstMaterial="legacyMatte">
            <a:bevelT w="13500" h="13500" prst="angle"/>
            <a:bevelB w="13500" h="13500" prst="angle"/>
            <a:extrusionClr>
              <a:srgbClr val="EAEAEA"/>
            </a:extrusionClr>
          </a:sp3d>
        </p:spPr>
        <p:txBody>
          <a:bodyPr wrap="none" lIns="90488" tIns="44450" rIns="90488" bIns="44450" anchor="ctr">
            <a:flatTx/>
          </a:bodyPr>
          <a:lstStyle/>
          <a:p>
            <a:endParaRPr lang="en-US"/>
          </a:p>
        </p:txBody>
      </p:sp>
      <p:sp>
        <p:nvSpPr>
          <p:cNvPr id="106514" name="Rectangle 92"/>
          <p:cNvSpPr>
            <a:spLocks noChangeArrowheads="1"/>
          </p:cNvSpPr>
          <p:nvPr/>
        </p:nvSpPr>
        <p:spPr bwMode="auto">
          <a:xfrm>
            <a:off x="4191000" y="3429000"/>
            <a:ext cx="236538" cy="228600"/>
          </a:xfrm>
          <a:prstGeom prst="rect">
            <a:avLst/>
          </a:prstGeom>
          <a:solidFill>
            <a:srgbClr val="EAEAEA"/>
          </a:solidFill>
          <a:ln w="9525">
            <a:miter lim="800000"/>
            <a:headEnd/>
            <a:tailEnd/>
          </a:ln>
          <a:scene3d>
            <a:camera prst="legacyObliqueTopLeft"/>
            <a:lightRig rig="legacyFlat3" dir="t"/>
          </a:scene3d>
          <a:sp3d extrusionH="125400" prstMaterial="legacyMatte">
            <a:bevelT w="13500" h="13500" prst="angle"/>
            <a:bevelB w="13500" h="13500" prst="angle"/>
            <a:extrusionClr>
              <a:srgbClr val="EAEAEA"/>
            </a:extrusionClr>
          </a:sp3d>
        </p:spPr>
        <p:txBody>
          <a:bodyPr wrap="none" lIns="90488" tIns="44450" rIns="90488" bIns="44450" anchor="ctr">
            <a:flatTx/>
          </a:bodyPr>
          <a:lstStyle/>
          <a:p>
            <a:endParaRPr lang="en-US"/>
          </a:p>
        </p:txBody>
      </p:sp>
      <p:sp>
        <p:nvSpPr>
          <p:cNvPr id="106515" name="Rectangle 93"/>
          <p:cNvSpPr>
            <a:spLocks noChangeArrowheads="1"/>
          </p:cNvSpPr>
          <p:nvPr/>
        </p:nvSpPr>
        <p:spPr bwMode="auto">
          <a:xfrm>
            <a:off x="5257800" y="3276600"/>
            <a:ext cx="236538" cy="228600"/>
          </a:xfrm>
          <a:prstGeom prst="rect">
            <a:avLst/>
          </a:prstGeom>
          <a:solidFill>
            <a:srgbClr val="EAEAEA"/>
          </a:solidFill>
          <a:ln w="9525">
            <a:miter lim="800000"/>
            <a:headEnd/>
            <a:tailEnd/>
          </a:ln>
          <a:scene3d>
            <a:camera prst="legacyObliqueTopLeft"/>
            <a:lightRig rig="legacyFlat3" dir="t"/>
          </a:scene3d>
          <a:sp3d extrusionH="125400" prstMaterial="legacyMatte">
            <a:bevelT w="13500" h="13500" prst="angle"/>
            <a:bevelB w="13500" h="13500" prst="angle"/>
            <a:extrusionClr>
              <a:srgbClr val="EAEAEA"/>
            </a:extrusionClr>
          </a:sp3d>
        </p:spPr>
        <p:txBody>
          <a:bodyPr wrap="none" lIns="90488" tIns="44450" rIns="90488" bIns="44450" anchor="ctr">
            <a:flatTx/>
          </a:bodyPr>
          <a:lstStyle/>
          <a:p>
            <a:endParaRPr lang="en-US"/>
          </a:p>
        </p:txBody>
      </p:sp>
      <p:sp>
        <p:nvSpPr>
          <p:cNvPr id="106516" name="Rectangle 94"/>
          <p:cNvSpPr>
            <a:spLocks noChangeArrowheads="1"/>
          </p:cNvSpPr>
          <p:nvPr/>
        </p:nvSpPr>
        <p:spPr bwMode="auto">
          <a:xfrm>
            <a:off x="6934200" y="4195763"/>
            <a:ext cx="236538" cy="228600"/>
          </a:xfrm>
          <a:prstGeom prst="rect">
            <a:avLst/>
          </a:prstGeom>
          <a:solidFill>
            <a:srgbClr val="EAEAEA"/>
          </a:solidFill>
          <a:ln w="9525">
            <a:miter lim="800000"/>
            <a:headEnd/>
            <a:tailEnd/>
          </a:ln>
          <a:scene3d>
            <a:camera prst="legacyObliqueTopLeft"/>
            <a:lightRig rig="legacyFlat3" dir="t"/>
          </a:scene3d>
          <a:sp3d extrusionH="125400" prstMaterial="legacyMatte">
            <a:bevelT w="13500" h="13500" prst="angle"/>
            <a:bevelB w="13500" h="13500" prst="angle"/>
            <a:extrusionClr>
              <a:srgbClr val="EAEAEA"/>
            </a:extrusionClr>
          </a:sp3d>
        </p:spPr>
        <p:txBody>
          <a:bodyPr wrap="none" lIns="90488" tIns="44450" rIns="90488" bIns="44450" anchor="ctr">
            <a:flatTx/>
          </a:bodyPr>
          <a:lstStyle/>
          <a:p>
            <a:endParaRPr lang="en-US"/>
          </a:p>
        </p:txBody>
      </p:sp>
      <p:sp>
        <p:nvSpPr>
          <p:cNvPr id="106517" name="Line 95"/>
          <p:cNvSpPr>
            <a:spLocks noChangeShapeType="1"/>
          </p:cNvSpPr>
          <p:nvPr/>
        </p:nvSpPr>
        <p:spPr bwMode="auto">
          <a:xfrm flipH="1">
            <a:off x="1447800" y="4419600"/>
            <a:ext cx="685800" cy="381000"/>
          </a:xfrm>
          <a:prstGeom prst="line">
            <a:avLst/>
          </a:prstGeom>
          <a:noFill/>
          <a:ln w="25400">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106518" name="Line 96"/>
          <p:cNvSpPr>
            <a:spLocks noChangeShapeType="1"/>
          </p:cNvSpPr>
          <p:nvPr/>
        </p:nvSpPr>
        <p:spPr bwMode="auto">
          <a:xfrm>
            <a:off x="2438400" y="4343400"/>
            <a:ext cx="762000" cy="457200"/>
          </a:xfrm>
          <a:prstGeom prst="line">
            <a:avLst/>
          </a:prstGeom>
          <a:noFill/>
          <a:ln w="25400">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106519" name="Line 97"/>
          <p:cNvSpPr>
            <a:spLocks noChangeShapeType="1"/>
          </p:cNvSpPr>
          <p:nvPr/>
        </p:nvSpPr>
        <p:spPr bwMode="auto">
          <a:xfrm>
            <a:off x="6019800" y="4191000"/>
            <a:ext cx="304800" cy="609600"/>
          </a:xfrm>
          <a:prstGeom prst="line">
            <a:avLst/>
          </a:prstGeom>
          <a:noFill/>
          <a:ln w="25400">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106520" name="Line 98"/>
          <p:cNvSpPr>
            <a:spLocks noChangeShapeType="1"/>
          </p:cNvSpPr>
          <p:nvPr/>
        </p:nvSpPr>
        <p:spPr bwMode="auto">
          <a:xfrm>
            <a:off x="7010400" y="4419600"/>
            <a:ext cx="762000" cy="381000"/>
          </a:xfrm>
          <a:prstGeom prst="line">
            <a:avLst/>
          </a:prstGeom>
          <a:noFill/>
          <a:ln w="25400">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106521" name="Text Box 99"/>
          <p:cNvSpPr txBox="1">
            <a:spLocks noChangeArrowheads="1"/>
          </p:cNvSpPr>
          <p:nvPr/>
        </p:nvSpPr>
        <p:spPr bwMode="auto">
          <a:xfrm>
            <a:off x="304800" y="4010025"/>
            <a:ext cx="1533273"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Forward proxies</a:t>
            </a:r>
          </a:p>
        </p:txBody>
      </p:sp>
      <p:sp>
        <p:nvSpPr>
          <p:cNvPr id="106522" name="Line 100"/>
          <p:cNvSpPr>
            <a:spLocks noChangeShapeType="1"/>
          </p:cNvSpPr>
          <p:nvPr/>
        </p:nvSpPr>
        <p:spPr bwMode="auto">
          <a:xfrm>
            <a:off x="4724400" y="2438400"/>
            <a:ext cx="609600" cy="762000"/>
          </a:xfrm>
          <a:prstGeom prst="line">
            <a:avLst/>
          </a:prstGeom>
          <a:noFill/>
          <a:ln w="25400">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106523" name="Line 101"/>
          <p:cNvSpPr>
            <a:spLocks noChangeShapeType="1"/>
          </p:cNvSpPr>
          <p:nvPr/>
        </p:nvSpPr>
        <p:spPr bwMode="auto">
          <a:xfrm flipV="1">
            <a:off x="2438400" y="3581400"/>
            <a:ext cx="1676400" cy="609600"/>
          </a:xfrm>
          <a:prstGeom prst="line">
            <a:avLst/>
          </a:prstGeom>
          <a:noFill/>
          <a:ln w="25400">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106524" name="Line 102"/>
          <p:cNvSpPr>
            <a:spLocks noChangeShapeType="1"/>
          </p:cNvSpPr>
          <p:nvPr/>
        </p:nvSpPr>
        <p:spPr bwMode="auto">
          <a:xfrm>
            <a:off x="5486400" y="3429000"/>
            <a:ext cx="533400" cy="457200"/>
          </a:xfrm>
          <a:prstGeom prst="line">
            <a:avLst/>
          </a:prstGeom>
          <a:noFill/>
          <a:ln w="25400">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106525" name="Line 103"/>
          <p:cNvSpPr>
            <a:spLocks noChangeShapeType="1"/>
          </p:cNvSpPr>
          <p:nvPr/>
        </p:nvSpPr>
        <p:spPr bwMode="auto">
          <a:xfrm>
            <a:off x="5486400" y="3276600"/>
            <a:ext cx="1371600" cy="914400"/>
          </a:xfrm>
          <a:prstGeom prst="line">
            <a:avLst/>
          </a:prstGeom>
          <a:noFill/>
          <a:ln w="25400">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
        <p:nvSpPr>
          <p:cNvPr id="106526" name="Text Box 104"/>
          <p:cNvSpPr txBox="1">
            <a:spLocks noChangeArrowheads="1"/>
          </p:cNvSpPr>
          <p:nvPr/>
        </p:nvSpPr>
        <p:spPr bwMode="auto">
          <a:xfrm>
            <a:off x="3886200" y="3048000"/>
            <a:ext cx="1296931"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Backbone ISP</a:t>
            </a:r>
          </a:p>
        </p:txBody>
      </p:sp>
      <p:sp>
        <p:nvSpPr>
          <p:cNvPr id="106527" name="Text Box 105"/>
          <p:cNvSpPr txBox="1">
            <a:spLocks noChangeArrowheads="1"/>
          </p:cNvSpPr>
          <p:nvPr/>
        </p:nvSpPr>
        <p:spPr bwMode="auto">
          <a:xfrm>
            <a:off x="6321425" y="3733800"/>
            <a:ext cx="601528"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ISP-2</a:t>
            </a:r>
          </a:p>
        </p:txBody>
      </p:sp>
      <p:sp>
        <p:nvSpPr>
          <p:cNvPr id="106528" name="Freeform 106"/>
          <p:cNvSpPr>
            <a:spLocks/>
          </p:cNvSpPr>
          <p:nvPr/>
        </p:nvSpPr>
        <p:spPr bwMode="auto">
          <a:xfrm>
            <a:off x="2057400" y="3124200"/>
            <a:ext cx="5257800" cy="1447800"/>
          </a:xfrm>
          <a:custGeom>
            <a:avLst/>
            <a:gdLst>
              <a:gd name="T0" fmla="*/ 0 w 3312"/>
              <a:gd name="T1" fmla="*/ 1219200 h 912"/>
              <a:gd name="T2" fmla="*/ 0 w 3312"/>
              <a:gd name="T3" fmla="*/ 990600 h 912"/>
              <a:gd name="T4" fmla="*/ 152400 w 3312"/>
              <a:gd name="T5" fmla="*/ 838200 h 912"/>
              <a:gd name="T6" fmla="*/ 533400 w 3312"/>
              <a:gd name="T7" fmla="*/ 609600 h 912"/>
              <a:gd name="T8" fmla="*/ 1295400 w 3312"/>
              <a:gd name="T9" fmla="*/ 304800 h 912"/>
              <a:gd name="T10" fmla="*/ 1905000 w 3312"/>
              <a:gd name="T11" fmla="*/ 152400 h 912"/>
              <a:gd name="T12" fmla="*/ 3352800 w 3312"/>
              <a:gd name="T13" fmla="*/ 0 h 912"/>
              <a:gd name="T14" fmla="*/ 3810000 w 3312"/>
              <a:gd name="T15" fmla="*/ 152400 h 912"/>
              <a:gd name="T16" fmla="*/ 4800600 w 3312"/>
              <a:gd name="T17" fmla="*/ 685800 h 912"/>
              <a:gd name="T18" fmla="*/ 5257800 w 3312"/>
              <a:gd name="T19" fmla="*/ 1066800 h 912"/>
              <a:gd name="T20" fmla="*/ 5257800 w 3312"/>
              <a:gd name="T21" fmla="*/ 1295400 h 912"/>
              <a:gd name="T22" fmla="*/ 5105400 w 3312"/>
              <a:gd name="T23" fmla="*/ 1447800 h 912"/>
              <a:gd name="T24" fmla="*/ 4800600 w 3312"/>
              <a:gd name="T25" fmla="*/ 1447800 h 912"/>
              <a:gd name="T26" fmla="*/ 4572000 w 3312"/>
              <a:gd name="T27" fmla="*/ 1219200 h 912"/>
              <a:gd name="T28" fmla="*/ 4114800 w 3312"/>
              <a:gd name="T29" fmla="*/ 1143000 h 912"/>
              <a:gd name="T30" fmla="*/ 3733800 w 3312"/>
              <a:gd name="T31" fmla="*/ 1143000 h 912"/>
              <a:gd name="T32" fmla="*/ 3429000 w 3312"/>
              <a:gd name="T33" fmla="*/ 914400 h 912"/>
              <a:gd name="T34" fmla="*/ 2819400 w 3312"/>
              <a:gd name="T35" fmla="*/ 381000 h 912"/>
              <a:gd name="T36" fmla="*/ 2514600 w 3312"/>
              <a:gd name="T37" fmla="*/ 457200 h 912"/>
              <a:gd name="T38" fmla="*/ 2286000 w 3312"/>
              <a:gd name="T39" fmla="*/ 685800 h 912"/>
              <a:gd name="T40" fmla="*/ 1600200 w 3312"/>
              <a:gd name="T41" fmla="*/ 838200 h 912"/>
              <a:gd name="T42" fmla="*/ 1219200 w 3312"/>
              <a:gd name="T43" fmla="*/ 990600 h 912"/>
              <a:gd name="T44" fmla="*/ 838200 w 3312"/>
              <a:gd name="T45" fmla="*/ 1219200 h 912"/>
              <a:gd name="T46" fmla="*/ 381000 w 3312"/>
              <a:gd name="T47" fmla="*/ 1447800 h 912"/>
              <a:gd name="T48" fmla="*/ 152400 w 3312"/>
              <a:gd name="T49" fmla="*/ 1447800 h 912"/>
              <a:gd name="T50" fmla="*/ 0 w 3312"/>
              <a:gd name="T51" fmla="*/ 1219200 h 9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12"/>
              <a:gd name="T79" fmla="*/ 0 h 912"/>
              <a:gd name="T80" fmla="*/ 3312 w 3312"/>
              <a:gd name="T81" fmla="*/ 912 h 9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12" h="912">
                <a:moveTo>
                  <a:pt x="0" y="768"/>
                </a:moveTo>
                <a:lnTo>
                  <a:pt x="0" y="624"/>
                </a:lnTo>
                <a:lnTo>
                  <a:pt x="96" y="528"/>
                </a:lnTo>
                <a:lnTo>
                  <a:pt x="336" y="384"/>
                </a:lnTo>
                <a:lnTo>
                  <a:pt x="816" y="192"/>
                </a:lnTo>
                <a:lnTo>
                  <a:pt x="1200" y="96"/>
                </a:lnTo>
                <a:lnTo>
                  <a:pt x="2112" y="0"/>
                </a:lnTo>
                <a:lnTo>
                  <a:pt x="2400" y="96"/>
                </a:lnTo>
                <a:lnTo>
                  <a:pt x="3024" y="432"/>
                </a:lnTo>
                <a:lnTo>
                  <a:pt x="3312" y="672"/>
                </a:lnTo>
                <a:lnTo>
                  <a:pt x="3312" y="816"/>
                </a:lnTo>
                <a:lnTo>
                  <a:pt x="3216" y="912"/>
                </a:lnTo>
                <a:lnTo>
                  <a:pt x="3024" y="912"/>
                </a:lnTo>
                <a:lnTo>
                  <a:pt x="2880" y="768"/>
                </a:lnTo>
                <a:lnTo>
                  <a:pt x="2592" y="720"/>
                </a:lnTo>
                <a:lnTo>
                  <a:pt x="2352" y="720"/>
                </a:lnTo>
                <a:lnTo>
                  <a:pt x="2160" y="576"/>
                </a:lnTo>
                <a:lnTo>
                  <a:pt x="1776" y="240"/>
                </a:lnTo>
                <a:lnTo>
                  <a:pt x="1584" y="288"/>
                </a:lnTo>
                <a:lnTo>
                  <a:pt x="1440" y="432"/>
                </a:lnTo>
                <a:lnTo>
                  <a:pt x="1008" y="528"/>
                </a:lnTo>
                <a:lnTo>
                  <a:pt x="768" y="624"/>
                </a:lnTo>
                <a:lnTo>
                  <a:pt x="528" y="768"/>
                </a:lnTo>
                <a:lnTo>
                  <a:pt x="240" y="912"/>
                </a:lnTo>
                <a:lnTo>
                  <a:pt x="96" y="912"/>
                </a:lnTo>
                <a:lnTo>
                  <a:pt x="0" y="768"/>
                </a:lnTo>
                <a:close/>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0488" tIns="44450" rIns="90488" bIns="44450"/>
          <a:lstStyle/>
          <a:p>
            <a:endParaRPr lang="en-US"/>
          </a:p>
        </p:txBody>
      </p:sp>
      <p:sp>
        <p:nvSpPr>
          <p:cNvPr id="106529" name="Text Box 107"/>
          <p:cNvSpPr txBox="1">
            <a:spLocks noChangeArrowheads="1"/>
          </p:cNvSpPr>
          <p:nvPr/>
        </p:nvSpPr>
        <p:spPr bwMode="auto">
          <a:xfrm>
            <a:off x="6157913" y="2728913"/>
            <a:ext cx="550833"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600" b="0" dirty="0">
                <a:latin typeface="Calibri"/>
                <a:cs typeface="Calibri"/>
              </a:rPr>
              <a:t>CDN</a:t>
            </a:r>
          </a:p>
        </p:txBody>
      </p:sp>
      <p:sp>
        <p:nvSpPr>
          <p:cNvPr id="106530" name="Line 108"/>
          <p:cNvSpPr>
            <a:spLocks noChangeShapeType="1"/>
          </p:cNvSpPr>
          <p:nvPr/>
        </p:nvSpPr>
        <p:spPr bwMode="auto">
          <a:xfrm flipH="1">
            <a:off x="5943600" y="3048000"/>
            <a:ext cx="304800" cy="2286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p>
        </p:txBody>
      </p:sp>
    </p:spTree>
    <p:extLst>
      <p:ext uri="{BB962C8B-B14F-4D97-AF65-F5344CB8AC3E}">
        <p14:creationId xmlns:p14="http://schemas.microsoft.com/office/powerpoint/2010/main" val="1606666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4B641674-4F3C-C644-8E9F-80E41C454A9D}" type="slidenum">
              <a:rPr lang="en-US" sz="1400" b="0">
                <a:latin typeface="Times New Roman" charset="0"/>
                <a:cs typeface="Calibri"/>
              </a:rPr>
              <a:pPr eaLnBrk="1" hangingPunct="1"/>
              <a:t>5</a:t>
            </a:fld>
            <a:endParaRPr lang="en-US" sz="1400" b="0" dirty="0">
              <a:latin typeface="Times New Roman" charset="0"/>
              <a:cs typeface="Calibri"/>
            </a:endParaRPr>
          </a:p>
        </p:txBody>
      </p:sp>
      <p:sp>
        <p:nvSpPr>
          <p:cNvPr id="67587" name="Rectangle 2"/>
          <p:cNvSpPr>
            <a:spLocks noGrp="1" noChangeArrowheads="1"/>
          </p:cNvSpPr>
          <p:nvPr>
            <p:ph type="title"/>
          </p:nvPr>
        </p:nvSpPr>
        <p:spPr/>
        <p:txBody>
          <a:bodyPr/>
          <a:lstStyle/>
          <a:p>
            <a:r>
              <a:rPr lang="en-US">
                <a:latin typeface="Helvetica" charset="0"/>
                <a:ea typeface="ＭＳ Ｐゴシック" charset="0"/>
                <a:cs typeface="ＭＳ Ｐゴシック" charset="0"/>
              </a:rPr>
              <a:t>Domain Name System (DNS)</a:t>
            </a:r>
          </a:p>
        </p:txBody>
      </p:sp>
      <p:sp>
        <p:nvSpPr>
          <p:cNvPr id="928771" name="Rectangle 3"/>
          <p:cNvSpPr>
            <a:spLocks noGrp="1" noChangeArrowheads="1"/>
          </p:cNvSpPr>
          <p:nvPr>
            <p:ph type="body" idx="1"/>
          </p:nvPr>
        </p:nvSpPr>
        <p:spPr/>
        <p:txBody>
          <a:bodyPr>
            <a:normAutofit fontScale="85000" lnSpcReduction="20000"/>
          </a:bodyPr>
          <a:lstStyle/>
          <a:p>
            <a:r>
              <a:rPr lang="en-US" dirty="0">
                <a:latin typeface="Calibri"/>
                <a:ea typeface="Calibri"/>
                <a:cs typeface="Calibri"/>
              </a:rPr>
              <a:t>Top of hierarchy: Root</a:t>
            </a:r>
          </a:p>
          <a:p>
            <a:pPr lvl="1"/>
            <a:r>
              <a:rPr lang="en-US" dirty="0">
                <a:latin typeface="Calibri"/>
                <a:ea typeface="Calibri"/>
                <a:cs typeface="Calibri"/>
              </a:rPr>
              <a:t>Location hardwired into other servers</a:t>
            </a:r>
          </a:p>
          <a:p>
            <a:pPr lvl="1"/>
            <a:endParaRPr lang="en-US" dirty="0">
              <a:latin typeface="Calibri"/>
              <a:ea typeface="Calibri"/>
              <a:cs typeface="Calibri"/>
            </a:endParaRPr>
          </a:p>
          <a:p>
            <a:r>
              <a:rPr lang="en-US" dirty="0">
                <a:latin typeface="Calibri"/>
                <a:ea typeface="Calibri"/>
                <a:cs typeface="Calibri"/>
              </a:rPr>
              <a:t>Next Level: Top-level domain (TLD) servers</a:t>
            </a:r>
          </a:p>
          <a:p>
            <a:pPr lvl="1"/>
            <a:r>
              <a:rPr lang="en-US" dirty="0">
                <a:latin typeface="Calibri"/>
                <a:ea typeface="Calibri"/>
                <a:cs typeface="Calibri"/>
              </a:rPr>
              <a:t>.com, .</a:t>
            </a:r>
            <a:r>
              <a:rPr lang="en-US" dirty="0" err="1">
                <a:latin typeface="Calibri"/>
                <a:ea typeface="Calibri"/>
                <a:cs typeface="Calibri"/>
              </a:rPr>
              <a:t>edu</a:t>
            </a:r>
            <a:r>
              <a:rPr lang="en-US" dirty="0">
                <a:latin typeface="Calibri"/>
                <a:ea typeface="Calibri"/>
                <a:cs typeface="Calibri"/>
              </a:rPr>
              <a:t>, etc.</a:t>
            </a:r>
          </a:p>
          <a:p>
            <a:pPr lvl="1"/>
            <a:r>
              <a:rPr lang="en-US" dirty="0">
                <a:latin typeface="Calibri"/>
                <a:ea typeface="Calibri"/>
                <a:cs typeface="Calibri"/>
              </a:rPr>
              <a:t>.</a:t>
            </a:r>
            <a:r>
              <a:rPr lang="en-US" dirty="0" err="1">
                <a:latin typeface="Calibri"/>
                <a:ea typeface="Calibri"/>
                <a:cs typeface="Calibri"/>
              </a:rPr>
              <a:t>uk</a:t>
            </a:r>
            <a:r>
              <a:rPr lang="en-US" dirty="0">
                <a:latin typeface="Calibri"/>
                <a:ea typeface="Calibri"/>
                <a:cs typeface="Calibri"/>
              </a:rPr>
              <a:t>, .au, .to, etc.</a:t>
            </a:r>
          </a:p>
          <a:p>
            <a:pPr lvl="1"/>
            <a:r>
              <a:rPr lang="en-US" dirty="0">
                <a:latin typeface="Calibri"/>
                <a:ea typeface="Calibri"/>
                <a:cs typeface="Calibri"/>
              </a:rPr>
              <a:t>Managed professionally</a:t>
            </a:r>
          </a:p>
          <a:p>
            <a:pPr lvl="1"/>
            <a:endParaRPr lang="en-US" dirty="0">
              <a:latin typeface="Calibri"/>
              <a:ea typeface="Calibri"/>
              <a:cs typeface="Calibri"/>
            </a:endParaRPr>
          </a:p>
          <a:p>
            <a:r>
              <a:rPr lang="en-US" dirty="0">
                <a:latin typeface="Calibri"/>
                <a:ea typeface="Calibri"/>
                <a:cs typeface="Calibri"/>
              </a:rPr>
              <a:t>Bottom Level: Authoritative DNS servers</a:t>
            </a:r>
          </a:p>
          <a:p>
            <a:pPr lvl="1"/>
            <a:r>
              <a:rPr lang="en-US" dirty="0">
                <a:latin typeface="Calibri"/>
                <a:ea typeface="Calibri"/>
                <a:cs typeface="Calibri"/>
              </a:rPr>
              <a:t>Actually do the mapping</a:t>
            </a:r>
          </a:p>
          <a:p>
            <a:pPr lvl="1"/>
            <a:r>
              <a:rPr lang="en-US" dirty="0">
                <a:latin typeface="Calibri"/>
                <a:ea typeface="Calibri"/>
                <a:cs typeface="Calibri"/>
              </a:rPr>
              <a:t>Can be maintained locally or by a service provider</a:t>
            </a:r>
          </a:p>
          <a:p>
            <a:pPr lvl="1"/>
            <a:endParaRPr lang="en-US" dirty="0">
              <a:latin typeface="Calibri"/>
              <a:ea typeface="Calibri"/>
              <a:cs typeface="Calibri"/>
            </a:endParaRPr>
          </a:p>
          <a:p>
            <a:endParaRPr lang="en-US" sz="2800" dirty="0">
              <a:latin typeface="Calibri"/>
              <a:ea typeface="Calibri"/>
              <a:cs typeface="Calibri"/>
            </a:endParaRPr>
          </a:p>
        </p:txBody>
      </p:sp>
    </p:spTree>
    <p:custDataLst>
      <p:tags r:id="rId1"/>
    </p:custDataLst>
    <p:extLst>
      <p:ext uri="{BB962C8B-B14F-4D97-AF65-F5344CB8AC3E}">
        <p14:creationId xmlns:p14="http://schemas.microsoft.com/office/powerpoint/2010/main" val="422320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87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87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2877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877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877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877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877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28771">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877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77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0119C39E-654D-054B-9265-AA6571304A3F}" type="slidenum">
              <a:rPr lang="en-US" sz="1400" b="0">
                <a:latin typeface="Times New Roman" charset="0"/>
                <a:cs typeface="Calibri"/>
              </a:rPr>
              <a:pPr eaLnBrk="1" hangingPunct="1"/>
              <a:t>50</a:t>
            </a:fld>
            <a:endParaRPr lang="en-US" sz="1400" b="0" dirty="0">
              <a:latin typeface="Times New Roman" charset="0"/>
              <a:cs typeface="Calibri"/>
            </a:endParaRPr>
          </a:p>
        </p:txBody>
      </p:sp>
      <p:sp>
        <p:nvSpPr>
          <p:cNvPr id="108547" name="Rectangle 2"/>
          <p:cNvSpPr>
            <a:spLocks noGrp="1" noChangeArrowheads="1"/>
          </p:cNvSpPr>
          <p:nvPr>
            <p:ph type="title"/>
          </p:nvPr>
        </p:nvSpPr>
        <p:spPr>
          <a:xfrm>
            <a:off x="304800" y="228600"/>
            <a:ext cx="8610600" cy="838200"/>
          </a:xfrm>
        </p:spPr>
        <p:txBody>
          <a:bodyPr>
            <a:normAutofit fontScale="90000"/>
          </a:bodyPr>
          <a:lstStyle/>
          <a:p>
            <a:r>
              <a:rPr lang="en-US" sz="2000">
                <a:latin typeface="Helvetica" charset="0"/>
                <a:ea typeface="ＭＳ Ｐゴシック" charset="0"/>
                <a:cs typeface="ＭＳ Ｐゴシック" charset="0"/>
              </a:rPr>
              <a:t>Improving HTTP Performance:</a:t>
            </a:r>
            <a:br>
              <a:rPr lang="en-US" sz="2000">
                <a:latin typeface="Helvetica" charset="0"/>
                <a:ea typeface="ＭＳ Ｐゴシック" charset="0"/>
                <a:cs typeface="ＭＳ Ｐゴシック" charset="0"/>
              </a:rPr>
            </a:br>
            <a:r>
              <a:rPr lang="en-US" sz="3200">
                <a:latin typeface="Helvetica" charset="0"/>
                <a:ea typeface="ＭＳ Ｐゴシック" charset="0"/>
                <a:cs typeface="ＭＳ Ｐゴシック" charset="0"/>
              </a:rPr>
              <a:t>CDN Example – Akamai</a:t>
            </a:r>
          </a:p>
        </p:txBody>
      </p:sp>
      <p:sp>
        <p:nvSpPr>
          <p:cNvPr id="1092611" name="Rectangle 3"/>
          <p:cNvSpPr>
            <a:spLocks noGrp="1" noChangeArrowheads="1"/>
          </p:cNvSpPr>
          <p:nvPr>
            <p:ph type="body" idx="1"/>
          </p:nvPr>
        </p:nvSpPr>
        <p:spPr>
          <a:xfrm>
            <a:off x="457200" y="1295400"/>
            <a:ext cx="8610600" cy="5334000"/>
          </a:xfrm>
        </p:spPr>
        <p:txBody>
          <a:bodyPr>
            <a:normAutofit fontScale="92500"/>
          </a:bodyPr>
          <a:lstStyle/>
          <a:p>
            <a:r>
              <a:rPr lang="en-US" dirty="0">
                <a:latin typeface="Calibri"/>
                <a:cs typeface="Calibri"/>
              </a:rPr>
              <a:t>Akamai creates new domain names for each client content provider.</a:t>
            </a:r>
          </a:p>
          <a:p>
            <a:pPr lvl="1"/>
            <a:r>
              <a:rPr lang="en-US" dirty="0">
                <a:latin typeface="Calibri"/>
                <a:ea typeface="Calibri"/>
                <a:cs typeface="Calibri"/>
              </a:rPr>
              <a:t>e.g., </a:t>
            </a:r>
            <a:r>
              <a:rPr lang="en-US" sz="2000" i="1" dirty="0">
                <a:solidFill>
                  <a:srgbClr val="0E04D6"/>
                </a:solidFill>
                <a:latin typeface="Calibri"/>
                <a:ea typeface="Calibri"/>
                <a:cs typeface="Calibri"/>
              </a:rPr>
              <a:t>a128.g.akamai.net</a:t>
            </a:r>
            <a:endParaRPr lang="en-US" dirty="0">
              <a:solidFill>
                <a:srgbClr val="0E04D6"/>
              </a:solidFill>
              <a:latin typeface="Calibri"/>
              <a:ea typeface="Calibri"/>
              <a:cs typeface="Calibri"/>
            </a:endParaRPr>
          </a:p>
          <a:p>
            <a:r>
              <a:rPr lang="en-US" dirty="0">
                <a:latin typeface="Calibri"/>
                <a:cs typeface="Calibri"/>
              </a:rPr>
              <a:t>The CDN’s DNS servers are authoritative for the new domains</a:t>
            </a:r>
          </a:p>
          <a:p>
            <a:r>
              <a:rPr lang="en-US" dirty="0">
                <a:latin typeface="Calibri"/>
                <a:cs typeface="Calibri"/>
              </a:rPr>
              <a:t>The client content provider modifies its content so that embedded URLs reference the new domains.</a:t>
            </a:r>
          </a:p>
          <a:p>
            <a:pPr lvl="1"/>
            <a:r>
              <a:rPr lang="ja-JP" altLang="en-US" dirty="0">
                <a:latin typeface="Calibri"/>
                <a:ea typeface="Calibri"/>
                <a:cs typeface="Calibri"/>
              </a:rPr>
              <a:t>“</a:t>
            </a:r>
            <a:r>
              <a:rPr lang="en-US" dirty="0" err="1">
                <a:latin typeface="Calibri"/>
                <a:ea typeface="Calibri"/>
                <a:cs typeface="Calibri"/>
              </a:rPr>
              <a:t>Akamaize</a:t>
            </a:r>
            <a:r>
              <a:rPr lang="ja-JP" altLang="en-US" dirty="0">
                <a:latin typeface="Calibri"/>
                <a:ea typeface="Calibri"/>
                <a:cs typeface="Calibri"/>
              </a:rPr>
              <a:t>”</a:t>
            </a:r>
            <a:r>
              <a:rPr lang="en-US" dirty="0">
                <a:latin typeface="Calibri"/>
                <a:ea typeface="Calibri"/>
                <a:cs typeface="Calibri"/>
              </a:rPr>
              <a:t> content</a:t>
            </a:r>
          </a:p>
          <a:p>
            <a:pPr lvl="1"/>
            <a:r>
              <a:rPr lang="en-US" dirty="0">
                <a:latin typeface="Calibri"/>
                <a:ea typeface="Calibri"/>
                <a:cs typeface="Calibri"/>
              </a:rPr>
              <a:t>e.g.: </a:t>
            </a:r>
            <a:r>
              <a:rPr lang="en-US" sz="2000" i="1" dirty="0">
                <a:solidFill>
                  <a:srgbClr val="0E04D6"/>
                </a:solidFill>
                <a:latin typeface="Calibri"/>
                <a:ea typeface="Calibri"/>
                <a:cs typeface="Calibri"/>
              </a:rPr>
              <a:t>http://www.bbc.co.uk/popular-image.jpg </a:t>
            </a:r>
            <a:r>
              <a:rPr lang="en-US" dirty="0">
                <a:latin typeface="Calibri"/>
                <a:ea typeface="Calibri"/>
                <a:cs typeface="Calibri"/>
              </a:rPr>
              <a:t>becomes </a:t>
            </a:r>
            <a:r>
              <a:rPr lang="en-US" sz="2000" i="1" dirty="0">
                <a:solidFill>
                  <a:srgbClr val="0E04D6"/>
                </a:solidFill>
                <a:latin typeface="Calibri"/>
                <a:ea typeface="Calibri"/>
                <a:cs typeface="Calibri"/>
              </a:rPr>
              <a:t>http://a128.g.akamai.net/popular-</a:t>
            </a:r>
            <a:r>
              <a:rPr lang="en-US" sz="2000" i="1" dirty="0" err="1">
                <a:solidFill>
                  <a:srgbClr val="0E04D6"/>
                </a:solidFill>
                <a:latin typeface="Calibri"/>
                <a:ea typeface="Calibri"/>
                <a:cs typeface="Calibri"/>
              </a:rPr>
              <a:t>image.jpg</a:t>
            </a:r>
            <a:endParaRPr lang="en-US" sz="2000" i="1" dirty="0">
              <a:solidFill>
                <a:srgbClr val="0E04D6"/>
              </a:solidFill>
              <a:latin typeface="Calibri"/>
              <a:ea typeface="Calibri"/>
              <a:cs typeface="Calibri"/>
            </a:endParaRPr>
          </a:p>
          <a:p>
            <a:r>
              <a:rPr lang="en-US" i="1" dirty="0">
                <a:solidFill>
                  <a:srgbClr val="000000"/>
                </a:solidFill>
                <a:latin typeface="Calibri"/>
                <a:ea typeface="Calibri"/>
                <a:cs typeface="Calibri"/>
              </a:rPr>
              <a:t>Requests now sent to CDN’s infrastructure…</a:t>
            </a:r>
            <a:endParaRPr lang="en-US" dirty="0">
              <a:solidFill>
                <a:srgbClr val="000000"/>
              </a:solidFill>
              <a:latin typeface="Calibri"/>
              <a:ea typeface="Calibri"/>
              <a:cs typeface="Calibri"/>
            </a:endParaRPr>
          </a:p>
        </p:txBody>
      </p:sp>
    </p:spTree>
    <p:custDataLst>
      <p:tags r:id="rId1"/>
    </p:custDataLst>
    <p:extLst>
      <p:ext uri="{BB962C8B-B14F-4D97-AF65-F5344CB8AC3E}">
        <p14:creationId xmlns:p14="http://schemas.microsoft.com/office/powerpoint/2010/main" val="22263592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26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261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2611">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926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261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261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926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2611"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71830B9F-D13E-9D40-8B37-902B9423673D}" type="slidenum">
              <a:rPr lang="en-US" sz="1400" b="0">
                <a:latin typeface="Times New Roman" charset="0"/>
                <a:cs typeface="Calibri"/>
              </a:rPr>
              <a:pPr eaLnBrk="1" hangingPunct="1"/>
              <a:t>51</a:t>
            </a:fld>
            <a:endParaRPr lang="en-US" sz="1400" b="0" dirty="0">
              <a:latin typeface="Times New Roman" charset="0"/>
              <a:cs typeface="Calibri"/>
            </a:endParaRPr>
          </a:p>
        </p:txBody>
      </p:sp>
      <p:sp>
        <p:nvSpPr>
          <p:cNvPr id="114691" name="Rectangle 2"/>
          <p:cNvSpPr>
            <a:spLocks noGrp="1" noChangeArrowheads="1"/>
          </p:cNvSpPr>
          <p:nvPr>
            <p:ph type="title"/>
          </p:nvPr>
        </p:nvSpPr>
        <p:spPr/>
        <p:txBody>
          <a:bodyPr>
            <a:normAutofit fontScale="90000"/>
          </a:bodyPr>
          <a:lstStyle/>
          <a:p>
            <a:r>
              <a:rPr lang="en-US">
                <a:latin typeface="Helvetica" charset="0"/>
                <a:ea typeface="ＭＳ Ｐゴシック" charset="0"/>
                <a:cs typeface="ＭＳ Ｐゴシック" charset="0"/>
              </a:rPr>
              <a:t>Hosting:  Multiple Sites Per Machine</a:t>
            </a:r>
          </a:p>
        </p:txBody>
      </p:sp>
      <p:sp>
        <p:nvSpPr>
          <p:cNvPr id="1071107" name="Rectangle 3"/>
          <p:cNvSpPr>
            <a:spLocks noGrp="1" noChangeArrowheads="1"/>
          </p:cNvSpPr>
          <p:nvPr>
            <p:ph type="body" idx="1"/>
          </p:nvPr>
        </p:nvSpPr>
        <p:spPr/>
        <p:txBody>
          <a:bodyPr>
            <a:normAutofit fontScale="85000" lnSpcReduction="20000"/>
          </a:bodyPr>
          <a:lstStyle/>
          <a:p>
            <a:r>
              <a:rPr lang="en-US" dirty="0">
                <a:latin typeface="Calibri"/>
                <a:cs typeface="Calibri"/>
              </a:rPr>
              <a:t>Multiple Web sites on a single machine</a:t>
            </a:r>
          </a:p>
          <a:p>
            <a:pPr lvl="1"/>
            <a:r>
              <a:rPr lang="en-US" dirty="0">
                <a:latin typeface="Calibri"/>
                <a:ea typeface="Calibri"/>
                <a:cs typeface="Calibri"/>
              </a:rPr>
              <a:t>Hosting company runs the Web server on behalf of multiple sites (</a:t>
            </a:r>
            <a:r>
              <a:rPr lang="en-US" i="1" dirty="0">
                <a:latin typeface="Calibri"/>
                <a:ea typeface="Calibri"/>
                <a:cs typeface="Calibri"/>
              </a:rPr>
              <a:t>e.g</a:t>
            </a:r>
            <a:r>
              <a:rPr lang="en-US" dirty="0">
                <a:latin typeface="Calibri"/>
                <a:ea typeface="Calibri"/>
                <a:cs typeface="Calibri"/>
              </a:rPr>
              <a:t>., </a:t>
            </a:r>
            <a:r>
              <a:rPr lang="en-US" dirty="0" err="1">
                <a:latin typeface="Calibri"/>
                <a:ea typeface="Calibri"/>
                <a:cs typeface="Calibri"/>
              </a:rPr>
              <a:t>www.foo.com</a:t>
            </a:r>
            <a:r>
              <a:rPr lang="en-US" dirty="0">
                <a:latin typeface="Calibri"/>
                <a:ea typeface="Calibri"/>
                <a:cs typeface="Calibri"/>
              </a:rPr>
              <a:t> and </a:t>
            </a:r>
            <a:r>
              <a:rPr lang="en-US" dirty="0" err="1">
                <a:latin typeface="Calibri"/>
                <a:ea typeface="Calibri"/>
                <a:cs typeface="Calibri"/>
              </a:rPr>
              <a:t>www.bar.com</a:t>
            </a:r>
            <a:r>
              <a:rPr lang="en-US" dirty="0">
                <a:latin typeface="Calibri"/>
                <a:ea typeface="Calibri"/>
                <a:cs typeface="Calibri"/>
              </a:rPr>
              <a:t>)</a:t>
            </a:r>
          </a:p>
          <a:p>
            <a:r>
              <a:rPr lang="en-US" dirty="0">
                <a:latin typeface="Calibri"/>
                <a:cs typeface="Calibri"/>
              </a:rPr>
              <a:t>Problem: </a:t>
            </a:r>
            <a:r>
              <a:rPr lang="en-US" dirty="0">
                <a:latin typeface="Courier" charset="0"/>
                <a:cs typeface="Calibri"/>
              </a:rPr>
              <a:t>GET /</a:t>
            </a:r>
            <a:r>
              <a:rPr lang="en-US" dirty="0" err="1">
                <a:latin typeface="Courier" charset="0"/>
                <a:cs typeface="Calibri"/>
              </a:rPr>
              <a:t>index.html</a:t>
            </a:r>
            <a:endParaRPr lang="en-US" dirty="0">
              <a:latin typeface="Calibri"/>
              <a:cs typeface="Calibri"/>
            </a:endParaRPr>
          </a:p>
          <a:p>
            <a:pPr lvl="1"/>
            <a:r>
              <a:rPr lang="en-US" sz="2000" dirty="0" err="1">
                <a:latin typeface="Courier" charset="0"/>
                <a:ea typeface="Calibri"/>
                <a:cs typeface="Calibri"/>
              </a:rPr>
              <a:t>www.foo.com</a:t>
            </a:r>
            <a:r>
              <a:rPr lang="en-US" sz="2000" dirty="0">
                <a:latin typeface="Courier" charset="0"/>
                <a:ea typeface="Calibri"/>
                <a:cs typeface="Calibri"/>
              </a:rPr>
              <a:t>/</a:t>
            </a:r>
            <a:r>
              <a:rPr lang="en-US" sz="2000" dirty="0" err="1">
                <a:latin typeface="Courier" charset="0"/>
                <a:ea typeface="Calibri"/>
                <a:cs typeface="Calibri"/>
              </a:rPr>
              <a:t>index.html</a:t>
            </a:r>
            <a:r>
              <a:rPr lang="en-US" dirty="0">
                <a:latin typeface="Calibri"/>
                <a:ea typeface="Calibri"/>
                <a:cs typeface="Calibri"/>
              </a:rPr>
              <a:t> or </a:t>
            </a:r>
            <a:r>
              <a:rPr lang="en-US" sz="2000" dirty="0" err="1">
                <a:latin typeface="Courier" charset="0"/>
                <a:ea typeface="Calibri"/>
                <a:cs typeface="Calibri"/>
              </a:rPr>
              <a:t>www.bar.com</a:t>
            </a:r>
            <a:r>
              <a:rPr lang="en-US" sz="2000" dirty="0">
                <a:latin typeface="Courier" charset="0"/>
                <a:ea typeface="Calibri"/>
                <a:cs typeface="Calibri"/>
              </a:rPr>
              <a:t>/</a:t>
            </a:r>
            <a:r>
              <a:rPr lang="en-US" sz="2000" dirty="0" err="1">
                <a:latin typeface="Courier" charset="0"/>
                <a:ea typeface="Calibri"/>
                <a:cs typeface="Calibri"/>
              </a:rPr>
              <a:t>index.html</a:t>
            </a:r>
            <a:r>
              <a:rPr lang="en-US" dirty="0">
                <a:latin typeface="Calibri"/>
                <a:ea typeface="Calibri"/>
                <a:cs typeface="Calibri"/>
              </a:rPr>
              <a:t>?</a:t>
            </a:r>
          </a:p>
          <a:p>
            <a:r>
              <a:rPr lang="en-US" dirty="0">
                <a:latin typeface="Calibri"/>
                <a:cs typeface="Calibri"/>
              </a:rPr>
              <a:t>Solutions:</a:t>
            </a:r>
          </a:p>
          <a:p>
            <a:pPr lvl="1"/>
            <a:r>
              <a:rPr lang="en-US" dirty="0">
                <a:latin typeface="Calibri"/>
                <a:ea typeface="Calibri"/>
                <a:cs typeface="Calibri"/>
              </a:rPr>
              <a:t>Multiple server processes on the same machine</a:t>
            </a:r>
          </a:p>
          <a:p>
            <a:pPr lvl="2"/>
            <a:r>
              <a:rPr lang="en-US" dirty="0">
                <a:latin typeface="Calibri"/>
                <a:ea typeface="Calibri"/>
                <a:cs typeface="Calibri"/>
              </a:rPr>
              <a:t>Have a separate IP address (or port) for each server</a:t>
            </a:r>
          </a:p>
          <a:p>
            <a:pPr lvl="1"/>
            <a:r>
              <a:rPr lang="en-US" dirty="0">
                <a:latin typeface="Calibri"/>
                <a:ea typeface="Calibri"/>
                <a:cs typeface="Calibri"/>
              </a:rPr>
              <a:t>Include site name in HTTP request</a:t>
            </a:r>
          </a:p>
          <a:p>
            <a:pPr lvl="2"/>
            <a:r>
              <a:rPr lang="en-US" dirty="0">
                <a:latin typeface="Calibri"/>
                <a:ea typeface="Calibri"/>
                <a:cs typeface="Calibri"/>
              </a:rPr>
              <a:t>Single Web server process with a single IP address</a:t>
            </a:r>
          </a:p>
          <a:p>
            <a:pPr lvl="2"/>
            <a:r>
              <a:rPr lang="en-US" dirty="0">
                <a:latin typeface="Calibri"/>
                <a:ea typeface="Calibri"/>
                <a:cs typeface="Calibri"/>
              </a:rPr>
              <a:t>Client includes </a:t>
            </a:r>
            <a:r>
              <a:rPr lang="ja-JP" altLang="en-US" dirty="0">
                <a:latin typeface="Calibri"/>
                <a:ea typeface="Calibri"/>
                <a:cs typeface="Calibri"/>
              </a:rPr>
              <a:t>“</a:t>
            </a:r>
            <a:r>
              <a:rPr lang="en-US" dirty="0">
                <a:latin typeface="Calibri"/>
                <a:ea typeface="Calibri"/>
                <a:cs typeface="Calibri"/>
              </a:rPr>
              <a:t>Host</a:t>
            </a:r>
            <a:r>
              <a:rPr lang="ja-JP" altLang="en-US" dirty="0">
                <a:latin typeface="Calibri"/>
                <a:ea typeface="Calibri"/>
                <a:cs typeface="Calibri"/>
              </a:rPr>
              <a:t>”</a:t>
            </a:r>
            <a:r>
              <a:rPr lang="en-US" dirty="0">
                <a:latin typeface="Calibri"/>
                <a:ea typeface="Calibri"/>
                <a:cs typeface="Calibri"/>
              </a:rPr>
              <a:t> header (</a:t>
            </a:r>
            <a:r>
              <a:rPr lang="en-US" i="1" dirty="0">
                <a:latin typeface="Calibri"/>
                <a:ea typeface="Calibri"/>
                <a:cs typeface="Calibri"/>
              </a:rPr>
              <a:t>e.g.,</a:t>
            </a:r>
            <a:r>
              <a:rPr lang="en-US" dirty="0">
                <a:latin typeface="Calibri"/>
                <a:ea typeface="Calibri"/>
                <a:cs typeface="Calibri"/>
              </a:rPr>
              <a:t> </a:t>
            </a:r>
            <a:r>
              <a:rPr lang="en-US" sz="1800" dirty="0">
                <a:latin typeface="Courier" charset="0"/>
                <a:ea typeface="Calibri"/>
                <a:cs typeface="Calibri"/>
              </a:rPr>
              <a:t>Host: </a:t>
            </a:r>
            <a:r>
              <a:rPr lang="en-US" sz="1800" dirty="0" err="1">
                <a:latin typeface="Courier" charset="0"/>
                <a:ea typeface="Calibri"/>
                <a:cs typeface="Calibri"/>
              </a:rPr>
              <a:t>www.foo.com</a:t>
            </a:r>
            <a:r>
              <a:rPr lang="en-US" dirty="0">
                <a:latin typeface="Calibri"/>
                <a:ea typeface="Calibri"/>
                <a:cs typeface="Calibri"/>
              </a:rPr>
              <a:t>)</a:t>
            </a:r>
          </a:p>
          <a:p>
            <a:pPr lvl="2"/>
            <a:r>
              <a:rPr lang="en-US" i="1" dirty="0">
                <a:latin typeface="Calibri"/>
                <a:ea typeface="Calibri"/>
                <a:cs typeface="Calibri"/>
              </a:rPr>
              <a:t>Required header</a:t>
            </a:r>
            <a:r>
              <a:rPr lang="en-US" dirty="0">
                <a:latin typeface="Calibri"/>
                <a:ea typeface="Calibri"/>
                <a:cs typeface="Calibri"/>
              </a:rPr>
              <a:t> with HTTP/1.1</a:t>
            </a:r>
          </a:p>
        </p:txBody>
      </p:sp>
    </p:spTree>
    <p:custDataLst>
      <p:tags r:id="rId1"/>
    </p:custDataLst>
    <p:extLst>
      <p:ext uri="{BB962C8B-B14F-4D97-AF65-F5344CB8AC3E}">
        <p14:creationId xmlns:p14="http://schemas.microsoft.com/office/powerpoint/2010/main" val="37738192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11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110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711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7110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110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7110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7110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7110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7110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7110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7110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110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734C6ECC-8297-034B-BAB1-A8F4C727C663}" type="slidenum">
              <a:rPr lang="en-US" sz="1400" b="0">
                <a:latin typeface="Times New Roman" charset="0"/>
                <a:cs typeface="Calibri"/>
              </a:rPr>
              <a:pPr eaLnBrk="1" hangingPunct="1"/>
              <a:t>52</a:t>
            </a:fld>
            <a:endParaRPr lang="en-US" sz="1400" b="0" dirty="0">
              <a:latin typeface="Times New Roman" charset="0"/>
              <a:cs typeface="Calibri"/>
            </a:endParaRPr>
          </a:p>
        </p:txBody>
      </p:sp>
      <p:sp>
        <p:nvSpPr>
          <p:cNvPr id="116739" name="Rectangle 2"/>
          <p:cNvSpPr>
            <a:spLocks noGrp="1" noChangeArrowheads="1"/>
          </p:cNvSpPr>
          <p:nvPr>
            <p:ph type="title"/>
          </p:nvPr>
        </p:nvSpPr>
        <p:spPr/>
        <p:txBody>
          <a:bodyPr>
            <a:normAutofit fontScale="90000"/>
          </a:bodyPr>
          <a:lstStyle/>
          <a:p>
            <a:r>
              <a:rPr lang="en-US" dirty="0">
                <a:latin typeface="Helvetica" charset="0"/>
                <a:ea typeface="ＭＳ Ｐゴシック" charset="0"/>
                <a:cs typeface="ＭＳ Ｐゴシック" charset="0"/>
              </a:rPr>
              <a:t>Hosting: Multiple Machines Per Site</a:t>
            </a:r>
          </a:p>
        </p:txBody>
      </p:sp>
      <p:sp>
        <p:nvSpPr>
          <p:cNvPr id="1072131" name="Rectangle 3"/>
          <p:cNvSpPr>
            <a:spLocks noGrp="1" noChangeArrowheads="1"/>
          </p:cNvSpPr>
          <p:nvPr>
            <p:ph type="body" idx="1"/>
          </p:nvPr>
        </p:nvSpPr>
        <p:spPr>
          <a:xfrm>
            <a:off x="457199" y="1611351"/>
            <a:ext cx="8586439" cy="4525963"/>
          </a:xfrm>
        </p:spPr>
        <p:txBody>
          <a:bodyPr>
            <a:normAutofit fontScale="92500"/>
          </a:bodyPr>
          <a:lstStyle/>
          <a:p>
            <a:r>
              <a:rPr lang="en-US" dirty="0">
                <a:latin typeface="Calibri"/>
                <a:ea typeface="Calibri"/>
                <a:cs typeface="Calibri"/>
              </a:rPr>
              <a:t>Replicate popular Web site across many machines</a:t>
            </a:r>
          </a:p>
          <a:p>
            <a:pPr lvl="1"/>
            <a:r>
              <a:rPr lang="en-US" dirty="0">
                <a:latin typeface="Calibri"/>
                <a:ea typeface="Calibri"/>
                <a:cs typeface="Calibri"/>
              </a:rPr>
              <a:t>Helps to handle the load</a:t>
            </a:r>
          </a:p>
          <a:p>
            <a:pPr lvl="1"/>
            <a:r>
              <a:rPr lang="en-US" dirty="0">
                <a:latin typeface="Calibri"/>
                <a:ea typeface="Calibri"/>
                <a:cs typeface="Calibri"/>
              </a:rPr>
              <a:t>Places content closer to clients</a:t>
            </a:r>
          </a:p>
          <a:p>
            <a:pPr lvl="1"/>
            <a:endParaRPr lang="en-US" dirty="0">
              <a:latin typeface="Calibri"/>
              <a:ea typeface="Calibri"/>
              <a:cs typeface="Calibri"/>
            </a:endParaRPr>
          </a:p>
          <a:p>
            <a:r>
              <a:rPr lang="en-US" dirty="0">
                <a:latin typeface="Calibri"/>
                <a:ea typeface="Calibri"/>
                <a:cs typeface="Calibri"/>
              </a:rPr>
              <a:t>Helps when content isn’t cacheable</a:t>
            </a:r>
          </a:p>
          <a:p>
            <a:pPr lvl="1"/>
            <a:endParaRPr lang="en-US" dirty="0">
              <a:latin typeface="Calibri"/>
              <a:ea typeface="Calibri"/>
              <a:cs typeface="Calibri"/>
            </a:endParaRPr>
          </a:p>
          <a:p>
            <a:r>
              <a:rPr lang="en-US" dirty="0">
                <a:latin typeface="Calibri"/>
                <a:ea typeface="Calibri"/>
                <a:cs typeface="Calibri"/>
              </a:rPr>
              <a:t>Problem:  Want to direct client to particular replica</a:t>
            </a:r>
          </a:p>
          <a:p>
            <a:pPr lvl="1"/>
            <a:r>
              <a:rPr lang="en-US" dirty="0">
                <a:latin typeface="Calibri"/>
                <a:ea typeface="Calibri"/>
                <a:cs typeface="Calibri"/>
              </a:rPr>
              <a:t>Balance load across server replicas</a:t>
            </a:r>
          </a:p>
          <a:p>
            <a:pPr lvl="1"/>
            <a:r>
              <a:rPr lang="en-US" dirty="0">
                <a:latin typeface="Calibri"/>
                <a:ea typeface="Calibri"/>
                <a:cs typeface="Calibri"/>
              </a:rPr>
              <a:t>Pair clients with nearby servers</a:t>
            </a:r>
          </a:p>
          <a:p>
            <a:endParaRPr lang="en-US" dirty="0">
              <a:latin typeface="Calibri"/>
              <a:ea typeface="Calibri"/>
              <a:cs typeface="Calibri"/>
            </a:endParaRPr>
          </a:p>
          <a:p>
            <a:endParaRPr lang="en-US" dirty="0">
              <a:latin typeface="Calibri"/>
              <a:ea typeface="Calibri"/>
              <a:cs typeface="Calibri"/>
            </a:endParaRPr>
          </a:p>
          <a:p>
            <a:endParaRPr lang="en-US" dirty="0">
              <a:latin typeface="Calibri"/>
              <a:ea typeface="Calibri"/>
              <a:cs typeface="Calibri"/>
            </a:endParaRPr>
          </a:p>
        </p:txBody>
      </p:sp>
    </p:spTree>
    <p:custDataLst>
      <p:tags r:id="rId1"/>
    </p:custDataLst>
    <p:extLst>
      <p:ext uri="{BB962C8B-B14F-4D97-AF65-F5344CB8AC3E}">
        <p14:creationId xmlns:p14="http://schemas.microsoft.com/office/powerpoint/2010/main" val="7172921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21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21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721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7213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213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7213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72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213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D87BBAA7-BE53-624A-9F2F-6BFAF55DC766}" type="slidenum">
              <a:rPr lang="en-US" sz="1400" b="0">
                <a:latin typeface="Times New Roman" charset="0"/>
                <a:cs typeface="Calibri"/>
              </a:rPr>
              <a:pPr eaLnBrk="1" hangingPunct="1"/>
              <a:t>53</a:t>
            </a:fld>
            <a:endParaRPr lang="en-US" sz="1400" b="0" dirty="0">
              <a:latin typeface="Times New Roman" charset="0"/>
              <a:cs typeface="Calibri"/>
            </a:endParaRPr>
          </a:p>
        </p:txBody>
      </p:sp>
      <p:sp>
        <p:nvSpPr>
          <p:cNvPr id="118787" name="Rectangle 2"/>
          <p:cNvSpPr>
            <a:spLocks noGrp="1" noChangeArrowheads="1"/>
          </p:cNvSpPr>
          <p:nvPr>
            <p:ph type="title"/>
          </p:nvPr>
        </p:nvSpPr>
        <p:spPr/>
        <p:txBody>
          <a:bodyPr/>
          <a:lstStyle/>
          <a:p>
            <a:r>
              <a:rPr lang="en-US" dirty="0">
                <a:latin typeface="Helvetica" charset="0"/>
                <a:ea typeface="ＭＳ Ｐゴシック" charset="0"/>
                <a:cs typeface="ＭＳ Ｐゴシック" charset="0"/>
              </a:rPr>
              <a:t>Multi-Hosting at Single Location</a:t>
            </a:r>
          </a:p>
        </p:txBody>
      </p:sp>
      <p:sp>
        <p:nvSpPr>
          <p:cNvPr id="118788" name="Rectangle 3"/>
          <p:cNvSpPr>
            <a:spLocks noGrp="1" noChangeArrowheads="1"/>
          </p:cNvSpPr>
          <p:nvPr>
            <p:ph type="body" idx="1"/>
          </p:nvPr>
        </p:nvSpPr>
        <p:spPr/>
        <p:txBody>
          <a:bodyPr>
            <a:normAutofit fontScale="85000" lnSpcReduction="20000"/>
          </a:bodyPr>
          <a:lstStyle/>
          <a:p>
            <a:r>
              <a:rPr lang="en-US" dirty="0">
                <a:latin typeface="Calibri"/>
                <a:cs typeface="Calibri"/>
              </a:rPr>
              <a:t>Single IP address, multiple machines</a:t>
            </a:r>
          </a:p>
          <a:p>
            <a:pPr lvl="1"/>
            <a:r>
              <a:rPr lang="en-US" dirty="0">
                <a:latin typeface="Calibri"/>
                <a:ea typeface="Calibri"/>
                <a:cs typeface="Calibri"/>
              </a:rPr>
              <a:t>Run multiple machines behind a single IP address</a:t>
            </a:r>
          </a:p>
          <a:p>
            <a:pPr lvl="1"/>
            <a:endParaRPr lang="en-US" dirty="0">
              <a:latin typeface="Calibri"/>
              <a:ea typeface="Calibri"/>
              <a:cs typeface="Calibri"/>
            </a:endParaRPr>
          </a:p>
          <a:p>
            <a:pPr lvl="1"/>
            <a:endParaRPr lang="en-US" dirty="0">
              <a:latin typeface="Calibri"/>
              <a:ea typeface="Calibri"/>
              <a:cs typeface="Calibri"/>
            </a:endParaRPr>
          </a:p>
          <a:p>
            <a:pPr lvl="1"/>
            <a:endParaRPr lang="en-US" dirty="0">
              <a:latin typeface="Calibri"/>
              <a:ea typeface="Calibri"/>
              <a:cs typeface="Calibri"/>
            </a:endParaRPr>
          </a:p>
          <a:p>
            <a:pPr lvl="1"/>
            <a:endParaRPr lang="en-US" dirty="0">
              <a:latin typeface="Calibri"/>
              <a:ea typeface="Calibri"/>
              <a:cs typeface="Calibri"/>
            </a:endParaRPr>
          </a:p>
          <a:p>
            <a:pPr lvl="1"/>
            <a:endParaRPr lang="en-US" dirty="0">
              <a:latin typeface="Calibri"/>
              <a:ea typeface="Calibri"/>
              <a:cs typeface="Calibri"/>
            </a:endParaRPr>
          </a:p>
          <a:p>
            <a:pPr lvl="1"/>
            <a:endParaRPr lang="en-US" dirty="0">
              <a:latin typeface="Calibri"/>
              <a:ea typeface="Calibri"/>
              <a:cs typeface="Calibri"/>
            </a:endParaRPr>
          </a:p>
          <a:p>
            <a:pPr lvl="1"/>
            <a:endParaRPr lang="en-US" dirty="0">
              <a:latin typeface="Calibri"/>
              <a:ea typeface="Calibri"/>
              <a:cs typeface="Calibri"/>
            </a:endParaRPr>
          </a:p>
          <a:p>
            <a:pPr lvl="1"/>
            <a:endParaRPr lang="en-US" dirty="0">
              <a:latin typeface="Calibri"/>
              <a:ea typeface="Calibri"/>
              <a:cs typeface="Calibri"/>
            </a:endParaRPr>
          </a:p>
          <a:p>
            <a:pPr lvl="1"/>
            <a:r>
              <a:rPr lang="en-US" dirty="0">
                <a:latin typeface="Calibri"/>
                <a:ea typeface="Calibri"/>
                <a:cs typeface="Calibri"/>
              </a:rPr>
              <a:t>Ensure all packets from a single </a:t>
            </a:r>
            <a:br>
              <a:rPr lang="en-US" dirty="0">
                <a:latin typeface="Calibri"/>
                <a:ea typeface="Calibri"/>
                <a:cs typeface="Calibri"/>
              </a:rPr>
            </a:br>
            <a:r>
              <a:rPr lang="en-US" dirty="0">
                <a:latin typeface="Calibri"/>
                <a:ea typeface="Calibri"/>
                <a:cs typeface="Calibri"/>
              </a:rPr>
              <a:t>TCP connection go to the same replica</a:t>
            </a:r>
          </a:p>
        </p:txBody>
      </p:sp>
      <p:pic>
        <p:nvPicPr>
          <p:cNvPr id="118789" name="Picture 4" descr="j02857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838" y="2390775"/>
            <a:ext cx="1824037" cy="1120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8790" name="Picture 5" descr="j02857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838" y="3581400"/>
            <a:ext cx="1824037" cy="1120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8791" name="Picture 6" descr="j02857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838" y="4810125"/>
            <a:ext cx="1824037" cy="1120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8792" name="Line 7"/>
          <p:cNvSpPr>
            <a:spLocks noChangeShapeType="1"/>
          </p:cNvSpPr>
          <p:nvPr/>
        </p:nvSpPr>
        <p:spPr bwMode="auto">
          <a:xfrm flipH="1">
            <a:off x="6156325" y="2889250"/>
            <a:ext cx="844550" cy="0"/>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8793" name="Line 8"/>
          <p:cNvSpPr>
            <a:spLocks noChangeShapeType="1"/>
          </p:cNvSpPr>
          <p:nvPr/>
        </p:nvSpPr>
        <p:spPr bwMode="auto">
          <a:xfrm flipH="1">
            <a:off x="6156325" y="4079875"/>
            <a:ext cx="844550" cy="0"/>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8794" name="Line 9"/>
          <p:cNvSpPr>
            <a:spLocks noChangeShapeType="1"/>
          </p:cNvSpPr>
          <p:nvPr/>
        </p:nvSpPr>
        <p:spPr bwMode="auto">
          <a:xfrm flipH="1">
            <a:off x="6156325" y="5232400"/>
            <a:ext cx="844550" cy="0"/>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8795" name="Line 10"/>
          <p:cNvSpPr>
            <a:spLocks noChangeShapeType="1"/>
          </p:cNvSpPr>
          <p:nvPr/>
        </p:nvSpPr>
        <p:spPr bwMode="auto">
          <a:xfrm>
            <a:off x="6156325" y="2889250"/>
            <a:ext cx="0" cy="2343150"/>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8796" name="Line 11"/>
          <p:cNvSpPr>
            <a:spLocks noChangeShapeType="1"/>
          </p:cNvSpPr>
          <p:nvPr/>
        </p:nvSpPr>
        <p:spPr bwMode="auto">
          <a:xfrm flipH="1">
            <a:off x="5311775" y="3849688"/>
            <a:ext cx="844550" cy="0"/>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8797" name="Text Box 12"/>
          <p:cNvSpPr txBox="1">
            <a:spLocks noChangeArrowheads="1"/>
          </p:cNvSpPr>
          <p:nvPr/>
        </p:nvSpPr>
        <p:spPr bwMode="auto">
          <a:xfrm>
            <a:off x="3352800" y="3657600"/>
            <a:ext cx="1952102" cy="400110"/>
          </a:xfrm>
          <a:prstGeom prst="rect">
            <a:avLst/>
          </a:prstGeom>
          <a:solidFill>
            <a:srgbClr val="CCFFFF"/>
          </a:solidFill>
          <a:ln w="38100">
            <a:solidFill>
              <a:srgbClr val="0000FF"/>
            </a:solidFill>
            <a:miter lim="800000"/>
            <a:headEnd/>
            <a:tailEnd/>
          </a:ln>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dirty="0">
                <a:latin typeface="Helvetica" charset="0"/>
                <a:cs typeface="Calibri"/>
              </a:rPr>
              <a:t>Load Balancer</a:t>
            </a:r>
          </a:p>
        </p:txBody>
      </p:sp>
      <p:sp>
        <p:nvSpPr>
          <p:cNvPr id="118798" name="Rectangle 13"/>
          <p:cNvSpPr>
            <a:spLocks noChangeArrowheads="1"/>
          </p:cNvSpPr>
          <p:nvPr/>
        </p:nvSpPr>
        <p:spPr bwMode="auto">
          <a:xfrm>
            <a:off x="3467100" y="4105275"/>
            <a:ext cx="17383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wrap="none">
            <a:spAutoFit/>
          </a:bodyPr>
          <a:lstStyle/>
          <a:p>
            <a:r>
              <a:rPr lang="en-US">
                <a:latin typeface="Helvetica" charset="0"/>
              </a:rPr>
              <a:t> </a:t>
            </a:r>
            <a:r>
              <a:rPr lang="en-US" b="0">
                <a:solidFill>
                  <a:srgbClr val="0000FF"/>
                </a:solidFill>
                <a:latin typeface="Helvetica" charset="0"/>
              </a:rPr>
              <a:t>64.236.16.20</a:t>
            </a:r>
          </a:p>
        </p:txBody>
      </p:sp>
      <p:sp>
        <p:nvSpPr>
          <p:cNvPr id="118799" name="Line 14"/>
          <p:cNvSpPr>
            <a:spLocks noChangeShapeType="1"/>
          </p:cNvSpPr>
          <p:nvPr/>
        </p:nvSpPr>
        <p:spPr bwMode="auto">
          <a:xfrm>
            <a:off x="2162175" y="3273425"/>
            <a:ext cx="1076325" cy="460375"/>
          </a:xfrm>
          <a:prstGeom prst="line">
            <a:avLst/>
          </a:prstGeom>
          <a:noFill/>
          <a:ln w="38100">
            <a:solidFill>
              <a:srgbClr val="0000FF"/>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8800" name="Line 15"/>
          <p:cNvSpPr>
            <a:spLocks noChangeShapeType="1"/>
          </p:cNvSpPr>
          <p:nvPr/>
        </p:nvSpPr>
        <p:spPr bwMode="auto">
          <a:xfrm flipV="1">
            <a:off x="2124075" y="3925888"/>
            <a:ext cx="1036638" cy="153987"/>
          </a:xfrm>
          <a:prstGeom prst="line">
            <a:avLst/>
          </a:prstGeom>
          <a:noFill/>
          <a:ln w="38100">
            <a:solidFill>
              <a:srgbClr val="0000FF"/>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8801" name="Line 16"/>
          <p:cNvSpPr>
            <a:spLocks noChangeShapeType="1"/>
          </p:cNvSpPr>
          <p:nvPr/>
        </p:nvSpPr>
        <p:spPr bwMode="auto">
          <a:xfrm flipV="1">
            <a:off x="2201863" y="4195763"/>
            <a:ext cx="958850" cy="614362"/>
          </a:xfrm>
          <a:prstGeom prst="line">
            <a:avLst/>
          </a:prstGeom>
          <a:noFill/>
          <a:ln w="38100">
            <a:solidFill>
              <a:srgbClr val="0000FF"/>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val="6586012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53FB4203-B28C-7749-AD4F-A0DEF32423A8}" type="slidenum">
              <a:rPr lang="en-US" sz="1400" b="0">
                <a:latin typeface="Times New Roman" charset="0"/>
                <a:cs typeface="Calibri"/>
              </a:rPr>
              <a:pPr eaLnBrk="1" hangingPunct="1"/>
              <a:t>54</a:t>
            </a:fld>
            <a:endParaRPr lang="en-US" sz="1400" b="0" dirty="0">
              <a:latin typeface="Times New Roman" charset="0"/>
              <a:cs typeface="Calibri"/>
            </a:endParaRPr>
          </a:p>
        </p:txBody>
      </p:sp>
      <p:sp>
        <p:nvSpPr>
          <p:cNvPr id="120835" name="Rectangle 2"/>
          <p:cNvSpPr>
            <a:spLocks noGrp="1" noChangeArrowheads="1"/>
          </p:cNvSpPr>
          <p:nvPr>
            <p:ph type="title"/>
          </p:nvPr>
        </p:nvSpPr>
        <p:spPr/>
        <p:txBody>
          <a:bodyPr>
            <a:normAutofit fontScale="90000"/>
          </a:bodyPr>
          <a:lstStyle/>
          <a:p>
            <a:r>
              <a:rPr lang="en-US" dirty="0">
                <a:latin typeface="Helvetica" charset="0"/>
                <a:ea typeface="ＭＳ Ｐゴシック" charset="0"/>
                <a:cs typeface="ＭＳ Ｐゴシック" charset="0"/>
              </a:rPr>
              <a:t>Multi-Hosting at Several Locations</a:t>
            </a:r>
          </a:p>
        </p:txBody>
      </p:sp>
      <p:sp>
        <p:nvSpPr>
          <p:cNvPr id="120836" name="Rectangle 3"/>
          <p:cNvSpPr>
            <a:spLocks noGrp="1" noChangeArrowheads="1"/>
          </p:cNvSpPr>
          <p:nvPr>
            <p:ph type="body" idx="1"/>
          </p:nvPr>
        </p:nvSpPr>
        <p:spPr/>
        <p:txBody>
          <a:bodyPr>
            <a:normAutofit/>
          </a:bodyPr>
          <a:lstStyle/>
          <a:p>
            <a:r>
              <a:rPr lang="en-US" sz="2400" dirty="0">
                <a:latin typeface="Calibri"/>
                <a:cs typeface="Calibri"/>
              </a:rPr>
              <a:t>Multiple addresses, multiple machines</a:t>
            </a:r>
          </a:p>
          <a:p>
            <a:pPr lvl="1"/>
            <a:r>
              <a:rPr lang="en-US" sz="2000" dirty="0">
                <a:latin typeface="Calibri"/>
                <a:ea typeface="Calibri"/>
                <a:cs typeface="Calibri"/>
              </a:rPr>
              <a:t>Same name but different addresses for all of the replicas</a:t>
            </a:r>
          </a:p>
          <a:p>
            <a:pPr lvl="1"/>
            <a:r>
              <a:rPr lang="en-US" sz="2000" dirty="0">
                <a:latin typeface="Calibri"/>
                <a:ea typeface="Calibri"/>
                <a:cs typeface="Calibri"/>
              </a:rPr>
              <a:t>Configure DNS server to return </a:t>
            </a:r>
            <a:r>
              <a:rPr lang="en-US" sz="2000" i="1" dirty="0">
                <a:latin typeface="Calibri"/>
                <a:ea typeface="Calibri"/>
                <a:cs typeface="Calibri"/>
              </a:rPr>
              <a:t>closest</a:t>
            </a:r>
            <a:r>
              <a:rPr lang="en-US" sz="2000" dirty="0">
                <a:latin typeface="Calibri"/>
                <a:ea typeface="Calibri"/>
                <a:cs typeface="Calibri"/>
              </a:rPr>
              <a:t> address</a:t>
            </a:r>
          </a:p>
          <a:p>
            <a:pPr lvl="1"/>
            <a:endParaRPr lang="en-US" sz="2000" dirty="0">
              <a:latin typeface="Calibri"/>
              <a:ea typeface="Calibri"/>
              <a:cs typeface="Calibri"/>
            </a:endParaRPr>
          </a:p>
          <a:p>
            <a:pPr lvl="1"/>
            <a:endParaRPr lang="en-US" sz="2000" dirty="0">
              <a:latin typeface="Calibri"/>
              <a:ea typeface="Calibri"/>
              <a:cs typeface="Calibri"/>
            </a:endParaRPr>
          </a:p>
          <a:p>
            <a:pPr lvl="1"/>
            <a:endParaRPr lang="en-US" sz="2000" dirty="0">
              <a:latin typeface="Calibri"/>
              <a:ea typeface="Calibri"/>
              <a:cs typeface="Calibri"/>
            </a:endParaRPr>
          </a:p>
          <a:p>
            <a:pPr lvl="1"/>
            <a:endParaRPr lang="en-US" sz="2000" dirty="0">
              <a:latin typeface="Calibri"/>
              <a:ea typeface="Calibri"/>
              <a:cs typeface="Calibri"/>
            </a:endParaRPr>
          </a:p>
          <a:p>
            <a:pPr lvl="1"/>
            <a:endParaRPr lang="en-US" sz="2000" dirty="0">
              <a:latin typeface="Calibri"/>
              <a:ea typeface="Calibri"/>
              <a:cs typeface="Calibri"/>
            </a:endParaRPr>
          </a:p>
          <a:p>
            <a:pPr lvl="1"/>
            <a:endParaRPr lang="en-US" sz="2000" dirty="0">
              <a:latin typeface="Calibri"/>
              <a:ea typeface="Calibri"/>
              <a:cs typeface="Calibri"/>
            </a:endParaRPr>
          </a:p>
          <a:p>
            <a:pPr lvl="1"/>
            <a:endParaRPr lang="en-US" sz="2000" dirty="0">
              <a:latin typeface="Calibri"/>
              <a:ea typeface="Calibri"/>
              <a:cs typeface="Calibri"/>
            </a:endParaRPr>
          </a:p>
          <a:p>
            <a:pPr lvl="1"/>
            <a:endParaRPr lang="en-US" sz="2000" dirty="0">
              <a:latin typeface="Calibri"/>
              <a:ea typeface="Calibri"/>
              <a:cs typeface="Calibri"/>
            </a:endParaRPr>
          </a:p>
          <a:p>
            <a:pPr lvl="1">
              <a:buFont typeface="Helvetica" charset="0"/>
              <a:buNone/>
            </a:pPr>
            <a:endParaRPr lang="en-US" sz="2000" dirty="0">
              <a:latin typeface="Calibri"/>
              <a:ea typeface="Calibri"/>
              <a:cs typeface="Calibri"/>
            </a:endParaRPr>
          </a:p>
        </p:txBody>
      </p:sp>
      <p:pic>
        <p:nvPicPr>
          <p:cNvPr id="120837" name="Picture 4" descr="j02857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01650" y="2738438"/>
            <a:ext cx="1824038" cy="1120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0838" name="Picture 5" descr="j02857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7363" y="2738438"/>
            <a:ext cx="1824037" cy="1120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0839" name="Picture 6" descr="j02857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01650" y="5235575"/>
            <a:ext cx="1824038" cy="1120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840" name="Line 7"/>
          <p:cNvSpPr>
            <a:spLocks noChangeShapeType="1"/>
          </p:cNvSpPr>
          <p:nvPr/>
        </p:nvSpPr>
        <p:spPr bwMode="auto">
          <a:xfrm flipH="1" flipV="1">
            <a:off x="1538288" y="3776663"/>
            <a:ext cx="998537" cy="614362"/>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0841" name="Line 8"/>
          <p:cNvSpPr>
            <a:spLocks noChangeShapeType="1"/>
          </p:cNvSpPr>
          <p:nvPr/>
        </p:nvSpPr>
        <p:spPr bwMode="auto">
          <a:xfrm flipH="1">
            <a:off x="5646738" y="3622675"/>
            <a:ext cx="1268412" cy="806450"/>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0842" name="Line 9"/>
          <p:cNvSpPr>
            <a:spLocks noChangeShapeType="1"/>
          </p:cNvSpPr>
          <p:nvPr/>
        </p:nvSpPr>
        <p:spPr bwMode="auto">
          <a:xfrm flipH="1">
            <a:off x="2152650" y="5351463"/>
            <a:ext cx="806450" cy="384175"/>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74186" name="Cloud"/>
          <p:cNvSpPr>
            <a:spLocks noChangeAspect="1" noEditPoints="1" noChangeArrowheads="1"/>
          </p:cNvSpPr>
          <p:nvPr/>
        </p:nvSpPr>
        <p:spPr bwMode="auto">
          <a:xfrm>
            <a:off x="2459038" y="3430588"/>
            <a:ext cx="3243262" cy="23368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defRPr/>
            </a:pPr>
            <a:endParaRPr lang="en-US">
              <a:ea typeface="+mn-ea"/>
              <a:cs typeface="+mn-cs"/>
            </a:endParaRPr>
          </a:p>
        </p:txBody>
      </p:sp>
      <p:pic>
        <p:nvPicPr>
          <p:cNvPr id="120844" name="Picture 11" descr="j01953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5275" y="5159375"/>
            <a:ext cx="11938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845" name="Line 12"/>
          <p:cNvSpPr>
            <a:spLocks noChangeShapeType="1"/>
          </p:cNvSpPr>
          <p:nvPr/>
        </p:nvSpPr>
        <p:spPr bwMode="auto">
          <a:xfrm flipH="1" flipV="1">
            <a:off x="5224463" y="5041900"/>
            <a:ext cx="1460500" cy="731838"/>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0846" name="Text Box 13"/>
          <p:cNvSpPr txBox="1">
            <a:spLocks noChangeArrowheads="1"/>
          </p:cNvSpPr>
          <p:nvPr/>
        </p:nvSpPr>
        <p:spPr bwMode="auto">
          <a:xfrm>
            <a:off x="3306763" y="4275138"/>
            <a:ext cx="1487487"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r>
              <a:rPr lang="en-US" sz="2800" dirty="0">
                <a:latin typeface="Helvetica" charset="0"/>
                <a:cs typeface="Calibri"/>
              </a:rPr>
              <a:t>Internet</a:t>
            </a:r>
          </a:p>
        </p:txBody>
      </p:sp>
      <p:sp>
        <p:nvSpPr>
          <p:cNvPr id="120847" name="Rectangle 14"/>
          <p:cNvSpPr>
            <a:spLocks noChangeArrowheads="1"/>
          </p:cNvSpPr>
          <p:nvPr/>
        </p:nvSpPr>
        <p:spPr bwMode="auto">
          <a:xfrm>
            <a:off x="6835775" y="3890963"/>
            <a:ext cx="17383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wrap="none">
            <a:spAutoFit/>
          </a:bodyPr>
          <a:lstStyle/>
          <a:p>
            <a:r>
              <a:rPr lang="en-US">
                <a:latin typeface="Helvetica" charset="0"/>
              </a:rPr>
              <a:t> </a:t>
            </a:r>
            <a:r>
              <a:rPr lang="en-US" b="0">
                <a:solidFill>
                  <a:srgbClr val="0000FF"/>
                </a:solidFill>
                <a:latin typeface="Helvetica" charset="0"/>
              </a:rPr>
              <a:t>64.236.16.20</a:t>
            </a:r>
          </a:p>
        </p:txBody>
      </p:sp>
      <p:sp>
        <p:nvSpPr>
          <p:cNvPr id="120848" name="Rectangle 15"/>
          <p:cNvSpPr>
            <a:spLocks noChangeArrowheads="1"/>
          </p:cNvSpPr>
          <p:nvPr/>
        </p:nvSpPr>
        <p:spPr bwMode="auto">
          <a:xfrm>
            <a:off x="501650" y="6308725"/>
            <a:ext cx="18796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wrap="none">
            <a:spAutoFit/>
          </a:bodyPr>
          <a:lstStyle/>
          <a:p>
            <a:r>
              <a:rPr lang="en-US">
                <a:latin typeface="Helvetica" charset="0"/>
              </a:rPr>
              <a:t> </a:t>
            </a:r>
            <a:r>
              <a:rPr lang="en-US" b="0">
                <a:solidFill>
                  <a:srgbClr val="0000FF"/>
                </a:solidFill>
                <a:latin typeface="Helvetica" charset="0"/>
              </a:rPr>
              <a:t>173.72.54.131</a:t>
            </a:r>
          </a:p>
        </p:txBody>
      </p:sp>
      <p:sp>
        <p:nvSpPr>
          <p:cNvPr id="120849" name="Rectangle 16"/>
          <p:cNvSpPr>
            <a:spLocks noChangeArrowheads="1"/>
          </p:cNvSpPr>
          <p:nvPr/>
        </p:nvSpPr>
        <p:spPr bwMode="auto">
          <a:xfrm>
            <a:off x="654050" y="3890963"/>
            <a:ext cx="11017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wrap="none">
            <a:spAutoFit/>
          </a:bodyPr>
          <a:lstStyle/>
          <a:p>
            <a:r>
              <a:rPr lang="en-US" b="0">
                <a:solidFill>
                  <a:srgbClr val="0000FF"/>
                </a:solidFill>
                <a:latin typeface="Helvetica" charset="0"/>
              </a:rPr>
              <a:t>12.1.1.1</a:t>
            </a:r>
          </a:p>
        </p:txBody>
      </p:sp>
      <p:sp>
        <p:nvSpPr>
          <p:cNvPr id="120850" name="Freeform 17"/>
          <p:cNvSpPr>
            <a:spLocks/>
          </p:cNvSpPr>
          <p:nvPr/>
        </p:nvSpPr>
        <p:spPr bwMode="auto">
          <a:xfrm>
            <a:off x="5237163" y="3544888"/>
            <a:ext cx="1447800" cy="1997075"/>
          </a:xfrm>
          <a:custGeom>
            <a:avLst/>
            <a:gdLst>
              <a:gd name="T0" fmla="*/ 1370013 w 912"/>
              <a:gd name="T1" fmla="*/ 1997075 h 1258"/>
              <a:gd name="T2" fmla="*/ 103188 w 912"/>
              <a:gd name="T3" fmla="*/ 1266825 h 1258"/>
              <a:gd name="T4" fmla="*/ 755650 w 912"/>
              <a:gd name="T5" fmla="*/ 384175 h 1258"/>
              <a:gd name="T6" fmla="*/ 1447800 w 912"/>
              <a:gd name="T7" fmla="*/ 0 h 1258"/>
              <a:gd name="T8" fmla="*/ 0 60000 65536"/>
              <a:gd name="T9" fmla="*/ 0 60000 65536"/>
              <a:gd name="T10" fmla="*/ 0 60000 65536"/>
              <a:gd name="T11" fmla="*/ 0 60000 65536"/>
              <a:gd name="T12" fmla="*/ 0 w 912"/>
              <a:gd name="T13" fmla="*/ 0 h 1258"/>
              <a:gd name="T14" fmla="*/ 912 w 912"/>
              <a:gd name="T15" fmla="*/ 1258 h 1258"/>
            </a:gdLst>
            <a:ahLst/>
            <a:cxnLst>
              <a:cxn ang="T8">
                <a:pos x="T0" y="T1"/>
              </a:cxn>
              <a:cxn ang="T9">
                <a:pos x="T2" y="T3"/>
              </a:cxn>
              <a:cxn ang="T10">
                <a:pos x="T4" y="T5"/>
              </a:cxn>
              <a:cxn ang="T11">
                <a:pos x="T6" y="T7"/>
              </a:cxn>
            </a:cxnLst>
            <a:rect l="T12" t="T13" r="T14" b="T15"/>
            <a:pathLst>
              <a:path w="912" h="1258">
                <a:moveTo>
                  <a:pt x="863" y="1258"/>
                </a:moveTo>
                <a:cubicBezTo>
                  <a:pt x="496" y="1112"/>
                  <a:pt x="130" y="967"/>
                  <a:pt x="65" y="798"/>
                </a:cubicBezTo>
                <a:cubicBezTo>
                  <a:pt x="0" y="629"/>
                  <a:pt x="335" y="375"/>
                  <a:pt x="476" y="242"/>
                </a:cubicBezTo>
                <a:cubicBezTo>
                  <a:pt x="617" y="109"/>
                  <a:pt x="764" y="54"/>
                  <a:pt x="912" y="0"/>
                </a:cubicBezTo>
              </a:path>
            </a:pathLst>
          </a:custGeom>
          <a:noFill/>
          <a:ln w="38100">
            <a:solidFill>
              <a:srgbClr val="FF3300"/>
            </a:solidFill>
            <a:round/>
            <a:headEnd/>
            <a:tailEnd type="triangle" w="lg" len="lg"/>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31454463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CDN examples round-up</a:t>
            </a:r>
            <a:br>
              <a:rPr lang="en-US" sz="3600" dirty="0"/>
            </a:br>
            <a:endParaRPr lang="en-US" sz="2400" dirty="0"/>
          </a:p>
        </p:txBody>
      </p:sp>
      <p:sp>
        <p:nvSpPr>
          <p:cNvPr id="3" name="Content Placeholder 2"/>
          <p:cNvSpPr>
            <a:spLocks noGrp="1"/>
          </p:cNvSpPr>
          <p:nvPr>
            <p:ph idx="1"/>
          </p:nvPr>
        </p:nvSpPr>
        <p:spPr>
          <a:xfrm>
            <a:off x="457200" y="1600200"/>
            <a:ext cx="8686800" cy="4525963"/>
          </a:xfrm>
        </p:spPr>
        <p:txBody>
          <a:bodyPr>
            <a:normAutofit/>
          </a:bodyPr>
          <a:lstStyle/>
          <a:p>
            <a:r>
              <a:rPr lang="en-US" dirty="0"/>
              <a:t>CDN using DNS</a:t>
            </a:r>
          </a:p>
          <a:p>
            <a:pPr marL="457200" lvl="1" indent="0">
              <a:buNone/>
            </a:pPr>
            <a:r>
              <a:rPr lang="en-US" dirty="0"/>
              <a:t>DNS has information on loading/distribution/location </a:t>
            </a:r>
          </a:p>
          <a:p>
            <a:pPr marL="457200" lvl="1" indent="0">
              <a:buNone/>
            </a:pPr>
            <a:endParaRPr lang="en-US" dirty="0"/>
          </a:p>
          <a:p>
            <a:r>
              <a:rPr lang="en-US" dirty="0"/>
              <a:t>CDN using </a:t>
            </a:r>
            <a:r>
              <a:rPr lang="en-US" dirty="0" err="1"/>
              <a:t>anycast</a:t>
            </a:r>
            <a:endParaRPr lang="en-US" dirty="0"/>
          </a:p>
          <a:p>
            <a:pPr marL="457200" lvl="1" indent="0">
              <a:buNone/>
            </a:pPr>
            <a:r>
              <a:rPr lang="en-US" dirty="0"/>
              <a:t>same address from DNS name but local routes</a:t>
            </a:r>
          </a:p>
          <a:p>
            <a:pPr marL="0" indent="0">
              <a:buNone/>
            </a:pPr>
            <a:endParaRPr lang="en-US" dirty="0"/>
          </a:p>
          <a:p>
            <a:r>
              <a:rPr lang="en-US" dirty="0"/>
              <a:t>CDN based on rewriting HTML URLs</a:t>
            </a:r>
          </a:p>
          <a:p>
            <a:pPr marL="457200" lvl="1" indent="0">
              <a:buNone/>
            </a:pPr>
            <a:r>
              <a:rPr lang="en-US" dirty="0"/>
              <a:t>(</a:t>
            </a:r>
            <a:r>
              <a:rPr lang="en-US" dirty="0" err="1"/>
              <a:t>akami</a:t>
            </a:r>
            <a:r>
              <a:rPr lang="en-US" dirty="0"/>
              <a:t> example just covered – </a:t>
            </a:r>
            <a:r>
              <a:rPr lang="en-US" dirty="0" err="1"/>
              <a:t>akami</a:t>
            </a:r>
            <a:r>
              <a:rPr lang="en-US" dirty="0"/>
              <a:t> uses DNS too)</a:t>
            </a:r>
          </a:p>
          <a:p>
            <a:pPr marL="457200" lvl="1"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17258DB0-5299-B449-B005-2F11F39528E5}" type="slidenum">
              <a:rPr lang="en-US" smtClean="0"/>
              <a:t>55</a:t>
            </a:fld>
            <a:endParaRPr lang="en-US"/>
          </a:p>
        </p:txBody>
      </p:sp>
    </p:spTree>
    <p:extLst>
      <p:ext uri="{BB962C8B-B14F-4D97-AF65-F5344CB8AC3E}">
        <p14:creationId xmlns:p14="http://schemas.microsoft.com/office/powerpoint/2010/main" val="17461576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6FF4-EF6D-974B-B59D-615B89C74344}"/>
              </a:ext>
            </a:extLst>
          </p:cNvPr>
          <p:cNvSpPr>
            <a:spLocks noGrp="1"/>
          </p:cNvSpPr>
          <p:nvPr>
            <p:ph type="title"/>
          </p:nvPr>
        </p:nvSpPr>
        <p:spPr/>
        <p:txBody>
          <a:bodyPr/>
          <a:lstStyle/>
          <a:p>
            <a:r>
              <a:rPr lang="en-GB" dirty="0"/>
              <a:t>After HTTP/1.1</a:t>
            </a:r>
          </a:p>
        </p:txBody>
      </p:sp>
      <p:sp>
        <p:nvSpPr>
          <p:cNvPr id="3" name="Content Placeholder 2">
            <a:extLst>
              <a:ext uri="{FF2B5EF4-FFF2-40B4-BE49-F238E27FC236}">
                <a16:creationId xmlns:a16="http://schemas.microsoft.com/office/drawing/2014/main" id="{9048F93B-FEA2-4249-A796-6978E47CF9F9}"/>
              </a:ext>
            </a:extLst>
          </p:cNvPr>
          <p:cNvSpPr>
            <a:spLocks noGrp="1"/>
          </p:cNvSpPr>
          <p:nvPr>
            <p:ph idx="1"/>
          </p:nvPr>
        </p:nvSpPr>
        <p:spPr/>
        <p:txBody>
          <a:bodyPr/>
          <a:lstStyle/>
          <a:p>
            <a:pPr marL="0" indent="0">
              <a:buNone/>
            </a:pPr>
            <a:r>
              <a:rPr lang="en-GB" dirty="0"/>
              <a:t>SPDY (speedy) and its moral successor HTTP/2</a:t>
            </a:r>
          </a:p>
          <a:p>
            <a:r>
              <a:rPr lang="en-GB" dirty="0"/>
              <a:t>Binary protocol</a:t>
            </a:r>
          </a:p>
          <a:p>
            <a:pPr lvl="1"/>
            <a:r>
              <a:rPr lang="en-GB" dirty="0"/>
              <a:t>More efficient to parse </a:t>
            </a:r>
          </a:p>
          <a:p>
            <a:pPr lvl="1"/>
            <a:r>
              <a:rPr lang="en-GB" dirty="0"/>
              <a:t>More compact on the wire </a:t>
            </a:r>
          </a:p>
          <a:p>
            <a:pPr lvl="1"/>
            <a:r>
              <a:rPr lang="en-GB" dirty="0"/>
              <a:t>Much less error prone as compared </a:t>
            </a:r>
          </a:p>
          <a:p>
            <a:pPr lvl="1"/>
            <a:r>
              <a:rPr lang="en-GB" dirty="0"/>
              <a:t>to textual protocols </a:t>
            </a:r>
          </a:p>
          <a:p>
            <a:pPr marL="0" indent="0">
              <a:buNone/>
            </a:pPr>
            <a:r>
              <a:rPr lang="en-GB" dirty="0"/>
              <a:t> </a:t>
            </a:r>
          </a:p>
        </p:txBody>
      </p:sp>
      <p:sp>
        <p:nvSpPr>
          <p:cNvPr id="4" name="Slide Number Placeholder 3">
            <a:extLst>
              <a:ext uri="{FF2B5EF4-FFF2-40B4-BE49-F238E27FC236}">
                <a16:creationId xmlns:a16="http://schemas.microsoft.com/office/drawing/2014/main" id="{FB532A60-EDD3-CD41-BEC4-3BA64CB9E4A6}"/>
              </a:ext>
            </a:extLst>
          </p:cNvPr>
          <p:cNvSpPr>
            <a:spLocks noGrp="1"/>
          </p:cNvSpPr>
          <p:nvPr>
            <p:ph type="sldNum" sz="quarter" idx="12"/>
          </p:nvPr>
        </p:nvSpPr>
        <p:spPr/>
        <p:txBody>
          <a:bodyPr/>
          <a:lstStyle/>
          <a:p>
            <a:fld id="{17258DB0-5299-B449-B005-2F11F39528E5}" type="slidenum">
              <a:rPr lang="en-US" smtClean="0"/>
              <a:t>56</a:t>
            </a:fld>
            <a:endParaRPr lang="en-US"/>
          </a:p>
        </p:txBody>
      </p:sp>
    </p:spTree>
    <p:extLst>
      <p:ext uri="{BB962C8B-B14F-4D97-AF65-F5344CB8AC3E}">
        <p14:creationId xmlns:p14="http://schemas.microsoft.com/office/powerpoint/2010/main" val="1084506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6FF4-EF6D-974B-B59D-615B89C74344}"/>
              </a:ext>
            </a:extLst>
          </p:cNvPr>
          <p:cNvSpPr>
            <a:spLocks noGrp="1"/>
          </p:cNvSpPr>
          <p:nvPr>
            <p:ph type="title"/>
          </p:nvPr>
        </p:nvSpPr>
        <p:spPr/>
        <p:txBody>
          <a:bodyPr/>
          <a:lstStyle/>
          <a:p>
            <a:r>
              <a:rPr lang="en-GB" dirty="0"/>
              <a:t>After HTTP/1.1</a:t>
            </a:r>
          </a:p>
        </p:txBody>
      </p:sp>
      <p:sp>
        <p:nvSpPr>
          <p:cNvPr id="3" name="Content Placeholder 2">
            <a:extLst>
              <a:ext uri="{FF2B5EF4-FFF2-40B4-BE49-F238E27FC236}">
                <a16:creationId xmlns:a16="http://schemas.microsoft.com/office/drawing/2014/main" id="{9048F93B-FEA2-4249-A796-6978E47CF9F9}"/>
              </a:ext>
            </a:extLst>
          </p:cNvPr>
          <p:cNvSpPr>
            <a:spLocks noGrp="1"/>
          </p:cNvSpPr>
          <p:nvPr>
            <p:ph idx="1"/>
          </p:nvPr>
        </p:nvSpPr>
        <p:spPr>
          <a:xfrm>
            <a:off x="457200" y="1600200"/>
            <a:ext cx="8229600" cy="4525963"/>
          </a:xfrm>
        </p:spPr>
        <p:txBody>
          <a:bodyPr/>
          <a:lstStyle/>
          <a:p>
            <a:pPr marL="0" indent="0">
              <a:buNone/>
            </a:pPr>
            <a:r>
              <a:rPr lang="en-GB" dirty="0"/>
              <a:t>SPDY (speedy) and its moral successor HTTP/2</a:t>
            </a:r>
          </a:p>
          <a:p>
            <a:r>
              <a:rPr lang="en-GB" dirty="0"/>
              <a:t>Binary protocol</a:t>
            </a:r>
          </a:p>
          <a:p>
            <a:r>
              <a:rPr lang="en-GB" dirty="0"/>
              <a:t>Multiplexing</a:t>
            </a:r>
          </a:p>
          <a:p>
            <a:pPr lvl="1"/>
            <a:r>
              <a:rPr lang="en-GB" dirty="0"/>
              <a:t>Interleaved</a:t>
            </a:r>
          </a:p>
        </p:txBody>
      </p:sp>
      <p:sp>
        <p:nvSpPr>
          <p:cNvPr id="4" name="Slide Number Placeholder 3">
            <a:extLst>
              <a:ext uri="{FF2B5EF4-FFF2-40B4-BE49-F238E27FC236}">
                <a16:creationId xmlns:a16="http://schemas.microsoft.com/office/drawing/2014/main" id="{FB532A60-EDD3-CD41-BEC4-3BA64CB9E4A6}"/>
              </a:ext>
            </a:extLst>
          </p:cNvPr>
          <p:cNvSpPr>
            <a:spLocks noGrp="1"/>
          </p:cNvSpPr>
          <p:nvPr>
            <p:ph type="sldNum" sz="quarter" idx="12"/>
          </p:nvPr>
        </p:nvSpPr>
        <p:spPr/>
        <p:txBody>
          <a:bodyPr/>
          <a:lstStyle/>
          <a:p>
            <a:fld id="{17258DB0-5299-B449-B005-2F11F39528E5}" type="slidenum">
              <a:rPr lang="en-US" smtClean="0"/>
              <a:t>57</a:t>
            </a:fld>
            <a:endParaRPr lang="en-US"/>
          </a:p>
        </p:txBody>
      </p:sp>
      <p:pic>
        <p:nvPicPr>
          <p:cNvPr id="5" name="Picture 4">
            <a:extLst>
              <a:ext uri="{FF2B5EF4-FFF2-40B4-BE49-F238E27FC236}">
                <a16:creationId xmlns:a16="http://schemas.microsoft.com/office/drawing/2014/main" id="{09E3E195-5070-8D47-9155-F4B12CE21E5E}"/>
              </a:ext>
            </a:extLst>
          </p:cNvPr>
          <p:cNvPicPr>
            <a:picLocks noChangeAspect="1"/>
          </p:cNvPicPr>
          <p:nvPr/>
        </p:nvPicPr>
        <p:blipFill>
          <a:blip r:embed="rId2"/>
          <a:stretch>
            <a:fillRect/>
          </a:stretch>
        </p:blipFill>
        <p:spPr>
          <a:xfrm>
            <a:off x="3240486" y="1600200"/>
            <a:ext cx="4978728" cy="4828478"/>
          </a:xfrm>
          <a:prstGeom prst="rect">
            <a:avLst/>
          </a:prstGeom>
        </p:spPr>
      </p:pic>
    </p:spTree>
    <p:extLst>
      <p:ext uri="{BB962C8B-B14F-4D97-AF65-F5344CB8AC3E}">
        <p14:creationId xmlns:p14="http://schemas.microsoft.com/office/powerpoint/2010/main" val="33559200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6FF4-EF6D-974B-B59D-615B89C74344}"/>
              </a:ext>
            </a:extLst>
          </p:cNvPr>
          <p:cNvSpPr>
            <a:spLocks noGrp="1"/>
          </p:cNvSpPr>
          <p:nvPr>
            <p:ph type="title"/>
          </p:nvPr>
        </p:nvSpPr>
        <p:spPr/>
        <p:txBody>
          <a:bodyPr/>
          <a:lstStyle/>
          <a:p>
            <a:r>
              <a:rPr lang="en-GB" dirty="0"/>
              <a:t>After HTTP/1.1</a:t>
            </a:r>
          </a:p>
        </p:txBody>
      </p:sp>
      <p:sp>
        <p:nvSpPr>
          <p:cNvPr id="3" name="Content Placeholder 2">
            <a:extLst>
              <a:ext uri="{FF2B5EF4-FFF2-40B4-BE49-F238E27FC236}">
                <a16:creationId xmlns:a16="http://schemas.microsoft.com/office/drawing/2014/main" id="{9048F93B-FEA2-4249-A796-6978E47CF9F9}"/>
              </a:ext>
            </a:extLst>
          </p:cNvPr>
          <p:cNvSpPr>
            <a:spLocks noGrp="1"/>
          </p:cNvSpPr>
          <p:nvPr>
            <p:ph idx="1"/>
          </p:nvPr>
        </p:nvSpPr>
        <p:spPr/>
        <p:txBody>
          <a:bodyPr>
            <a:normAutofit/>
          </a:bodyPr>
          <a:lstStyle/>
          <a:p>
            <a:pPr marL="0" indent="0">
              <a:buNone/>
            </a:pPr>
            <a:r>
              <a:rPr lang="en-GB" dirty="0"/>
              <a:t>SPDY (speedy) and its moral successor HTTP/2</a:t>
            </a:r>
          </a:p>
          <a:p>
            <a:r>
              <a:rPr lang="en-GB" dirty="0"/>
              <a:t>Binary protocol</a:t>
            </a:r>
          </a:p>
          <a:p>
            <a:r>
              <a:rPr lang="en-GB" dirty="0"/>
              <a:t>Multiplexing</a:t>
            </a:r>
          </a:p>
          <a:p>
            <a:r>
              <a:rPr lang="en-GB" dirty="0"/>
              <a:t>Priority control over Frames</a:t>
            </a:r>
          </a:p>
          <a:p>
            <a:r>
              <a:rPr lang="en-GB" dirty="0"/>
              <a:t>Header Compression</a:t>
            </a:r>
          </a:p>
          <a:p>
            <a:r>
              <a:rPr lang="en-GB" dirty="0"/>
              <a:t>Server Push</a:t>
            </a:r>
          </a:p>
          <a:p>
            <a:pPr lvl="1"/>
            <a:r>
              <a:rPr lang="en-GB" dirty="0"/>
              <a:t>Proactively push stuff to client that it will need</a:t>
            </a:r>
          </a:p>
          <a:p>
            <a:pPr marL="0" indent="0">
              <a:buNone/>
            </a:pPr>
            <a:endParaRPr lang="en-GB" dirty="0"/>
          </a:p>
        </p:txBody>
      </p:sp>
      <p:sp>
        <p:nvSpPr>
          <p:cNvPr id="4" name="Slide Number Placeholder 3">
            <a:extLst>
              <a:ext uri="{FF2B5EF4-FFF2-40B4-BE49-F238E27FC236}">
                <a16:creationId xmlns:a16="http://schemas.microsoft.com/office/drawing/2014/main" id="{FB532A60-EDD3-CD41-BEC4-3BA64CB9E4A6}"/>
              </a:ext>
            </a:extLst>
          </p:cNvPr>
          <p:cNvSpPr>
            <a:spLocks noGrp="1"/>
          </p:cNvSpPr>
          <p:nvPr>
            <p:ph type="sldNum" sz="quarter" idx="12"/>
          </p:nvPr>
        </p:nvSpPr>
        <p:spPr/>
        <p:txBody>
          <a:bodyPr/>
          <a:lstStyle/>
          <a:p>
            <a:fld id="{17258DB0-5299-B449-B005-2F11F39528E5}" type="slidenum">
              <a:rPr lang="en-US" smtClean="0"/>
              <a:t>58</a:t>
            </a:fld>
            <a:endParaRPr lang="en-US"/>
          </a:p>
        </p:txBody>
      </p:sp>
    </p:spTree>
    <p:extLst>
      <p:ext uri="{BB962C8B-B14F-4D97-AF65-F5344CB8AC3E}">
        <p14:creationId xmlns:p14="http://schemas.microsoft.com/office/powerpoint/2010/main" val="7813353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6FF4-EF6D-974B-B59D-615B89C74344}"/>
              </a:ext>
            </a:extLst>
          </p:cNvPr>
          <p:cNvSpPr>
            <a:spLocks noGrp="1"/>
          </p:cNvSpPr>
          <p:nvPr>
            <p:ph type="title"/>
          </p:nvPr>
        </p:nvSpPr>
        <p:spPr/>
        <p:txBody>
          <a:bodyPr/>
          <a:lstStyle/>
          <a:p>
            <a:r>
              <a:rPr lang="en-GB" dirty="0"/>
              <a:t>After HTTP/1.1</a:t>
            </a:r>
          </a:p>
        </p:txBody>
      </p:sp>
      <p:sp>
        <p:nvSpPr>
          <p:cNvPr id="3" name="Content Placeholder 2">
            <a:extLst>
              <a:ext uri="{FF2B5EF4-FFF2-40B4-BE49-F238E27FC236}">
                <a16:creationId xmlns:a16="http://schemas.microsoft.com/office/drawing/2014/main" id="{9048F93B-FEA2-4249-A796-6978E47CF9F9}"/>
              </a:ext>
            </a:extLst>
          </p:cNvPr>
          <p:cNvSpPr>
            <a:spLocks noGrp="1"/>
          </p:cNvSpPr>
          <p:nvPr>
            <p:ph idx="1"/>
          </p:nvPr>
        </p:nvSpPr>
        <p:spPr/>
        <p:txBody>
          <a:bodyPr>
            <a:normAutofit/>
          </a:bodyPr>
          <a:lstStyle/>
          <a:p>
            <a:pPr marL="0" indent="0">
              <a:buNone/>
            </a:pPr>
            <a:r>
              <a:rPr lang="en-GB" dirty="0"/>
              <a:t>SPDY (speedy) and its moral successor HTTP/2</a:t>
            </a:r>
          </a:p>
          <a:p>
            <a:r>
              <a:rPr lang="en-GB" dirty="0"/>
              <a:t>Binary protocol</a:t>
            </a:r>
          </a:p>
          <a:p>
            <a:r>
              <a:rPr lang="en-GB" dirty="0"/>
              <a:t>Multiplexing</a:t>
            </a:r>
          </a:p>
          <a:p>
            <a:r>
              <a:rPr lang="en-GB" dirty="0"/>
              <a:t>Priority control over Frames</a:t>
            </a:r>
          </a:p>
          <a:p>
            <a:r>
              <a:rPr lang="en-GB" dirty="0"/>
              <a:t>Header Compression</a:t>
            </a:r>
          </a:p>
          <a:p>
            <a:r>
              <a:rPr lang="en-GB" dirty="0"/>
              <a:t>Server Push</a:t>
            </a:r>
          </a:p>
          <a:p>
            <a:pPr lvl="1"/>
            <a:r>
              <a:rPr lang="en-GB" dirty="0"/>
              <a:t>Proactively push stuff to client that it will need</a:t>
            </a:r>
          </a:p>
          <a:p>
            <a:pPr marL="0" indent="0">
              <a:buNone/>
            </a:pPr>
            <a:endParaRPr lang="en-GB" dirty="0"/>
          </a:p>
        </p:txBody>
      </p:sp>
      <p:sp>
        <p:nvSpPr>
          <p:cNvPr id="4" name="Slide Number Placeholder 3">
            <a:extLst>
              <a:ext uri="{FF2B5EF4-FFF2-40B4-BE49-F238E27FC236}">
                <a16:creationId xmlns:a16="http://schemas.microsoft.com/office/drawing/2014/main" id="{FB532A60-EDD3-CD41-BEC4-3BA64CB9E4A6}"/>
              </a:ext>
            </a:extLst>
          </p:cNvPr>
          <p:cNvSpPr>
            <a:spLocks noGrp="1"/>
          </p:cNvSpPr>
          <p:nvPr>
            <p:ph type="sldNum" sz="quarter" idx="12"/>
          </p:nvPr>
        </p:nvSpPr>
        <p:spPr/>
        <p:txBody>
          <a:bodyPr/>
          <a:lstStyle/>
          <a:p>
            <a:fld id="{17258DB0-5299-B449-B005-2F11F39528E5}" type="slidenum">
              <a:rPr lang="en-US" smtClean="0"/>
              <a:t>59</a:t>
            </a:fld>
            <a:endParaRPr lang="en-US" dirty="0"/>
          </a:p>
        </p:txBody>
      </p:sp>
      <p:sp>
        <p:nvSpPr>
          <p:cNvPr id="7" name="Rectangle 6">
            <a:extLst>
              <a:ext uri="{FF2B5EF4-FFF2-40B4-BE49-F238E27FC236}">
                <a16:creationId xmlns:a16="http://schemas.microsoft.com/office/drawing/2014/main" id="{E7BC8440-0A8F-4040-9D73-648B10B69BC0}"/>
              </a:ext>
            </a:extLst>
          </p:cNvPr>
          <p:cNvSpPr/>
          <p:nvPr/>
        </p:nvSpPr>
        <p:spPr>
          <a:xfrm>
            <a:off x="457200" y="1240471"/>
            <a:ext cx="8610600" cy="33228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pic>
        <p:nvPicPr>
          <p:cNvPr id="6" name="Picture 5" descr="Diagram&#10;&#10;Description automatically generated with medium confidence">
            <a:extLst>
              <a:ext uri="{FF2B5EF4-FFF2-40B4-BE49-F238E27FC236}">
                <a16:creationId xmlns:a16="http://schemas.microsoft.com/office/drawing/2014/main" id="{978E323D-D526-8549-82FA-88196CC4BDBE}"/>
              </a:ext>
            </a:extLst>
          </p:cNvPr>
          <p:cNvPicPr>
            <a:picLocks noChangeAspect="1"/>
          </p:cNvPicPr>
          <p:nvPr/>
        </p:nvPicPr>
        <p:blipFill>
          <a:blip r:embed="rId2"/>
          <a:stretch>
            <a:fillRect/>
          </a:stretch>
        </p:blipFill>
        <p:spPr>
          <a:xfrm>
            <a:off x="1524000" y="1256908"/>
            <a:ext cx="6096000" cy="3322899"/>
          </a:xfrm>
          <a:prstGeom prst="rect">
            <a:avLst/>
          </a:prstGeom>
        </p:spPr>
      </p:pic>
    </p:spTree>
    <p:extLst>
      <p:ext uri="{BB962C8B-B14F-4D97-AF65-F5344CB8AC3E}">
        <p14:creationId xmlns:p14="http://schemas.microsoft.com/office/powerpoint/2010/main" val="327043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2"/>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2CD19F60-728E-F240-9572-A8E5291A3BBB}" type="slidenum">
              <a:rPr lang="en-US" sz="1400" b="0">
                <a:latin typeface="Times New Roman" charset="0"/>
                <a:cs typeface="Calibri"/>
              </a:rPr>
              <a:pPr eaLnBrk="1" hangingPunct="1"/>
              <a:t>6</a:t>
            </a:fld>
            <a:endParaRPr lang="en-US" sz="1400" b="0" dirty="0">
              <a:latin typeface="Times New Roman" charset="0"/>
              <a:cs typeface="Calibri"/>
            </a:endParaRPr>
          </a:p>
        </p:txBody>
      </p:sp>
      <p:sp>
        <p:nvSpPr>
          <p:cNvPr id="69635" name="Rectangle 2"/>
          <p:cNvSpPr>
            <a:spLocks noGrp="1" noChangeArrowheads="1"/>
          </p:cNvSpPr>
          <p:nvPr>
            <p:ph type="title"/>
          </p:nvPr>
        </p:nvSpPr>
        <p:spPr/>
        <p:txBody>
          <a:bodyPr>
            <a:normAutofit fontScale="90000"/>
          </a:bodyPr>
          <a:lstStyle/>
          <a:p>
            <a:r>
              <a:rPr lang="en-US">
                <a:latin typeface="Helvetica" charset="0"/>
                <a:ea typeface="ＭＳ Ｐゴシック" charset="0"/>
                <a:cs typeface="ＭＳ Ｐゴシック" charset="0"/>
              </a:rPr>
              <a:t>Distributed Hierarchical Database</a:t>
            </a:r>
          </a:p>
        </p:txBody>
      </p:sp>
      <p:sp>
        <p:nvSpPr>
          <p:cNvPr id="69636" name="Oval 3"/>
          <p:cNvSpPr>
            <a:spLocks noChangeArrowheads="1"/>
          </p:cNvSpPr>
          <p:nvPr/>
        </p:nvSpPr>
        <p:spPr bwMode="auto">
          <a:xfrm>
            <a:off x="292100" y="1958975"/>
            <a:ext cx="563563" cy="576263"/>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9637" name="Text Box 4"/>
          <p:cNvSpPr txBox="1">
            <a:spLocks noChangeArrowheads="1"/>
          </p:cNvSpPr>
          <p:nvPr/>
        </p:nvSpPr>
        <p:spPr bwMode="auto">
          <a:xfrm>
            <a:off x="269875" y="2030413"/>
            <a:ext cx="6350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dirty="0">
                <a:latin typeface="Times New Roman" charset="0"/>
                <a:cs typeface="Calibri"/>
              </a:rPr>
              <a:t>com</a:t>
            </a:r>
          </a:p>
        </p:txBody>
      </p:sp>
      <p:sp>
        <p:nvSpPr>
          <p:cNvPr id="69638" name="Oval 5"/>
          <p:cNvSpPr>
            <a:spLocks noChangeArrowheads="1"/>
          </p:cNvSpPr>
          <p:nvPr/>
        </p:nvSpPr>
        <p:spPr bwMode="auto">
          <a:xfrm>
            <a:off x="1076325" y="1958975"/>
            <a:ext cx="563563" cy="576263"/>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9639" name="Text Box 6"/>
          <p:cNvSpPr txBox="1">
            <a:spLocks noChangeArrowheads="1"/>
          </p:cNvSpPr>
          <p:nvPr/>
        </p:nvSpPr>
        <p:spPr bwMode="auto">
          <a:xfrm>
            <a:off x="1085850" y="2030413"/>
            <a:ext cx="57943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dirty="0" err="1">
                <a:solidFill>
                  <a:srgbClr val="FF0000"/>
                </a:solidFill>
                <a:latin typeface="Times New Roman" charset="0"/>
                <a:cs typeface="Calibri"/>
              </a:rPr>
              <a:t>edu</a:t>
            </a:r>
            <a:endParaRPr lang="en-US" dirty="0">
              <a:solidFill>
                <a:srgbClr val="FF0000"/>
              </a:solidFill>
              <a:latin typeface="Times New Roman" charset="0"/>
              <a:cs typeface="Calibri"/>
            </a:endParaRPr>
          </a:p>
        </p:txBody>
      </p:sp>
      <p:grpSp>
        <p:nvGrpSpPr>
          <p:cNvPr id="69640" name="Group 7"/>
          <p:cNvGrpSpPr>
            <a:grpSpLocks/>
          </p:cNvGrpSpPr>
          <p:nvPr/>
        </p:nvGrpSpPr>
        <p:grpSpPr bwMode="auto">
          <a:xfrm>
            <a:off x="1966913" y="2201863"/>
            <a:ext cx="522287" cy="88900"/>
            <a:chOff x="1347" y="1706"/>
            <a:chExt cx="329" cy="56"/>
          </a:xfrm>
        </p:grpSpPr>
        <p:sp>
          <p:nvSpPr>
            <p:cNvPr id="69699" name="Oval 8"/>
            <p:cNvSpPr>
              <a:spLocks noChangeArrowheads="1"/>
            </p:cNvSpPr>
            <p:nvPr/>
          </p:nvSpPr>
          <p:spPr bwMode="auto">
            <a:xfrm>
              <a:off x="1347" y="1706"/>
              <a:ext cx="56" cy="56"/>
            </a:xfrm>
            <a:prstGeom prst="ellipse">
              <a:avLst/>
            </a:prstGeom>
            <a:solidFill>
              <a:schemeClr val="tx1"/>
            </a:solidFill>
            <a:ln w="9525">
              <a:solidFill>
                <a:schemeClr val="tx1"/>
              </a:solidFill>
              <a:round/>
              <a:headEnd/>
              <a:tailEnd/>
            </a:ln>
          </p:spPr>
          <p:txBody>
            <a:bodyPr wrap="none" anchor="ctr"/>
            <a:lstStyle/>
            <a:p>
              <a:endParaRPr lang="en-US"/>
            </a:p>
          </p:txBody>
        </p:sp>
        <p:sp>
          <p:nvSpPr>
            <p:cNvPr id="69700" name="Oval 9"/>
            <p:cNvSpPr>
              <a:spLocks noChangeArrowheads="1"/>
            </p:cNvSpPr>
            <p:nvPr/>
          </p:nvSpPr>
          <p:spPr bwMode="auto">
            <a:xfrm>
              <a:off x="1483" y="1706"/>
              <a:ext cx="56" cy="56"/>
            </a:xfrm>
            <a:prstGeom prst="ellipse">
              <a:avLst/>
            </a:prstGeom>
            <a:solidFill>
              <a:schemeClr val="tx1"/>
            </a:solidFill>
            <a:ln w="9525">
              <a:solidFill>
                <a:schemeClr val="tx1"/>
              </a:solidFill>
              <a:round/>
              <a:headEnd/>
              <a:tailEnd/>
            </a:ln>
          </p:spPr>
          <p:txBody>
            <a:bodyPr wrap="none" anchor="ctr"/>
            <a:lstStyle/>
            <a:p>
              <a:endParaRPr lang="en-US"/>
            </a:p>
          </p:txBody>
        </p:sp>
        <p:sp>
          <p:nvSpPr>
            <p:cNvPr id="69701" name="Oval 10"/>
            <p:cNvSpPr>
              <a:spLocks noChangeArrowheads="1"/>
            </p:cNvSpPr>
            <p:nvPr/>
          </p:nvSpPr>
          <p:spPr bwMode="auto">
            <a:xfrm>
              <a:off x="1620" y="1706"/>
              <a:ext cx="56" cy="56"/>
            </a:xfrm>
            <a:prstGeom prst="ellipse">
              <a:avLst/>
            </a:prstGeom>
            <a:solidFill>
              <a:schemeClr val="tx1"/>
            </a:solidFill>
            <a:ln w="9525">
              <a:solidFill>
                <a:schemeClr val="tx1"/>
              </a:solidFill>
              <a:round/>
              <a:headEnd/>
              <a:tailEnd/>
            </a:ln>
          </p:spPr>
          <p:txBody>
            <a:bodyPr wrap="none" anchor="ctr"/>
            <a:lstStyle/>
            <a:p>
              <a:endParaRPr lang="en-US"/>
            </a:p>
          </p:txBody>
        </p:sp>
      </p:grpSp>
      <p:sp>
        <p:nvSpPr>
          <p:cNvPr id="69641" name="Oval 11"/>
          <p:cNvSpPr>
            <a:spLocks noChangeArrowheads="1"/>
          </p:cNvSpPr>
          <p:nvPr/>
        </p:nvSpPr>
        <p:spPr bwMode="auto">
          <a:xfrm>
            <a:off x="2874963" y="1958975"/>
            <a:ext cx="563562" cy="576263"/>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9642" name="Text Box 12"/>
          <p:cNvSpPr txBox="1">
            <a:spLocks noChangeArrowheads="1"/>
          </p:cNvSpPr>
          <p:nvPr/>
        </p:nvSpPr>
        <p:spPr bwMode="auto">
          <a:xfrm>
            <a:off x="2914650" y="2030413"/>
            <a:ext cx="55656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dirty="0">
                <a:latin typeface="Times New Roman" charset="0"/>
                <a:cs typeface="Calibri"/>
              </a:rPr>
              <a:t>org</a:t>
            </a:r>
          </a:p>
        </p:txBody>
      </p:sp>
      <p:sp>
        <p:nvSpPr>
          <p:cNvPr id="69643" name="Rectangle 13"/>
          <p:cNvSpPr>
            <a:spLocks noChangeArrowheads="1"/>
          </p:cNvSpPr>
          <p:nvPr/>
        </p:nvSpPr>
        <p:spPr bwMode="auto">
          <a:xfrm>
            <a:off x="193675" y="1884363"/>
            <a:ext cx="3405188" cy="7588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9644" name="Oval 14"/>
          <p:cNvSpPr>
            <a:spLocks noChangeArrowheads="1"/>
          </p:cNvSpPr>
          <p:nvPr/>
        </p:nvSpPr>
        <p:spPr bwMode="auto">
          <a:xfrm>
            <a:off x="4032250" y="1958975"/>
            <a:ext cx="563563" cy="576263"/>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9645" name="Text Box 15"/>
          <p:cNvSpPr txBox="1">
            <a:spLocks noChangeArrowheads="1"/>
          </p:cNvSpPr>
          <p:nvPr/>
        </p:nvSpPr>
        <p:spPr bwMode="auto">
          <a:xfrm>
            <a:off x="4130675" y="2030413"/>
            <a:ext cx="4238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dirty="0">
                <a:latin typeface="Times New Roman" charset="0"/>
                <a:cs typeface="Calibri"/>
              </a:rPr>
              <a:t>ac</a:t>
            </a:r>
          </a:p>
        </p:txBody>
      </p:sp>
      <p:sp>
        <p:nvSpPr>
          <p:cNvPr id="69646" name="Oval 16"/>
          <p:cNvSpPr>
            <a:spLocks noChangeArrowheads="1"/>
          </p:cNvSpPr>
          <p:nvPr/>
        </p:nvSpPr>
        <p:spPr bwMode="auto">
          <a:xfrm>
            <a:off x="5870575" y="1958975"/>
            <a:ext cx="563563" cy="576263"/>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9647" name="Text Box 17"/>
          <p:cNvSpPr txBox="1">
            <a:spLocks noChangeArrowheads="1"/>
          </p:cNvSpPr>
          <p:nvPr/>
        </p:nvSpPr>
        <p:spPr bwMode="auto">
          <a:xfrm>
            <a:off x="5918200" y="2028825"/>
            <a:ext cx="4667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dirty="0" err="1">
                <a:solidFill>
                  <a:srgbClr val="0066FF"/>
                </a:solidFill>
                <a:latin typeface="Times New Roman" charset="0"/>
                <a:cs typeface="Calibri"/>
              </a:rPr>
              <a:t>uk</a:t>
            </a:r>
            <a:endParaRPr lang="en-US" dirty="0">
              <a:solidFill>
                <a:srgbClr val="0066FF"/>
              </a:solidFill>
              <a:latin typeface="Times New Roman" charset="0"/>
              <a:cs typeface="Calibri"/>
            </a:endParaRPr>
          </a:p>
        </p:txBody>
      </p:sp>
      <p:grpSp>
        <p:nvGrpSpPr>
          <p:cNvPr id="69648" name="Group 18"/>
          <p:cNvGrpSpPr>
            <a:grpSpLocks/>
          </p:cNvGrpSpPr>
          <p:nvPr/>
        </p:nvGrpSpPr>
        <p:grpSpPr bwMode="auto">
          <a:xfrm>
            <a:off x="4946650" y="2230438"/>
            <a:ext cx="522288" cy="88900"/>
            <a:chOff x="3703" y="1706"/>
            <a:chExt cx="329" cy="56"/>
          </a:xfrm>
        </p:grpSpPr>
        <p:sp>
          <p:nvSpPr>
            <p:cNvPr id="69696" name="Oval 19"/>
            <p:cNvSpPr>
              <a:spLocks noChangeArrowheads="1"/>
            </p:cNvSpPr>
            <p:nvPr/>
          </p:nvSpPr>
          <p:spPr bwMode="auto">
            <a:xfrm>
              <a:off x="3703" y="1706"/>
              <a:ext cx="56" cy="56"/>
            </a:xfrm>
            <a:prstGeom prst="ellipse">
              <a:avLst/>
            </a:prstGeom>
            <a:solidFill>
              <a:schemeClr val="tx1"/>
            </a:solidFill>
            <a:ln w="9525">
              <a:solidFill>
                <a:schemeClr val="tx1"/>
              </a:solidFill>
              <a:round/>
              <a:headEnd/>
              <a:tailEnd/>
            </a:ln>
          </p:spPr>
          <p:txBody>
            <a:bodyPr wrap="none" anchor="ctr"/>
            <a:lstStyle/>
            <a:p>
              <a:endParaRPr lang="en-US"/>
            </a:p>
          </p:txBody>
        </p:sp>
        <p:sp>
          <p:nvSpPr>
            <p:cNvPr id="69697" name="Oval 20"/>
            <p:cNvSpPr>
              <a:spLocks noChangeArrowheads="1"/>
            </p:cNvSpPr>
            <p:nvPr/>
          </p:nvSpPr>
          <p:spPr bwMode="auto">
            <a:xfrm>
              <a:off x="3839" y="1706"/>
              <a:ext cx="56" cy="56"/>
            </a:xfrm>
            <a:prstGeom prst="ellipse">
              <a:avLst/>
            </a:prstGeom>
            <a:solidFill>
              <a:schemeClr val="tx1"/>
            </a:solidFill>
            <a:ln w="9525">
              <a:solidFill>
                <a:schemeClr val="tx1"/>
              </a:solidFill>
              <a:round/>
              <a:headEnd/>
              <a:tailEnd/>
            </a:ln>
          </p:spPr>
          <p:txBody>
            <a:bodyPr wrap="none" anchor="ctr"/>
            <a:lstStyle/>
            <a:p>
              <a:endParaRPr lang="en-US"/>
            </a:p>
          </p:txBody>
        </p:sp>
        <p:sp>
          <p:nvSpPr>
            <p:cNvPr id="69698" name="Oval 21"/>
            <p:cNvSpPr>
              <a:spLocks noChangeArrowheads="1"/>
            </p:cNvSpPr>
            <p:nvPr/>
          </p:nvSpPr>
          <p:spPr bwMode="auto">
            <a:xfrm>
              <a:off x="3976" y="1706"/>
              <a:ext cx="56" cy="56"/>
            </a:xfrm>
            <a:prstGeom prst="ellipse">
              <a:avLst/>
            </a:prstGeom>
            <a:solidFill>
              <a:schemeClr val="tx1"/>
            </a:solidFill>
            <a:ln w="9525">
              <a:solidFill>
                <a:schemeClr val="tx1"/>
              </a:solidFill>
              <a:round/>
              <a:headEnd/>
              <a:tailEnd/>
            </a:ln>
          </p:spPr>
          <p:txBody>
            <a:bodyPr wrap="none" anchor="ctr"/>
            <a:lstStyle/>
            <a:p>
              <a:endParaRPr lang="en-US"/>
            </a:p>
          </p:txBody>
        </p:sp>
      </p:grpSp>
      <p:sp>
        <p:nvSpPr>
          <p:cNvPr id="69649" name="Oval 22"/>
          <p:cNvSpPr>
            <a:spLocks noChangeArrowheads="1"/>
          </p:cNvSpPr>
          <p:nvPr/>
        </p:nvSpPr>
        <p:spPr bwMode="auto">
          <a:xfrm>
            <a:off x="6615113" y="1958975"/>
            <a:ext cx="563562" cy="576263"/>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9650" name="Text Box 23"/>
          <p:cNvSpPr txBox="1">
            <a:spLocks noChangeArrowheads="1"/>
          </p:cNvSpPr>
          <p:nvPr/>
        </p:nvSpPr>
        <p:spPr bwMode="auto">
          <a:xfrm>
            <a:off x="6683375" y="2016125"/>
            <a:ext cx="4810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dirty="0" err="1">
                <a:latin typeface="Times New Roman" charset="0"/>
                <a:cs typeface="Calibri"/>
              </a:rPr>
              <a:t>zw</a:t>
            </a:r>
            <a:endParaRPr lang="en-US" dirty="0">
              <a:latin typeface="Times New Roman" charset="0"/>
              <a:cs typeface="Calibri"/>
            </a:endParaRPr>
          </a:p>
        </p:txBody>
      </p:sp>
      <p:sp>
        <p:nvSpPr>
          <p:cNvPr id="69651" name="Rectangle 24"/>
          <p:cNvSpPr>
            <a:spLocks noChangeArrowheads="1"/>
          </p:cNvSpPr>
          <p:nvPr/>
        </p:nvSpPr>
        <p:spPr bwMode="auto">
          <a:xfrm>
            <a:off x="3933825" y="1884363"/>
            <a:ext cx="3405188" cy="7588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9652" name="Oval 25"/>
          <p:cNvSpPr>
            <a:spLocks noChangeArrowheads="1"/>
          </p:cNvSpPr>
          <p:nvPr/>
        </p:nvSpPr>
        <p:spPr bwMode="auto">
          <a:xfrm>
            <a:off x="7956550" y="1958975"/>
            <a:ext cx="563563" cy="576263"/>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9653" name="Text Box 26"/>
          <p:cNvSpPr txBox="1">
            <a:spLocks noChangeArrowheads="1"/>
          </p:cNvSpPr>
          <p:nvPr/>
        </p:nvSpPr>
        <p:spPr bwMode="auto">
          <a:xfrm>
            <a:off x="7910513" y="2017713"/>
            <a:ext cx="692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dirty="0" err="1">
                <a:solidFill>
                  <a:schemeClr val="tx2"/>
                </a:solidFill>
                <a:latin typeface="Times New Roman" charset="0"/>
                <a:cs typeface="Calibri"/>
              </a:rPr>
              <a:t>arpa</a:t>
            </a:r>
            <a:endParaRPr lang="en-US" dirty="0">
              <a:solidFill>
                <a:schemeClr val="tx2"/>
              </a:solidFill>
              <a:latin typeface="Times New Roman" charset="0"/>
              <a:cs typeface="Calibri"/>
            </a:endParaRPr>
          </a:p>
        </p:txBody>
      </p:sp>
      <p:sp>
        <p:nvSpPr>
          <p:cNvPr id="69654" name="Oval 27"/>
          <p:cNvSpPr>
            <a:spLocks noChangeArrowheads="1"/>
          </p:cNvSpPr>
          <p:nvPr/>
        </p:nvSpPr>
        <p:spPr bwMode="auto">
          <a:xfrm>
            <a:off x="4271963" y="1163638"/>
            <a:ext cx="563562" cy="428625"/>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9655" name="Text Box 28"/>
          <p:cNvSpPr txBox="1">
            <a:spLocks noChangeArrowheads="1"/>
          </p:cNvSpPr>
          <p:nvPr/>
        </p:nvSpPr>
        <p:spPr bwMode="auto">
          <a:xfrm>
            <a:off x="5032375" y="1085850"/>
            <a:ext cx="15875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b="0" dirty="0">
                <a:latin typeface="Times New Roman" charset="0"/>
                <a:cs typeface="Calibri"/>
              </a:rPr>
              <a:t>unnamed root</a:t>
            </a:r>
          </a:p>
        </p:txBody>
      </p:sp>
      <p:sp>
        <p:nvSpPr>
          <p:cNvPr id="69656" name="Line 29"/>
          <p:cNvSpPr>
            <a:spLocks noChangeShapeType="1"/>
          </p:cNvSpPr>
          <p:nvPr/>
        </p:nvSpPr>
        <p:spPr bwMode="auto">
          <a:xfrm flipH="1">
            <a:off x="550863" y="1363663"/>
            <a:ext cx="3740150" cy="6096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657" name="Line 30"/>
          <p:cNvSpPr>
            <a:spLocks noChangeShapeType="1"/>
          </p:cNvSpPr>
          <p:nvPr/>
        </p:nvSpPr>
        <p:spPr bwMode="auto">
          <a:xfrm flipH="1">
            <a:off x="1381125" y="1460500"/>
            <a:ext cx="2951163" cy="51276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658" name="Line 31"/>
          <p:cNvSpPr>
            <a:spLocks noChangeShapeType="1"/>
          </p:cNvSpPr>
          <p:nvPr/>
        </p:nvSpPr>
        <p:spPr bwMode="auto">
          <a:xfrm flipH="1">
            <a:off x="3155950" y="1530350"/>
            <a:ext cx="1204913" cy="44291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659" name="Line 32"/>
          <p:cNvSpPr>
            <a:spLocks noChangeShapeType="1"/>
          </p:cNvSpPr>
          <p:nvPr/>
        </p:nvSpPr>
        <p:spPr bwMode="auto">
          <a:xfrm flipH="1">
            <a:off x="4319588" y="1584325"/>
            <a:ext cx="234950" cy="3746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660" name="Line 33"/>
          <p:cNvSpPr>
            <a:spLocks noChangeShapeType="1"/>
          </p:cNvSpPr>
          <p:nvPr/>
        </p:nvSpPr>
        <p:spPr bwMode="auto">
          <a:xfrm>
            <a:off x="4818063" y="1349375"/>
            <a:ext cx="3324225" cy="6238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661" name="Line 34"/>
          <p:cNvSpPr>
            <a:spLocks noChangeShapeType="1"/>
          </p:cNvSpPr>
          <p:nvPr/>
        </p:nvSpPr>
        <p:spPr bwMode="auto">
          <a:xfrm>
            <a:off x="4776788" y="1460500"/>
            <a:ext cx="2119312" cy="51276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662" name="Line 35"/>
          <p:cNvSpPr>
            <a:spLocks noChangeShapeType="1"/>
          </p:cNvSpPr>
          <p:nvPr/>
        </p:nvSpPr>
        <p:spPr bwMode="auto">
          <a:xfrm>
            <a:off x="4721225" y="1544638"/>
            <a:ext cx="1344613" cy="44291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663" name="Oval 36"/>
          <p:cNvSpPr>
            <a:spLocks noChangeArrowheads="1"/>
          </p:cNvSpPr>
          <p:nvPr/>
        </p:nvSpPr>
        <p:spPr bwMode="auto">
          <a:xfrm>
            <a:off x="1087438" y="2908300"/>
            <a:ext cx="563562" cy="576263"/>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9664" name="Oval 37"/>
          <p:cNvSpPr>
            <a:spLocks noChangeArrowheads="1"/>
          </p:cNvSpPr>
          <p:nvPr/>
        </p:nvSpPr>
        <p:spPr bwMode="auto">
          <a:xfrm>
            <a:off x="630238" y="3886200"/>
            <a:ext cx="563562" cy="576263"/>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9665" name="Oval 38"/>
          <p:cNvSpPr>
            <a:spLocks noChangeArrowheads="1"/>
          </p:cNvSpPr>
          <p:nvPr/>
        </p:nvSpPr>
        <p:spPr bwMode="auto">
          <a:xfrm>
            <a:off x="1641475" y="3884613"/>
            <a:ext cx="563563" cy="57626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9666" name="Oval 39"/>
          <p:cNvSpPr>
            <a:spLocks noChangeArrowheads="1"/>
          </p:cNvSpPr>
          <p:nvPr/>
        </p:nvSpPr>
        <p:spPr bwMode="auto">
          <a:xfrm>
            <a:off x="5870575" y="2922588"/>
            <a:ext cx="563563" cy="57626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9667" name="Oval 40"/>
          <p:cNvSpPr>
            <a:spLocks noChangeArrowheads="1"/>
          </p:cNvSpPr>
          <p:nvPr/>
        </p:nvSpPr>
        <p:spPr bwMode="auto">
          <a:xfrm>
            <a:off x="5870575" y="3898900"/>
            <a:ext cx="563563" cy="576263"/>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9668" name="Oval 41"/>
          <p:cNvSpPr>
            <a:spLocks noChangeArrowheads="1"/>
          </p:cNvSpPr>
          <p:nvPr/>
        </p:nvSpPr>
        <p:spPr bwMode="auto">
          <a:xfrm>
            <a:off x="5870575" y="4862513"/>
            <a:ext cx="563563" cy="57626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9669" name="Oval 42"/>
          <p:cNvSpPr>
            <a:spLocks noChangeArrowheads="1"/>
          </p:cNvSpPr>
          <p:nvPr/>
        </p:nvSpPr>
        <p:spPr bwMode="auto">
          <a:xfrm>
            <a:off x="1684338" y="4848225"/>
            <a:ext cx="563562" cy="576263"/>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9670" name="Oval 43"/>
          <p:cNvSpPr>
            <a:spLocks noChangeArrowheads="1"/>
          </p:cNvSpPr>
          <p:nvPr/>
        </p:nvSpPr>
        <p:spPr bwMode="auto">
          <a:xfrm>
            <a:off x="630238" y="4848225"/>
            <a:ext cx="563562" cy="576263"/>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9671" name="Oval 44"/>
          <p:cNvSpPr>
            <a:spLocks noChangeArrowheads="1"/>
          </p:cNvSpPr>
          <p:nvPr/>
        </p:nvSpPr>
        <p:spPr bwMode="auto">
          <a:xfrm>
            <a:off x="7956550" y="2908300"/>
            <a:ext cx="563563" cy="576263"/>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9672" name="Text Box 47"/>
          <p:cNvSpPr txBox="1">
            <a:spLocks noChangeArrowheads="1"/>
          </p:cNvSpPr>
          <p:nvPr/>
        </p:nvSpPr>
        <p:spPr bwMode="auto">
          <a:xfrm>
            <a:off x="1101725" y="2971800"/>
            <a:ext cx="565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dirty="0">
                <a:solidFill>
                  <a:srgbClr val="FF0000"/>
                </a:solidFill>
                <a:latin typeface="Times New Roman" charset="0"/>
                <a:cs typeface="Calibri"/>
              </a:rPr>
              <a:t>bar</a:t>
            </a:r>
          </a:p>
        </p:txBody>
      </p:sp>
      <p:sp>
        <p:nvSpPr>
          <p:cNvPr id="69673" name="Text Box 48"/>
          <p:cNvSpPr txBox="1">
            <a:spLocks noChangeArrowheads="1"/>
          </p:cNvSpPr>
          <p:nvPr/>
        </p:nvSpPr>
        <p:spPr bwMode="auto">
          <a:xfrm>
            <a:off x="587375" y="3968750"/>
            <a:ext cx="68480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dirty="0">
                <a:latin typeface="Times New Roman" charset="0"/>
                <a:cs typeface="Calibri"/>
              </a:rPr>
              <a:t>west</a:t>
            </a:r>
          </a:p>
        </p:txBody>
      </p:sp>
      <p:sp>
        <p:nvSpPr>
          <p:cNvPr id="69674" name="Text Box 49"/>
          <p:cNvSpPr txBox="1">
            <a:spLocks noChangeArrowheads="1"/>
          </p:cNvSpPr>
          <p:nvPr/>
        </p:nvSpPr>
        <p:spPr bwMode="auto">
          <a:xfrm>
            <a:off x="1608138" y="3968750"/>
            <a:ext cx="62068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dirty="0">
                <a:solidFill>
                  <a:srgbClr val="FF0000"/>
                </a:solidFill>
                <a:latin typeface="Times New Roman" charset="0"/>
                <a:cs typeface="Calibri"/>
              </a:rPr>
              <a:t>east</a:t>
            </a:r>
          </a:p>
        </p:txBody>
      </p:sp>
      <p:sp>
        <p:nvSpPr>
          <p:cNvPr id="69675" name="Text Box 50"/>
          <p:cNvSpPr txBox="1">
            <a:spLocks noChangeArrowheads="1"/>
          </p:cNvSpPr>
          <p:nvPr/>
        </p:nvSpPr>
        <p:spPr bwMode="auto">
          <a:xfrm>
            <a:off x="671513" y="4897438"/>
            <a:ext cx="522287"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dirty="0">
                <a:latin typeface="Times New Roman" charset="0"/>
                <a:cs typeface="Calibri"/>
              </a:rPr>
              <a:t>foo</a:t>
            </a:r>
          </a:p>
        </p:txBody>
      </p:sp>
      <p:sp>
        <p:nvSpPr>
          <p:cNvPr id="69676" name="Text Box 51"/>
          <p:cNvSpPr txBox="1">
            <a:spLocks noChangeArrowheads="1"/>
          </p:cNvSpPr>
          <p:nvPr/>
        </p:nvSpPr>
        <p:spPr bwMode="auto">
          <a:xfrm>
            <a:off x="1725613" y="4897438"/>
            <a:ext cx="53091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dirty="0">
                <a:solidFill>
                  <a:srgbClr val="FF0000"/>
                </a:solidFill>
                <a:latin typeface="Times New Roman" charset="0"/>
                <a:cs typeface="Calibri"/>
              </a:rPr>
              <a:t>my</a:t>
            </a:r>
          </a:p>
        </p:txBody>
      </p:sp>
      <p:sp>
        <p:nvSpPr>
          <p:cNvPr id="69677" name="Line 52"/>
          <p:cNvSpPr>
            <a:spLocks noChangeShapeType="1"/>
          </p:cNvSpPr>
          <p:nvPr/>
        </p:nvSpPr>
        <p:spPr bwMode="auto">
          <a:xfrm>
            <a:off x="1381125" y="2535238"/>
            <a:ext cx="1588" cy="37306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678" name="Line 53"/>
          <p:cNvSpPr>
            <a:spLocks noChangeShapeType="1"/>
          </p:cNvSpPr>
          <p:nvPr/>
        </p:nvSpPr>
        <p:spPr bwMode="auto">
          <a:xfrm flipH="1">
            <a:off x="890588" y="3484563"/>
            <a:ext cx="360362" cy="40163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679" name="Line 54"/>
          <p:cNvSpPr>
            <a:spLocks noChangeShapeType="1"/>
          </p:cNvSpPr>
          <p:nvPr/>
        </p:nvSpPr>
        <p:spPr bwMode="auto">
          <a:xfrm>
            <a:off x="1465263" y="3470275"/>
            <a:ext cx="415925" cy="4286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680" name="Line 55"/>
          <p:cNvSpPr>
            <a:spLocks noChangeShapeType="1"/>
          </p:cNvSpPr>
          <p:nvPr/>
        </p:nvSpPr>
        <p:spPr bwMode="auto">
          <a:xfrm>
            <a:off x="911225" y="4467225"/>
            <a:ext cx="1588" cy="3873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681" name="Line 56"/>
          <p:cNvSpPr>
            <a:spLocks noChangeShapeType="1"/>
          </p:cNvSpPr>
          <p:nvPr/>
        </p:nvSpPr>
        <p:spPr bwMode="auto">
          <a:xfrm>
            <a:off x="1936750" y="4452938"/>
            <a:ext cx="1588" cy="40163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682" name="Line 57"/>
          <p:cNvSpPr>
            <a:spLocks noChangeShapeType="1"/>
          </p:cNvSpPr>
          <p:nvPr/>
        </p:nvSpPr>
        <p:spPr bwMode="auto">
          <a:xfrm>
            <a:off x="6151563" y="2555875"/>
            <a:ext cx="1587" cy="36671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683" name="Line 58"/>
          <p:cNvSpPr>
            <a:spLocks noChangeShapeType="1"/>
          </p:cNvSpPr>
          <p:nvPr/>
        </p:nvSpPr>
        <p:spPr bwMode="auto">
          <a:xfrm>
            <a:off x="6153150" y="3484563"/>
            <a:ext cx="1588" cy="4286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684" name="Line 59"/>
          <p:cNvSpPr>
            <a:spLocks noChangeShapeType="1"/>
          </p:cNvSpPr>
          <p:nvPr/>
        </p:nvSpPr>
        <p:spPr bwMode="auto">
          <a:xfrm>
            <a:off x="6153150" y="4495800"/>
            <a:ext cx="1588" cy="3873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685" name="Line 61"/>
          <p:cNvSpPr>
            <a:spLocks noChangeShapeType="1"/>
          </p:cNvSpPr>
          <p:nvPr/>
        </p:nvSpPr>
        <p:spPr bwMode="auto">
          <a:xfrm>
            <a:off x="8267700" y="2527300"/>
            <a:ext cx="1588" cy="381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686" name="Text Box 65"/>
          <p:cNvSpPr txBox="1">
            <a:spLocks noChangeArrowheads="1"/>
          </p:cNvSpPr>
          <p:nvPr/>
        </p:nvSpPr>
        <p:spPr bwMode="auto">
          <a:xfrm>
            <a:off x="5940425" y="2971800"/>
            <a:ext cx="4238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dirty="0">
                <a:solidFill>
                  <a:srgbClr val="0066FF"/>
                </a:solidFill>
                <a:latin typeface="Times New Roman" charset="0"/>
                <a:cs typeface="Calibri"/>
              </a:rPr>
              <a:t>ac</a:t>
            </a:r>
          </a:p>
        </p:txBody>
      </p:sp>
      <p:sp>
        <p:nvSpPr>
          <p:cNvPr id="69687" name="Text Box 66"/>
          <p:cNvSpPr txBox="1">
            <a:spLocks noChangeArrowheads="1"/>
          </p:cNvSpPr>
          <p:nvPr/>
        </p:nvSpPr>
        <p:spPr bwMode="auto">
          <a:xfrm>
            <a:off x="5835650" y="3983038"/>
            <a:ext cx="6350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dirty="0">
                <a:solidFill>
                  <a:srgbClr val="0066FF"/>
                </a:solidFill>
                <a:latin typeface="Times New Roman" charset="0"/>
                <a:cs typeface="Calibri"/>
              </a:rPr>
              <a:t>cam</a:t>
            </a:r>
          </a:p>
        </p:txBody>
      </p:sp>
      <p:sp>
        <p:nvSpPr>
          <p:cNvPr id="69688" name="Text Box 67"/>
          <p:cNvSpPr txBox="1">
            <a:spLocks noChangeArrowheads="1"/>
          </p:cNvSpPr>
          <p:nvPr/>
        </p:nvSpPr>
        <p:spPr bwMode="auto">
          <a:xfrm>
            <a:off x="5943600" y="4938713"/>
            <a:ext cx="36976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dirty="0">
                <a:solidFill>
                  <a:srgbClr val="0066FF"/>
                </a:solidFill>
                <a:latin typeface="Times New Roman" charset="0"/>
                <a:cs typeface="Calibri"/>
              </a:rPr>
              <a:t>cl</a:t>
            </a:r>
          </a:p>
        </p:txBody>
      </p:sp>
      <p:sp>
        <p:nvSpPr>
          <p:cNvPr id="69689" name="Text Box 68"/>
          <p:cNvSpPr txBox="1">
            <a:spLocks noChangeArrowheads="1"/>
          </p:cNvSpPr>
          <p:nvPr/>
        </p:nvSpPr>
        <p:spPr bwMode="auto">
          <a:xfrm>
            <a:off x="7983069" y="2957513"/>
            <a:ext cx="556563" cy="44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a:lnSpc>
                <a:spcPct val="80000"/>
              </a:lnSpc>
            </a:pPr>
            <a:r>
              <a:rPr lang="en-US" sz="1400" dirty="0">
                <a:solidFill>
                  <a:schemeClr val="tx2"/>
                </a:solidFill>
                <a:latin typeface="Times New Roman" charset="0"/>
                <a:cs typeface="Calibri"/>
              </a:rPr>
              <a:t>in-</a:t>
            </a:r>
          </a:p>
          <a:p>
            <a:pPr algn="ctr">
              <a:lnSpc>
                <a:spcPct val="80000"/>
              </a:lnSpc>
            </a:pPr>
            <a:r>
              <a:rPr lang="en-US" sz="1400" dirty="0" err="1">
                <a:solidFill>
                  <a:schemeClr val="tx2"/>
                </a:solidFill>
                <a:latin typeface="Times New Roman" charset="0"/>
                <a:cs typeface="Calibri"/>
              </a:rPr>
              <a:t>addr</a:t>
            </a:r>
            <a:endParaRPr lang="en-US" sz="1400" dirty="0">
              <a:solidFill>
                <a:schemeClr val="tx2"/>
              </a:solidFill>
              <a:latin typeface="Times New Roman" charset="0"/>
              <a:cs typeface="Calibri"/>
            </a:endParaRPr>
          </a:p>
        </p:txBody>
      </p:sp>
      <p:sp>
        <p:nvSpPr>
          <p:cNvPr id="69690" name="Text Box 72"/>
          <p:cNvSpPr txBox="1">
            <a:spLocks noChangeArrowheads="1"/>
          </p:cNvSpPr>
          <p:nvPr/>
        </p:nvSpPr>
        <p:spPr bwMode="auto">
          <a:xfrm>
            <a:off x="1789113" y="2617788"/>
            <a:ext cx="1855787"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b="0" dirty="0">
                <a:latin typeface="Times New Roman" charset="0"/>
                <a:cs typeface="Calibri"/>
              </a:rPr>
              <a:t>generic domains</a:t>
            </a:r>
          </a:p>
        </p:txBody>
      </p:sp>
      <p:sp>
        <p:nvSpPr>
          <p:cNvPr id="69691" name="Text Box 73"/>
          <p:cNvSpPr txBox="1">
            <a:spLocks noChangeArrowheads="1"/>
          </p:cNvSpPr>
          <p:nvPr/>
        </p:nvSpPr>
        <p:spPr bwMode="auto">
          <a:xfrm>
            <a:off x="3989388" y="2617788"/>
            <a:ext cx="188436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b="0" dirty="0">
                <a:latin typeface="Times New Roman" charset="0"/>
                <a:cs typeface="Calibri"/>
              </a:rPr>
              <a:t>country domains</a:t>
            </a:r>
          </a:p>
        </p:txBody>
      </p:sp>
      <p:sp>
        <p:nvSpPr>
          <p:cNvPr id="69692" name="Text Box 74"/>
          <p:cNvSpPr txBox="1">
            <a:spLocks noChangeArrowheads="1"/>
          </p:cNvSpPr>
          <p:nvPr/>
        </p:nvSpPr>
        <p:spPr bwMode="auto">
          <a:xfrm>
            <a:off x="1101725" y="5394325"/>
            <a:ext cx="191293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dirty="0" err="1">
                <a:solidFill>
                  <a:srgbClr val="FF0000"/>
                </a:solidFill>
                <a:latin typeface="Times New Roman" charset="0"/>
                <a:cs typeface="Calibri"/>
              </a:rPr>
              <a:t>my.east.bar.edu</a:t>
            </a:r>
            <a:endParaRPr lang="en-US" dirty="0">
              <a:solidFill>
                <a:srgbClr val="FF0000"/>
              </a:solidFill>
              <a:latin typeface="Times New Roman" charset="0"/>
              <a:cs typeface="Calibri"/>
            </a:endParaRPr>
          </a:p>
        </p:txBody>
      </p:sp>
      <p:sp>
        <p:nvSpPr>
          <p:cNvPr id="69693" name="Text Box 75"/>
          <p:cNvSpPr txBox="1">
            <a:spLocks noChangeArrowheads="1"/>
          </p:cNvSpPr>
          <p:nvPr/>
        </p:nvSpPr>
        <p:spPr bwMode="auto">
          <a:xfrm>
            <a:off x="5380038" y="5408613"/>
            <a:ext cx="154521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dirty="0" err="1">
                <a:solidFill>
                  <a:srgbClr val="0066FF"/>
                </a:solidFill>
                <a:latin typeface="Times New Roman" charset="0"/>
                <a:cs typeface="Calibri"/>
              </a:rPr>
              <a:t>cl.cam.ac.uk</a:t>
            </a:r>
            <a:endParaRPr lang="en-US" dirty="0">
              <a:solidFill>
                <a:srgbClr val="0066FF"/>
              </a:solidFill>
              <a:latin typeface="Times New Roman" charset="0"/>
              <a:cs typeface="Calibri"/>
            </a:endParaRPr>
          </a:p>
        </p:txBody>
      </p:sp>
      <p:sp>
        <p:nvSpPr>
          <p:cNvPr id="930893" name="Rectangle 77"/>
          <p:cNvSpPr>
            <a:spLocks noChangeArrowheads="1"/>
          </p:cNvSpPr>
          <p:nvPr/>
        </p:nvSpPr>
        <p:spPr bwMode="auto">
          <a:xfrm>
            <a:off x="76200" y="1828800"/>
            <a:ext cx="8686800" cy="838200"/>
          </a:xfrm>
          <a:prstGeom prst="rect">
            <a:avLst/>
          </a:prstGeom>
          <a:solidFill>
            <a:schemeClr val="folHlink">
              <a:alpha val="27843"/>
            </a:schemeClr>
          </a:solidFill>
          <a:ln w="25400">
            <a:solidFill>
              <a:schemeClr val="folHlink"/>
            </a:solidFill>
            <a:miter lim="800000"/>
            <a:headEnd/>
            <a:tailEnd/>
          </a:ln>
        </p:spPr>
        <p:txBody>
          <a:bodyPr wrap="none" anchor="ctr"/>
          <a:lstStyle/>
          <a:p>
            <a:endParaRPr lang="en-US"/>
          </a:p>
        </p:txBody>
      </p:sp>
      <p:sp>
        <p:nvSpPr>
          <p:cNvPr id="930894" name="Text Box 78"/>
          <p:cNvSpPr txBox="1">
            <a:spLocks noChangeArrowheads="1"/>
          </p:cNvSpPr>
          <p:nvPr/>
        </p:nvSpPr>
        <p:spPr bwMode="auto">
          <a:xfrm>
            <a:off x="2514600" y="3048000"/>
            <a:ext cx="317658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ctr" eaLnBrk="1" hangingPunct="1">
              <a:spcBef>
                <a:spcPct val="50000"/>
              </a:spcBef>
            </a:pPr>
            <a:r>
              <a:rPr lang="en-US" dirty="0">
                <a:solidFill>
                  <a:schemeClr val="folHlink"/>
                </a:solidFill>
                <a:latin typeface="Times New Roman" charset="0"/>
                <a:cs typeface="Calibri"/>
              </a:rPr>
              <a:t>Top-Level Domains (TLDs)</a:t>
            </a:r>
          </a:p>
        </p:txBody>
      </p:sp>
    </p:spTree>
    <p:custDataLst>
      <p:tags r:id="rId1"/>
    </p:custDataLst>
    <p:extLst>
      <p:ext uri="{BB962C8B-B14F-4D97-AF65-F5344CB8AC3E}">
        <p14:creationId xmlns:p14="http://schemas.microsoft.com/office/powerpoint/2010/main" val="16227480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08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0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0893" grpId="0" animBg="1"/>
      <p:bldP spid="93089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6FF4-EF6D-974B-B59D-615B89C74344}"/>
              </a:ext>
            </a:extLst>
          </p:cNvPr>
          <p:cNvSpPr>
            <a:spLocks noGrp="1"/>
          </p:cNvSpPr>
          <p:nvPr>
            <p:ph type="title"/>
          </p:nvPr>
        </p:nvSpPr>
        <p:spPr/>
        <p:txBody>
          <a:bodyPr/>
          <a:lstStyle/>
          <a:p>
            <a:r>
              <a:rPr lang="en-GB" dirty="0"/>
              <a:t>After HTTP/1.1</a:t>
            </a:r>
          </a:p>
        </p:txBody>
      </p:sp>
      <p:sp>
        <p:nvSpPr>
          <p:cNvPr id="3" name="Content Placeholder 2">
            <a:extLst>
              <a:ext uri="{FF2B5EF4-FFF2-40B4-BE49-F238E27FC236}">
                <a16:creationId xmlns:a16="http://schemas.microsoft.com/office/drawing/2014/main" id="{9048F93B-FEA2-4249-A796-6978E47CF9F9}"/>
              </a:ext>
            </a:extLst>
          </p:cNvPr>
          <p:cNvSpPr>
            <a:spLocks noGrp="1"/>
          </p:cNvSpPr>
          <p:nvPr>
            <p:ph idx="1"/>
          </p:nvPr>
        </p:nvSpPr>
        <p:spPr/>
        <p:txBody>
          <a:bodyPr/>
          <a:lstStyle/>
          <a:p>
            <a:pPr marL="0" indent="0">
              <a:buNone/>
            </a:pPr>
            <a:r>
              <a:rPr lang="en-GB" dirty="0"/>
              <a:t>SPDY (speedy) and its moral successor HTTP/2</a:t>
            </a:r>
          </a:p>
          <a:p>
            <a:r>
              <a:rPr lang="en-GB" dirty="0"/>
              <a:t>Binary protocol</a:t>
            </a:r>
          </a:p>
          <a:p>
            <a:r>
              <a:rPr lang="en-GB" dirty="0"/>
              <a:t>Multiplexing</a:t>
            </a:r>
          </a:p>
          <a:p>
            <a:r>
              <a:rPr lang="en-GB" dirty="0"/>
              <a:t>Priority control over Frames</a:t>
            </a:r>
          </a:p>
          <a:p>
            <a:r>
              <a:rPr lang="en-GB" dirty="0"/>
              <a:t>Header Compression</a:t>
            </a:r>
          </a:p>
          <a:p>
            <a:r>
              <a:rPr lang="en-GB" dirty="0"/>
              <a:t>Server Push</a:t>
            </a:r>
          </a:p>
          <a:p>
            <a:pPr marL="0" indent="0">
              <a:buNone/>
            </a:pPr>
            <a:r>
              <a:rPr lang="en-GB" dirty="0"/>
              <a:t> </a:t>
            </a:r>
          </a:p>
        </p:txBody>
      </p:sp>
      <p:sp>
        <p:nvSpPr>
          <p:cNvPr id="4" name="Slide Number Placeholder 3">
            <a:extLst>
              <a:ext uri="{FF2B5EF4-FFF2-40B4-BE49-F238E27FC236}">
                <a16:creationId xmlns:a16="http://schemas.microsoft.com/office/drawing/2014/main" id="{FB532A60-EDD3-CD41-BEC4-3BA64CB9E4A6}"/>
              </a:ext>
            </a:extLst>
          </p:cNvPr>
          <p:cNvSpPr>
            <a:spLocks noGrp="1"/>
          </p:cNvSpPr>
          <p:nvPr>
            <p:ph type="sldNum" sz="quarter" idx="12"/>
          </p:nvPr>
        </p:nvSpPr>
        <p:spPr/>
        <p:txBody>
          <a:bodyPr/>
          <a:lstStyle/>
          <a:p>
            <a:fld id="{17258DB0-5299-B449-B005-2F11F39528E5}" type="slidenum">
              <a:rPr lang="en-US" smtClean="0"/>
              <a:t>60</a:t>
            </a:fld>
            <a:endParaRPr lang="en-US"/>
          </a:p>
        </p:txBody>
      </p:sp>
    </p:spTree>
    <p:extLst>
      <p:ext uri="{BB962C8B-B14F-4D97-AF65-F5344CB8AC3E}">
        <p14:creationId xmlns:p14="http://schemas.microsoft.com/office/powerpoint/2010/main" val="39356225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itle 1"/>
          <p:cNvSpPr txBox="1">
            <a:spLocks noGrp="1"/>
          </p:cNvSpPr>
          <p:nvPr>
            <p:ph type="title"/>
          </p:nvPr>
        </p:nvSpPr>
        <p:spPr>
          <a:prstGeom prst="rect">
            <a:avLst/>
          </a:prstGeom>
        </p:spPr>
        <p:txBody>
          <a:bodyPr/>
          <a:lstStyle/>
          <a:p>
            <a:r>
              <a:t>SPDY</a:t>
            </a:r>
          </a:p>
        </p:txBody>
      </p:sp>
      <p:sp>
        <p:nvSpPr>
          <p:cNvPr id="147" name="Content Placeholder 2"/>
          <p:cNvSpPr txBox="1">
            <a:spLocks noGrp="1"/>
          </p:cNvSpPr>
          <p:nvPr>
            <p:ph type="body" sz="half" idx="1"/>
          </p:nvPr>
        </p:nvSpPr>
        <p:spPr>
          <a:xfrm>
            <a:off x="457200" y="1600199"/>
            <a:ext cx="8229600" cy="2590801"/>
          </a:xfrm>
          <a:prstGeom prst="rect">
            <a:avLst/>
          </a:prstGeom>
        </p:spPr>
        <p:txBody>
          <a:bodyPr>
            <a:normAutofit lnSpcReduction="10000"/>
          </a:bodyPr>
          <a:lstStyle/>
          <a:p>
            <a:r>
              <a:t>SPDY + HTTP/2: One single TCP connection instead of multiple</a:t>
            </a:r>
          </a:p>
          <a:p>
            <a:r>
              <a:t>Downside: Head of line blocking</a:t>
            </a:r>
          </a:p>
          <a:p>
            <a:r>
              <a:t>In TCP, packets need to be processed in correct order</a:t>
            </a:r>
          </a:p>
        </p:txBody>
      </p:sp>
      <p:pic>
        <p:nvPicPr>
          <p:cNvPr id="150" name="Picture 6" descr="Picture 6"/>
          <p:cNvPicPr>
            <a:picLocks noChangeAspect="1"/>
          </p:cNvPicPr>
          <p:nvPr/>
        </p:nvPicPr>
        <p:blipFill>
          <a:blip r:embed="rId3"/>
          <a:stretch>
            <a:fillRect/>
          </a:stretch>
        </p:blipFill>
        <p:spPr>
          <a:xfrm>
            <a:off x="0" y="4038600"/>
            <a:ext cx="9144000" cy="2452745"/>
          </a:xfrm>
          <a:prstGeom prst="rect">
            <a:avLst/>
          </a:prstGeom>
          <a:ln w="12700">
            <a:miter lim="400000"/>
          </a:ln>
        </p:spPr>
      </p:pic>
      <p:pic>
        <p:nvPicPr>
          <p:cNvPr id="151" name="Picture 7" descr="Picture 7"/>
          <p:cNvPicPr>
            <a:picLocks noChangeAspect="1"/>
          </p:cNvPicPr>
          <p:nvPr/>
        </p:nvPicPr>
        <p:blipFill>
          <a:blip r:embed="rId4"/>
          <a:stretch>
            <a:fillRect/>
          </a:stretch>
        </p:blipFill>
        <p:spPr>
          <a:xfrm>
            <a:off x="0" y="3720848"/>
            <a:ext cx="9144000" cy="3142100"/>
          </a:xfrm>
          <a:prstGeom prst="rect">
            <a:avLst/>
          </a:prstGeom>
          <a:ln w="12700">
            <a:miter lim="400000"/>
          </a:ln>
        </p:spPr>
      </p:pic>
    </p:spTree>
    <p:custDataLst>
      <p:tags r:id="rId1"/>
    </p:custDataLst>
    <p:extLst>
      <p:ext uri="{BB962C8B-B14F-4D97-AF65-F5344CB8AC3E}">
        <p14:creationId xmlns:p14="http://schemas.microsoft.com/office/powerpoint/2010/main" val="666910411"/>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advAuto="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42D5-FB06-564D-9D6C-4C78E994BB04}"/>
              </a:ext>
            </a:extLst>
          </p:cNvPr>
          <p:cNvSpPr>
            <a:spLocks noGrp="1"/>
          </p:cNvSpPr>
          <p:nvPr>
            <p:ph type="title"/>
          </p:nvPr>
        </p:nvSpPr>
        <p:spPr/>
        <p:txBody>
          <a:bodyPr>
            <a:normAutofit fontScale="90000"/>
          </a:bodyPr>
          <a:lstStyle/>
          <a:p>
            <a:r>
              <a:rPr lang="en-GB" dirty="0"/>
              <a:t>Add QUIC and stir…</a:t>
            </a:r>
            <a:br>
              <a:rPr lang="en-GB" dirty="0"/>
            </a:br>
            <a:r>
              <a:rPr lang="en-GB" dirty="0"/>
              <a:t>Quick UDP Internet Connections</a:t>
            </a:r>
          </a:p>
        </p:txBody>
      </p:sp>
      <p:sp>
        <p:nvSpPr>
          <p:cNvPr id="3" name="Content Placeholder 2">
            <a:extLst>
              <a:ext uri="{FF2B5EF4-FFF2-40B4-BE49-F238E27FC236}">
                <a16:creationId xmlns:a16="http://schemas.microsoft.com/office/drawing/2014/main" id="{9EC83BBD-48E3-2743-A410-CC51C43DEEF7}"/>
              </a:ext>
            </a:extLst>
          </p:cNvPr>
          <p:cNvSpPr>
            <a:spLocks noGrp="1"/>
          </p:cNvSpPr>
          <p:nvPr>
            <p:ph idx="1"/>
          </p:nvPr>
        </p:nvSpPr>
        <p:spPr/>
        <p:txBody>
          <a:bodyPr>
            <a:normAutofit fontScale="92500" lnSpcReduction="20000"/>
          </a:bodyPr>
          <a:lstStyle/>
          <a:p>
            <a:pPr marL="0" indent="0">
              <a:buNone/>
            </a:pPr>
            <a:r>
              <a:rPr lang="en-GB" dirty="0"/>
              <a:t>Objective: Combine speed of UDP protocol with TCP’s reliability</a:t>
            </a:r>
          </a:p>
          <a:p>
            <a:r>
              <a:rPr lang="en-GB" dirty="0"/>
              <a:t>Very hard to make changes to TCP</a:t>
            </a:r>
          </a:p>
          <a:p>
            <a:pPr>
              <a:defRPr i="1"/>
            </a:pPr>
            <a:r>
              <a:rPr lang="en-GB" dirty="0"/>
              <a:t>Faster  to implement new protocol on top of UDP</a:t>
            </a:r>
          </a:p>
          <a:p>
            <a:r>
              <a:rPr lang="en-GB" dirty="0"/>
              <a:t>Roll out features in TCP if they prove theory</a:t>
            </a:r>
          </a:p>
          <a:p>
            <a:pPr marL="0" indent="0">
              <a:buNone/>
            </a:pPr>
            <a:r>
              <a:rPr lang="en-GB" dirty="0"/>
              <a:t>QUIC:</a:t>
            </a:r>
          </a:p>
          <a:p>
            <a:r>
              <a:rPr lang="en-GB" dirty="0"/>
              <a:t>Reliable transport over UDP (seriously)</a:t>
            </a:r>
          </a:p>
          <a:p>
            <a:r>
              <a:rPr lang="en-GB" dirty="0"/>
              <a:t>Uses FEC</a:t>
            </a:r>
          </a:p>
          <a:p>
            <a:r>
              <a:rPr lang="en-GB" dirty="0"/>
              <a:t>Default crypto</a:t>
            </a:r>
          </a:p>
          <a:p>
            <a:r>
              <a:rPr lang="en-GB" dirty="0" err="1"/>
              <a:t>Restartable</a:t>
            </a:r>
            <a:r>
              <a:rPr lang="en-GB" dirty="0"/>
              <a:t> connections</a:t>
            </a:r>
          </a:p>
          <a:p>
            <a:endParaRPr lang="en-GB" dirty="0"/>
          </a:p>
          <a:p>
            <a:endParaRPr lang="en-GB" dirty="0"/>
          </a:p>
        </p:txBody>
      </p:sp>
      <p:sp>
        <p:nvSpPr>
          <p:cNvPr id="4" name="Slide Number Placeholder 3">
            <a:extLst>
              <a:ext uri="{FF2B5EF4-FFF2-40B4-BE49-F238E27FC236}">
                <a16:creationId xmlns:a16="http://schemas.microsoft.com/office/drawing/2014/main" id="{9C165D13-2F49-D148-AC3C-29CFE587F3B6}"/>
              </a:ext>
            </a:extLst>
          </p:cNvPr>
          <p:cNvSpPr>
            <a:spLocks noGrp="1"/>
          </p:cNvSpPr>
          <p:nvPr>
            <p:ph type="sldNum" sz="quarter" idx="12"/>
          </p:nvPr>
        </p:nvSpPr>
        <p:spPr/>
        <p:txBody>
          <a:bodyPr/>
          <a:lstStyle/>
          <a:p>
            <a:fld id="{17258DB0-5299-B449-B005-2F11F39528E5}" type="slidenum">
              <a:rPr lang="en-US" smtClean="0"/>
              <a:t>62</a:t>
            </a:fld>
            <a:endParaRPr lang="en-US"/>
          </a:p>
        </p:txBody>
      </p:sp>
      <p:pic>
        <p:nvPicPr>
          <p:cNvPr id="5" name="Picture 4">
            <a:extLst>
              <a:ext uri="{FF2B5EF4-FFF2-40B4-BE49-F238E27FC236}">
                <a16:creationId xmlns:a16="http://schemas.microsoft.com/office/drawing/2014/main" id="{92981CC8-7D82-5649-9D9E-DB1F830E6BFF}"/>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1767525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prstGeom prst="rect">
            <a:avLst/>
          </a:prstGeom>
        </p:spPr>
        <p:txBody>
          <a:bodyPr/>
          <a:lstStyle/>
          <a:p>
            <a:r>
              <a:t>3-Way Handshake</a:t>
            </a:r>
          </a:p>
        </p:txBody>
      </p:sp>
      <p:pic>
        <p:nvPicPr>
          <p:cNvPr id="124" name="Picture 9" descr="Picture 9"/>
          <p:cNvPicPr>
            <a:picLocks noChangeAspect="1"/>
          </p:cNvPicPr>
          <p:nvPr/>
        </p:nvPicPr>
        <p:blipFill>
          <a:blip r:embed="rId2"/>
          <a:stretch>
            <a:fillRect/>
          </a:stretch>
        </p:blipFill>
        <p:spPr>
          <a:xfrm>
            <a:off x="304800" y="1447800"/>
            <a:ext cx="4394200" cy="3733800"/>
          </a:xfrm>
          <a:prstGeom prst="rect">
            <a:avLst/>
          </a:prstGeom>
          <a:ln w="12700">
            <a:miter lim="400000"/>
          </a:ln>
        </p:spPr>
      </p:pic>
      <p:pic>
        <p:nvPicPr>
          <p:cNvPr id="125" name="Picture 10" descr="Picture 10"/>
          <p:cNvPicPr>
            <a:picLocks noChangeAspect="1"/>
          </p:cNvPicPr>
          <p:nvPr/>
        </p:nvPicPr>
        <p:blipFill>
          <a:blip r:embed="rId3"/>
          <a:stretch>
            <a:fillRect/>
          </a:stretch>
        </p:blipFill>
        <p:spPr>
          <a:xfrm>
            <a:off x="4795592" y="1447800"/>
            <a:ext cx="4368801" cy="4368800"/>
          </a:xfrm>
          <a:prstGeom prst="rect">
            <a:avLst/>
          </a:prstGeom>
          <a:ln w="12700">
            <a:miter lim="400000"/>
          </a:ln>
        </p:spPr>
      </p:pic>
      <p:sp>
        <p:nvSpPr>
          <p:cNvPr id="126" name="TextBox 11"/>
          <p:cNvSpPr txBox="1"/>
          <p:nvPr/>
        </p:nvSpPr>
        <p:spPr>
          <a:xfrm>
            <a:off x="1905000" y="5867399"/>
            <a:ext cx="123809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Without TLS</a:t>
            </a:r>
          </a:p>
        </p:txBody>
      </p:sp>
      <p:sp>
        <p:nvSpPr>
          <p:cNvPr id="127" name="TextBox 12"/>
          <p:cNvSpPr txBox="1"/>
          <p:nvPr/>
        </p:nvSpPr>
        <p:spPr>
          <a:xfrm>
            <a:off x="6324600" y="5867399"/>
            <a:ext cx="920872"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With TLS</a:t>
            </a:r>
          </a:p>
        </p:txBody>
      </p:sp>
      <p:pic>
        <p:nvPicPr>
          <p:cNvPr id="423938" name="Picture 2" descr="Image result for so slow">
            <a:extLst>
              <a:ext uri="{FF2B5EF4-FFF2-40B4-BE49-F238E27FC236}">
                <a16:creationId xmlns:a16="http://schemas.microsoft.com/office/drawing/2014/main" id="{230C7CF2-4573-8240-9A3D-9838B420A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4282" y="5157333"/>
            <a:ext cx="1426029" cy="142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2534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1"/>
          <p:cNvSpPr txBox="1">
            <a:spLocks noGrp="1"/>
          </p:cNvSpPr>
          <p:nvPr>
            <p:ph type="title"/>
          </p:nvPr>
        </p:nvSpPr>
        <p:spPr>
          <a:prstGeom prst="rect">
            <a:avLst/>
          </a:prstGeom>
        </p:spPr>
        <p:txBody>
          <a:bodyPr/>
          <a:lstStyle/>
          <a:p>
            <a:r>
              <a:t>UDP</a:t>
            </a:r>
          </a:p>
        </p:txBody>
      </p:sp>
      <p:sp>
        <p:nvSpPr>
          <p:cNvPr id="130" name="Content Placeholder 2"/>
          <p:cNvSpPr txBox="1">
            <a:spLocks noGrp="1"/>
          </p:cNvSpPr>
          <p:nvPr>
            <p:ph type="body" sz="half" idx="1"/>
          </p:nvPr>
        </p:nvSpPr>
        <p:spPr>
          <a:xfrm>
            <a:off x="457200" y="1600199"/>
            <a:ext cx="4191000" cy="4114800"/>
          </a:xfrm>
          <a:prstGeom prst="rect">
            <a:avLst/>
          </a:prstGeom>
        </p:spPr>
        <p:txBody>
          <a:bodyPr/>
          <a:lstStyle/>
          <a:p>
            <a:r>
              <a:rPr dirty="0"/>
              <a:t>Fire and forget</a:t>
            </a:r>
          </a:p>
          <a:p>
            <a:pPr marL="742950" lvl="1" indent="-285750">
              <a:spcBef>
                <a:spcPts val="500"/>
              </a:spcBef>
              <a:defRPr sz="2400"/>
            </a:pPr>
            <a:r>
              <a:rPr dirty="0"/>
              <a:t>Less time spent to validate packets</a:t>
            </a:r>
          </a:p>
          <a:p>
            <a:pPr marL="742950" lvl="1" indent="-285750">
              <a:spcBef>
                <a:spcPts val="500"/>
              </a:spcBef>
              <a:defRPr sz="2400"/>
            </a:pPr>
            <a:r>
              <a:rPr dirty="0"/>
              <a:t>Downside - no reliability, </a:t>
            </a:r>
            <a:r>
              <a:rPr lang="en-GB" dirty="0"/>
              <a:t>this </a:t>
            </a:r>
            <a:r>
              <a:rPr dirty="0"/>
              <a:t>has to be built on top of UDP</a:t>
            </a:r>
          </a:p>
        </p:txBody>
      </p:sp>
      <p:pic>
        <p:nvPicPr>
          <p:cNvPr id="133" name="Picture 4" descr="Picture 4"/>
          <p:cNvPicPr>
            <a:picLocks noChangeAspect="1"/>
          </p:cNvPicPr>
          <p:nvPr/>
        </p:nvPicPr>
        <p:blipFill>
          <a:blip r:embed="rId2"/>
          <a:stretch>
            <a:fillRect/>
          </a:stretch>
        </p:blipFill>
        <p:spPr>
          <a:xfrm>
            <a:off x="4495800" y="1752600"/>
            <a:ext cx="4521200" cy="3568700"/>
          </a:xfrm>
          <a:prstGeom prst="rect">
            <a:avLst/>
          </a:prstGeom>
          <a:ln w="12700">
            <a:miter lim="400000"/>
          </a:ln>
        </p:spPr>
      </p:pic>
    </p:spTree>
    <p:extLst>
      <p:ext uri="{BB962C8B-B14F-4D97-AF65-F5344CB8AC3E}">
        <p14:creationId xmlns:p14="http://schemas.microsoft.com/office/powerpoint/2010/main" val="560869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t>QUIC</a:t>
            </a:r>
          </a:p>
        </p:txBody>
      </p:sp>
      <p:sp>
        <p:nvSpPr>
          <p:cNvPr id="154" name="Content Placeholder 2"/>
          <p:cNvSpPr txBox="1">
            <a:spLocks noGrp="1"/>
          </p:cNvSpPr>
          <p:nvPr>
            <p:ph type="body" sz="half" idx="1"/>
          </p:nvPr>
        </p:nvSpPr>
        <p:spPr>
          <a:xfrm>
            <a:off x="457199" y="1600199"/>
            <a:ext cx="8519533" cy="2819401"/>
          </a:xfrm>
          <a:prstGeom prst="rect">
            <a:avLst/>
          </a:prstGeom>
        </p:spPr>
        <p:txBody>
          <a:bodyPr>
            <a:normAutofit fontScale="92500"/>
          </a:bodyPr>
          <a:lstStyle/>
          <a:p>
            <a:r>
              <a:rPr dirty="0"/>
              <a:t>UDP does NOT depend on order of arriving packets</a:t>
            </a:r>
          </a:p>
          <a:p>
            <a:r>
              <a:rPr dirty="0"/>
              <a:t>Lost packets will only impact an individual resource, e.g., CSS or JS file.</a:t>
            </a:r>
          </a:p>
          <a:p>
            <a:r>
              <a:rPr dirty="0"/>
              <a:t>QUIC is combining best parts of HTTP/2 </a:t>
            </a:r>
            <a:r>
              <a:rPr lang="en-GB" dirty="0"/>
              <a:t>over UDP</a:t>
            </a:r>
            <a:r>
              <a:rPr dirty="0"/>
              <a:t>:</a:t>
            </a:r>
          </a:p>
          <a:p>
            <a:pPr marL="742950" lvl="1" indent="-285750">
              <a:spcBef>
                <a:spcPts val="500"/>
              </a:spcBef>
              <a:defRPr sz="2400"/>
            </a:pPr>
            <a:r>
              <a:rPr dirty="0"/>
              <a:t>Multiplexing on top of non-blocking transport protocol</a:t>
            </a:r>
          </a:p>
        </p:txBody>
      </p:sp>
      <p:pic>
        <p:nvPicPr>
          <p:cNvPr id="157" name="Picture 6" descr="Picture 6"/>
          <p:cNvPicPr>
            <a:picLocks noChangeAspect="1"/>
          </p:cNvPicPr>
          <p:nvPr/>
        </p:nvPicPr>
        <p:blipFill>
          <a:blip r:embed="rId2"/>
          <a:stretch>
            <a:fillRect/>
          </a:stretch>
        </p:blipFill>
        <p:spPr>
          <a:xfrm>
            <a:off x="0" y="4380614"/>
            <a:ext cx="9144000" cy="2477386"/>
          </a:xfrm>
          <a:prstGeom prst="rect">
            <a:avLst/>
          </a:prstGeom>
          <a:ln w="12700">
            <a:miter lim="400000"/>
          </a:ln>
        </p:spPr>
      </p:pic>
    </p:spTree>
    <p:extLst>
      <p:ext uri="{BB962C8B-B14F-4D97-AF65-F5344CB8AC3E}">
        <p14:creationId xmlns:p14="http://schemas.microsoft.com/office/powerpoint/2010/main" val="669454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4584D-CFEE-684B-99E3-B79D799788A4}"/>
              </a:ext>
            </a:extLst>
          </p:cNvPr>
          <p:cNvSpPr>
            <a:spLocks noGrp="1"/>
          </p:cNvSpPr>
          <p:nvPr>
            <p:ph type="title"/>
          </p:nvPr>
        </p:nvSpPr>
        <p:spPr/>
        <p:txBody>
          <a:bodyPr/>
          <a:lstStyle/>
          <a:p>
            <a:r>
              <a:rPr lang="en-GB" dirty="0"/>
              <a:t>QUIC – more than just UDP</a:t>
            </a:r>
          </a:p>
        </p:txBody>
      </p:sp>
      <p:sp>
        <p:nvSpPr>
          <p:cNvPr id="3" name="Content Placeholder 2">
            <a:extLst>
              <a:ext uri="{FF2B5EF4-FFF2-40B4-BE49-F238E27FC236}">
                <a16:creationId xmlns:a16="http://schemas.microsoft.com/office/drawing/2014/main" id="{7EBCBE2B-0BA7-8142-86C5-7267AB1AE67F}"/>
              </a:ext>
            </a:extLst>
          </p:cNvPr>
          <p:cNvSpPr>
            <a:spLocks noGrp="1"/>
          </p:cNvSpPr>
          <p:nvPr>
            <p:ph idx="1"/>
          </p:nvPr>
        </p:nvSpPr>
        <p:spPr/>
        <p:txBody>
          <a:bodyPr>
            <a:normAutofit lnSpcReduction="10000"/>
          </a:bodyPr>
          <a:lstStyle/>
          <a:p>
            <a:r>
              <a:rPr lang="en-GB" dirty="0"/>
              <a:t>QUIC outshines TCP under poor network conditions, shaving a full second off the Google Search page load time for the slowest 1% of connections.</a:t>
            </a:r>
          </a:p>
          <a:p>
            <a:endParaRPr lang="en-GB" dirty="0"/>
          </a:p>
          <a:p>
            <a:r>
              <a:rPr lang="en-GB" dirty="0"/>
              <a:t>These benefits are even more apparent for video services like YouTube. Users report 30% fewer </a:t>
            </a:r>
            <a:r>
              <a:rPr lang="en-GB" dirty="0" err="1"/>
              <a:t>rebuffers</a:t>
            </a:r>
            <a:r>
              <a:rPr lang="en-GB" dirty="0"/>
              <a:t> when watching videos over QUIC.</a:t>
            </a:r>
          </a:p>
          <a:p>
            <a:endParaRPr lang="en-GB" dirty="0"/>
          </a:p>
        </p:txBody>
      </p:sp>
      <p:sp>
        <p:nvSpPr>
          <p:cNvPr id="4" name="Slide Number Placeholder 3">
            <a:extLst>
              <a:ext uri="{FF2B5EF4-FFF2-40B4-BE49-F238E27FC236}">
                <a16:creationId xmlns:a16="http://schemas.microsoft.com/office/drawing/2014/main" id="{7B80E5A2-9E01-8144-ABF1-1A8DF8B11525}"/>
              </a:ext>
            </a:extLst>
          </p:cNvPr>
          <p:cNvSpPr>
            <a:spLocks noGrp="1"/>
          </p:cNvSpPr>
          <p:nvPr>
            <p:ph type="sldNum" sz="quarter" idx="12"/>
          </p:nvPr>
        </p:nvSpPr>
        <p:spPr/>
        <p:txBody>
          <a:bodyPr/>
          <a:lstStyle/>
          <a:p>
            <a:fld id="{17258DB0-5299-B449-B005-2F11F39528E5}" type="slidenum">
              <a:rPr lang="en-US" smtClean="0"/>
              <a:t>66</a:t>
            </a:fld>
            <a:endParaRPr lang="en-US"/>
          </a:p>
        </p:txBody>
      </p:sp>
    </p:spTree>
    <p:extLst>
      <p:ext uri="{BB962C8B-B14F-4D97-AF65-F5344CB8AC3E}">
        <p14:creationId xmlns:p14="http://schemas.microsoft.com/office/powerpoint/2010/main" val="1670742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F81DD-FFFF-7A4F-989D-6BBEDC830980}"/>
              </a:ext>
            </a:extLst>
          </p:cNvPr>
          <p:cNvSpPr>
            <a:spLocks noGrp="1"/>
          </p:cNvSpPr>
          <p:nvPr>
            <p:ph type="title"/>
          </p:nvPr>
        </p:nvSpPr>
        <p:spPr/>
        <p:txBody>
          <a:bodyPr>
            <a:normAutofit fontScale="90000"/>
          </a:bodyPr>
          <a:lstStyle/>
          <a:p>
            <a:r>
              <a:rPr lang="en-US" dirty="0"/>
              <a:t>Why QUIC over UDP and not a new </a:t>
            </a:r>
            <a:r>
              <a:rPr lang="en-US" dirty="0">
                <a:latin typeface="Courier" pitchFamily="2" charset="0"/>
              </a:rPr>
              <a:t>proto</a:t>
            </a:r>
          </a:p>
        </p:txBody>
      </p:sp>
      <p:sp>
        <p:nvSpPr>
          <p:cNvPr id="3" name="Content Placeholder 2">
            <a:extLst>
              <a:ext uri="{FF2B5EF4-FFF2-40B4-BE49-F238E27FC236}">
                <a16:creationId xmlns:a16="http://schemas.microsoft.com/office/drawing/2014/main" id="{3413A0C0-5A6E-274A-A957-B272D727D603}"/>
              </a:ext>
            </a:extLst>
          </p:cNvPr>
          <p:cNvSpPr>
            <a:spLocks noGrp="1"/>
          </p:cNvSpPr>
          <p:nvPr>
            <p:ph idx="1"/>
          </p:nvPr>
        </p:nvSpPr>
        <p:spPr>
          <a:xfrm>
            <a:off x="457200" y="1600200"/>
            <a:ext cx="8599714" cy="4525963"/>
          </a:xfrm>
        </p:spPr>
        <p:txBody>
          <a:bodyPr>
            <a:normAutofit/>
          </a:bodyPr>
          <a:lstStyle/>
          <a:p>
            <a:r>
              <a:rPr lang="en-US" dirty="0"/>
              <a:t>IP proto value for new transport layer</a:t>
            </a:r>
          </a:p>
          <a:p>
            <a:r>
              <a:rPr lang="en-US" dirty="0"/>
              <a:t>Change the protocol – risk the wraith of </a:t>
            </a:r>
          </a:p>
          <a:p>
            <a:pPr lvl="1"/>
            <a:r>
              <a:rPr lang="en-US" dirty="0"/>
              <a:t>Legacy code</a:t>
            </a:r>
          </a:p>
          <a:p>
            <a:pPr lvl="1"/>
            <a:r>
              <a:rPr lang="en-US" dirty="0"/>
              <a:t>Firewalls</a:t>
            </a:r>
          </a:p>
          <a:p>
            <a:pPr lvl="1"/>
            <a:r>
              <a:rPr lang="en-US" dirty="0"/>
              <a:t>Load-balancer</a:t>
            </a:r>
          </a:p>
          <a:p>
            <a:pPr lvl="1"/>
            <a:r>
              <a:rPr lang="en-US" dirty="0"/>
              <a:t>NATs (the high-priest of middlebox)</a:t>
            </a:r>
          </a:p>
          <a:p>
            <a:endParaRPr lang="en-US" dirty="0"/>
          </a:p>
          <a:p>
            <a:r>
              <a:rPr lang="en-US" dirty="0"/>
              <a:t>Same problem faces any significant TCP change</a:t>
            </a:r>
          </a:p>
        </p:txBody>
      </p:sp>
      <p:sp>
        <p:nvSpPr>
          <p:cNvPr id="4" name="Slide Number Placeholder 3">
            <a:extLst>
              <a:ext uri="{FF2B5EF4-FFF2-40B4-BE49-F238E27FC236}">
                <a16:creationId xmlns:a16="http://schemas.microsoft.com/office/drawing/2014/main" id="{D346DDC8-B2BD-2B47-93D8-69CF98988645}"/>
              </a:ext>
            </a:extLst>
          </p:cNvPr>
          <p:cNvSpPr>
            <a:spLocks noGrp="1"/>
          </p:cNvSpPr>
          <p:nvPr>
            <p:ph type="sldNum" sz="quarter" idx="12"/>
          </p:nvPr>
        </p:nvSpPr>
        <p:spPr/>
        <p:txBody>
          <a:bodyPr/>
          <a:lstStyle/>
          <a:p>
            <a:fld id="{17258DB0-5299-B449-B005-2F11F39528E5}" type="slidenum">
              <a:rPr lang="en-US" smtClean="0"/>
              <a:t>67</a:t>
            </a:fld>
            <a:endParaRPr lang="en-US"/>
          </a:p>
        </p:txBody>
      </p:sp>
      <p:sp>
        <p:nvSpPr>
          <p:cNvPr id="5" name="TextBox 4">
            <a:extLst>
              <a:ext uri="{FF2B5EF4-FFF2-40B4-BE49-F238E27FC236}">
                <a16:creationId xmlns:a16="http://schemas.microsoft.com/office/drawing/2014/main" id="{80DDE33E-8F92-B749-A8CF-D493EDDFBB6F}"/>
              </a:ext>
            </a:extLst>
          </p:cNvPr>
          <p:cNvSpPr txBox="1"/>
          <p:nvPr/>
        </p:nvSpPr>
        <p:spPr>
          <a:xfrm>
            <a:off x="87086" y="6259286"/>
            <a:ext cx="8109857" cy="646331"/>
          </a:xfrm>
          <a:prstGeom prst="rect">
            <a:avLst/>
          </a:prstGeom>
          <a:noFill/>
        </p:spPr>
        <p:txBody>
          <a:bodyPr wrap="square" rtlCol="0">
            <a:spAutoFit/>
          </a:bodyPr>
          <a:lstStyle/>
          <a:p>
            <a:r>
              <a:rPr lang="en-US" dirty="0"/>
              <a:t>Honda  M. et al. “</a:t>
            </a:r>
            <a:r>
              <a:rPr lang="en-GB" b="1" dirty="0"/>
              <a:t>Is it still possible to extend TCP?”, </a:t>
            </a:r>
            <a:r>
              <a:rPr lang="en-GB" dirty="0"/>
              <a:t>IMC’11</a:t>
            </a:r>
            <a:endParaRPr lang="en-US" dirty="0"/>
          </a:p>
          <a:p>
            <a:r>
              <a:rPr lang="en-US" dirty="0"/>
              <a:t>https://</a:t>
            </a:r>
            <a:r>
              <a:rPr lang="en-US" dirty="0" err="1"/>
              <a:t>dl.acm.org</a:t>
            </a:r>
            <a:r>
              <a:rPr lang="en-US" dirty="0"/>
              <a:t>/</a:t>
            </a:r>
            <a:r>
              <a:rPr lang="en-US" dirty="0" err="1"/>
              <a:t>doi</a:t>
            </a:r>
            <a:r>
              <a:rPr lang="en-US" dirty="0"/>
              <a:t>/abs/10.1145/2068816.2068834</a:t>
            </a:r>
          </a:p>
        </p:txBody>
      </p:sp>
    </p:spTree>
    <p:extLst>
      <p:ext uri="{BB962C8B-B14F-4D97-AF65-F5344CB8AC3E}">
        <p14:creationId xmlns:p14="http://schemas.microsoft.com/office/powerpoint/2010/main" val="2645261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0392"/>
            <a:ext cx="8229600" cy="1143000"/>
          </a:xfrm>
        </p:spPr>
        <p:txBody>
          <a:bodyPr/>
          <a:lstStyle/>
          <a:p>
            <a:r>
              <a:rPr lang="en-US" dirty="0"/>
              <a:t>SIP – Session Initiation Protocol</a:t>
            </a:r>
          </a:p>
        </p:txBody>
      </p:sp>
      <p:sp>
        <p:nvSpPr>
          <p:cNvPr id="4" name="Slide Number Placeholder 3"/>
          <p:cNvSpPr>
            <a:spLocks noGrp="1"/>
          </p:cNvSpPr>
          <p:nvPr>
            <p:ph type="sldNum" sz="quarter" idx="12"/>
          </p:nvPr>
        </p:nvSpPr>
        <p:spPr/>
        <p:txBody>
          <a:bodyPr/>
          <a:lstStyle/>
          <a:p>
            <a:fld id="{17258DB0-5299-B449-B005-2F11F39528E5}" type="slidenum">
              <a:rPr lang="en-US" smtClean="0"/>
              <a:t>68</a:t>
            </a:fld>
            <a:endParaRPr lang="en-US"/>
          </a:p>
        </p:txBody>
      </p:sp>
      <p:sp>
        <p:nvSpPr>
          <p:cNvPr id="5" name="TextBox 4"/>
          <p:cNvSpPr txBox="1"/>
          <p:nvPr/>
        </p:nvSpPr>
        <p:spPr>
          <a:xfrm>
            <a:off x="629086" y="4700594"/>
            <a:ext cx="6433293" cy="923330"/>
          </a:xfrm>
          <a:prstGeom prst="rect">
            <a:avLst/>
          </a:prstGeom>
          <a:noFill/>
        </p:spPr>
        <p:txBody>
          <a:bodyPr wrap="square" rtlCol="0">
            <a:spAutoFit/>
          </a:bodyPr>
          <a:lstStyle/>
          <a:p>
            <a:r>
              <a:rPr lang="en-US" dirty="0"/>
              <a:t>Session?</a:t>
            </a:r>
          </a:p>
          <a:p>
            <a:endParaRPr lang="en-US" dirty="0"/>
          </a:p>
          <a:p>
            <a:r>
              <a:rPr lang="en-US" dirty="0"/>
              <a:t>Anyone smell an OSI / ISO standards document burning?</a:t>
            </a:r>
          </a:p>
        </p:txBody>
      </p:sp>
      <p:pic>
        <p:nvPicPr>
          <p:cNvPr id="6" name="Picture 5">
            <a:extLst>
              <a:ext uri="{FF2B5EF4-FFF2-40B4-BE49-F238E27FC236}">
                <a16:creationId xmlns:a16="http://schemas.microsoft.com/office/drawing/2014/main" id="{B4296F74-5E8A-9D4A-BBA1-5DE33ACA0F49}"/>
              </a:ext>
            </a:extLst>
          </p:cNvPr>
          <p:cNvPicPr>
            <a:picLocks noChangeAspect="1"/>
          </p:cNvPicPr>
          <p:nvPr/>
        </p:nvPicPr>
        <p:blipFill>
          <a:blip r:embed="rId2"/>
          <a:stretch>
            <a:fillRect/>
          </a:stretch>
        </p:blipFill>
        <p:spPr>
          <a:xfrm>
            <a:off x="153562" y="122481"/>
            <a:ext cx="1304895" cy="1295157"/>
          </a:xfrm>
          <a:prstGeom prst="rect">
            <a:avLst/>
          </a:prstGeom>
        </p:spPr>
      </p:pic>
    </p:spTree>
    <p:extLst>
      <p:ext uri="{BB962C8B-B14F-4D97-AF65-F5344CB8AC3E}">
        <p14:creationId xmlns:p14="http://schemas.microsoft.com/office/powerpoint/2010/main" val="33174345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normAutofit/>
          </a:bodyPr>
          <a:lstStyle/>
          <a:p>
            <a:pPr eaLnBrk="1" hangingPunct="1"/>
            <a:r>
              <a:rPr lang="en-US" dirty="0">
                <a:latin typeface="Calibri"/>
              </a:rPr>
              <a:t>SIP - VoIP</a:t>
            </a:r>
            <a:endParaRPr lang="en-AU" dirty="0">
              <a:latin typeface="Calibri"/>
            </a:endParaRPr>
          </a:p>
        </p:txBody>
      </p:sp>
      <p:sp>
        <p:nvSpPr>
          <p:cNvPr id="52227" name="Rectangle 3"/>
          <p:cNvSpPr>
            <a:spLocks noGrp="1" noChangeArrowheads="1"/>
          </p:cNvSpPr>
          <p:nvPr>
            <p:ph type="body" idx="1"/>
          </p:nvPr>
        </p:nvSpPr>
        <p:spPr>
          <a:xfrm>
            <a:off x="684213" y="1417638"/>
            <a:ext cx="8270875" cy="5111750"/>
          </a:xfrm>
        </p:spPr>
        <p:txBody>
          <a:bodyPr/>
          <a:lstStyle/>
          <a:p>
            <a:pPr marL="0" indent="0">
              <a:buNone/>
            </a:pPr>
            <a:endParaRPr lang="en-US" sz="2400" dirty="0">
              <a:latin typeface="Calibri"/>
            </a:endParaRPr>
          </a:p>
        </p:txBody>
      </p:sp>
      <p:sp>
        <p:nvSpPr>
          <p:cNvPr id="7" name="Rectangle 6"/>
          <p:cNvSpPr/>
          <p:nvPr/>
        </p:nvSpPr>
        <p:spPr>
          <a:xfrm>
            <a:off x="2124075" y="4868863"/>
            <a:ext cx="4572000" cy="831850"/>
          </a:xfrm>
          <a:prstGeom prst="rect">
            <a:avLst/>
          </a:prstGeom>
        </p:spPr>
        <p:txBody>
          <a:bodyPr>
            <a:spAutoFit/>
          </a:bodyPr>
          <a:lstStyle/>
          <a:p>
            <a:pPr>
              <a:buFont typeface="Wingdings" pitchFamily="2" charset="2"/>
              <a:buNone/>
              <a:defRPr/>
            </a:pPr>
            <a:r>
              <a:rPr lang="en-US" sz="2400" dirty="0">
                <a:solidFill>
                  <a:srgbClr val="003399"/>
                </a:solidFill>
                <a:latin typeface="+mj-lt"/>
                <a:ea typeface="+mn-ea"/>
              </a:rPr>
              <a:t>Establishing communication through SIP proxies.</a:t>
            </a:r>
          </a:p>
        </p:txBody>
      </p:sp>
      <p:pic>
        <p:nvPicPr>
          <p:cNvPr id="52229" name="Picture 2" descr="f09-08-9780123850591 cop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989138"/>
            <a:ext cx="7807325" cy="2376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6354109" y="4663235"/>
            <a:ext cx="2332691" cy="1866153"/>
          </a:xfrm>
          <a:prstGeom prst="rect">
            <a:avLst/>
          </a:prstGeom>
        </p:spPr>
      </p:pic>
      <p:sp>
        <p:nvSpPr>
          <p:cNvPr id="8" name="Slide Number Placeholder 6"/>
          <p:cNvSpPr>
            <a:spLocks noGrp="1"/>
          </p:cNvSpPr>
          <p:nvPr>
            <p:ph type="sldNum" sz="quarter" idx="12"/>
          </p:nvPr>
        </p:nvSpPr>
        <p:spPr>
          <a:xfrm>
            <a:off x="6553200" y="6371292"/>
            <a:ext cx="2133600" cy="3651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fld id="{D9713353-4930-914D-BF48-35275C640A51}" type="slidenum">
              <a:rPr lang="en-US" sz="1400">
                <a:latin typeface="Times New Roman" charset="0"/>
              </a:rPr>
              <a:pPr/>
              <a:t>69</a:t>
            </a:fld>
            <a:endParaRPr lang="en-US" sz="1400" dirty="0">
              <a:latin typeface="Times New Roman" charset="0"/>
            </a:endParaRPr>
          </a:p>
        </p:txBody>
      </p:sp>
    </p:spTree>
    <p:extLst>
      <p:ext uri="{BB962C8B-B14F-4D97-AF65-F5344CB8AC3E}">
        <p14:creationId xmlns:p14="http://schemas.microsoft.com/office/powerpoint/2010/main" val="1729196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CE2C000C-FFB1-4541-BE2A-E684C7573BDB}" type="slidenum">
              <a:rPr lang="en-US" sz="1400" b="0">
                <a:latin typeface="Times New Roman" charset="0"/>
                <a:cs typeface="Calibri"/>
              </a:rPr>
              <a:pPr eaLnBrk="1" hangingPunct="1"/>
              <a:t>7</a:t>
            </a:fld>
            <a:endParaRPr lang="en-US" sz="1400" b="0" dirty="0">
              <a:latin typeface="Times New Roman" charset="0"/>
              <a:cs typeface="Calibri"/>
            </a:endParaRPr>
          </a:p>
        </p:txBody>
      </p:sp>
      <p:sp>
        <p:nvSpPr>
          <p:cNvPr id="71683" name="Rectangle 2"/>
          <p:cNvSpPr>
            <a:spLocks noGrp="1" noChangeArrowheads="1"/>
          </p:cNvSpPr>
          <p:nvPr>
            <p:ph type="title"/>
          </p:nvPr>
        </p:nvSpPr>
        <p:spPr/>
        <p:txBody>
          <a:bodyPr/>
          <a:lstStyle/>
          <a:p>
            <a:r>
              <a:rPr lang="en-US">
                <a:latin typeface="Helvetica" charset="0"/>
                <a:ea typeface="ＭＳ Ｐゴシック" charset="0"/>
                <a:cs typeface="ＭＳ Ｐゴシック" charset="0"/>
              </a:rPr>
              <a:t>DNS Root</a:t>
            </a:r>
          </a:p>
        </p:txBody>
      </p:sp>
      <p:sp>
        <p:nvSpPr>
          <p:cNvPr id="71684" name="Rectangle 3"/>
          <p:cNvSpPr>
            <a:spLocks noGrp="1" noChangeArrowheads="1"/>
          </p:cNvSpPr>
          <p:nvPr>
            <p:ph type="body" sz="half" idx="1"/>
          </p:nvPr>
        </p:nvSpPr>
        <p:spPr>
          <a:xfrm>
            <a:off x="484188" y="1362075"/>
            <a:ext cx="8478837" cy="4648200"/>
          </a:xfrm>
        </p:spPr>
        <p:txBody>
          <a:bodyPr/>
          <a:lstStyle/>
          <a:p>
            <a:r>
              <a:rPr lang="en-US" sz="2400" dirty="0">
                <a:latin typeface="Calibri"/>
                <a:cs typeface="Calibri"/>
              </a:rPr>
              <a:t>Located in Virginia, USA</a:t>
            </a:r>
          </a:p>
          <a:p>
            <a:r>
              <a:rPr lang="en-US" sz="2400" dirty="0">
                <a:latin typeface="Calibri"/>
                <a:cs typeface="Calibri"/>
              </a:rPr>
              <a:t>How do we make the root scale?</a:t>
            </a:r>
          </a:p>
        </p:txBody>
      </p:sp>
      <p:sp>
        <p:nvSpPr>
          <p:cNvPr id="71685" name="AutoShape 4"/>
          <p:cNvSpPr>
            <a:spLocks noChangeAspect="1" noChangeArrowheads="1"/>
          </p:cNvSpPr>
          <p:nvPr/>
        </p:nvSpPr>
        <p:spPr bwMode="auto">
          <a:xfrm>
            <a:off x="457200" y="3048000"/>
            <a:ext cx="7234238" cy="3643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pic>
        <p:nvPicPr>
          <p:cNvPr id="71686" name="Picture 5" descr="worl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038600"/>
            <a:ext cx="5400675" cy="266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687" name="Freeform 6"/>
          <p:cNvSpPr>
            <a:spLocks/>
          </p:cNvSpPr>
          <p:nvPr/>
        </p:nvSpPr>
        <p:spPr bwMode="auto">
          <a:xfrm>
            <a:off x="2895600" y="2895600"/>
            <a:ext cx="514350" cy="1882775"/>
          </a:xfrm>
          <a:custGeom>
            <a:avLst/>
            <a:gdLst>
              <a:gd name="T0" fmla="*/ 0 w 963"/>
              <a:gd name="T1" fmla="*/ 0 h 1893"/>
              <a:gd name="T2" fmla="*/ 0 w 963"/>
              <a:gd name="T3" fmla="*/ 924977 h 1893"/>
              <a:gd name="T4" fmla="*/ 514350 w 963"/>
              <a:gd name="T5" fmla="*/ 1882775 h 1893"/>
              <a:gd name="T6" fmla="*/ 0 60000 65536"/>
              <a:gd name="T7" fmla="*/ 0 60000 65536"/>
              <a:gd name="T8" fmla="*/ 0 60000 65536"/>
              <a:gd name="T9" fmla="*/ 0 w 963"/>
              <a:gd name="T10" fmla="*/ 0 h 1893"/>
              <a:gd name="T11" fmla="*/ 963 w 963"/>
              <a:gd name="T12" fmla="*/ 1893 h 1893"/>
            </a:gdLst>
            <a:ahLst/>
            <a:cxnLst>
              <a:cxn ang="T6">
                <a:pos x="T0" y="T1"/>
              </a:cxn>
              <a:cxn ang="T7">
                <a:pos x="T2" y="T3"/>
              </a:cxn>
              <a:cxn ang="T8">
                <a:pos x="T4" y="T5"/>
              </a:cxn>
            </a:cxnLst>
            <a:rect l="T9" t="T10" r="T11" b="T12"/>
            <a:pathLst>
              <a:path w="963" h="1893">
                <a:moveTo>
                  <a:pt x="0" y="0"/>
                </a:moveTo>
                <a:lnTo>
                  <a:pt x="0" y="930"/>
                </a:lnTo>
                <a:lnTo>
                  <a:pt x="963" y="1893"/>
                </a:lnTo>
              </a:path>
            </a:pathLst>
          </a:custGeom>
          <a:noFill/>
          <a:ln w="1905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1688" name="Text Box 7"/>
          <p:cNvSpPr txBox="1">
            <a:spLocks noChangeArrowheads="1"/>
          </p:cNvSpPr>
          <p:nvPr/>
        </p:nvSpPr>
        <p:spPr bwMode="auto">
          <a:xfrm>
            <a:off x="2665413" y="2559050"/>
            <a:ext cx="3903662" cy="1304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1323" tIns="35662" rIns="71323" bIns="35662"/>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400" b="0" dirty="0">
                <a:solidFill>
                  <a:srgbClr val="000000"/>
                </a:solidFill>
                <a:latin typeface="Calibri"/>
                <a:cs typeface="Calibri"/>
              </a:rPr>
              <a:t>  </a:t>
            </a:r>
            <a:r>
              <a:rPr lang="en-US" sz="1400" b="0" dirty="0" err="1">
                <a:solidFill>
                  <a:srgbClr val="000000"/>
                </a:solidFill>
                <a:latin typeface="Calibri"/>
                <a:cs typeface="Calibri"/>
              </a:rPr>
              <a:t>Verisign</a:t>
            </a:r>
            <a:r>
              <a:rPr lang="en-US" sz="1400" b="0" dirty="0">
                <a:solidFill>
                  <a:srgbClr val="000000"/>
                </a:solidFill>
                <a:latin typeface="Calibri"/>
                <a:cs typeface="Calibri"/>
              </a:rPr>
              <a:t>, Dulles, VA</a:t>
            </a:r>
          </a:p>
          <a:p>
            <a:pPr algn="l"/>
            <a:r>
              <a:rPr lang="en-US" sz="1400" b="0" dirty="0">
                <a:solidFill>
                  <a:srgbClr val="000000"/>
                </a:solidFill>
                <a:latin typeface="Calibri"/>
                <a:cs typeface="Calibri"/>
              </a:rPr>
              <a:t> </a:t>
            </a:r>
          </a:p>
          <a:p>
            <a:pPr algn="ctr"/>
            <a:endParaRPr lang="en-US" sz="2800" b="0" dirty="0">
              <a:latin typeface="Times New Roman" charset="0"/>
              <a:cs typeface="Calibri"/>
            </a:endParaRPr>
          </a:p>
        </p:txBody>
      </p:sp>
    </p:spTree>
    <p:extLst>
      <p:ext uri="{BB962C8B-B14F-4D97-AF65-F5344CB8AC3E}">
        <p14:creationId xmlns:p14="http://schemas.microsoft.com/office/powerpoint/2010/main" val="24672635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dirty="0">
                <a:latin typeface="Calibri"/>
              </a:rPr>
              <a:t>SIP?</a:t>
            </a:r>
            <a:endParaRPr lang="en-AU" dirty="0">
              <a:latin typeface="Calibri"/>
            </a:endParaRPr>
          </a:p>
        </p:txBody>
      </p:sp>
      <p:sp>
        <p:nvSpPr>
          <p:cNvPr id="51203" name="Rectangle 3"/>
          <p:cNvSpPr>
            <a:spLocks noGrp="1" noChangeArrowheads="1"/>
          </p:cNvSpPr>
          <p:nvPr>
            <p:ph type="body" idx="1"/>
          </p:nvPr>
        </p:nvSpPr>
        <p:spPr>
          <a:xfrm>
            <a:off x="684213" y="1344913"/>
            <a:ext cx="8270875" cy="5111750"/>
          </a:xfrm>
        </p:spPr>
        <p:txBody>
          <a:bodyPr>
            <a:normAutofit/>
          </a:bodyPr>
          <a:lstStyle/>
          <a:p>
            <a:r>
              <a:rPr lang="en-US" sz="3600" dirty="0">
                <a:latin typeface="Calibri"/>
              </a:rPr>
              <a:t>SIP – bringing the fun/complexity of telephony to the Internet</a:t>
            </a:r>
          </a:p>
          <a:p>
            <a:pPr lvl="1"/>
            <a:r>
              <a:rPr lang="en-US" sz="3200" dirty="0">
                <a:latin typeface="Calibri"/>
              </a:rPr>
              <a:t>User location</a:t>
            </a:r>
            <a:endParaRPr lang="en-US" sz="2400" dirty="0">
              <a:latin typeface="Calibri"/>
            </a:endParaRPr>
          </a:p>
          <a:p>
            <a:pPr lvl="1"/>
            <a:r>
              <a:rPr lang="en-US" sz="3200" dirty="0">
                <a:latin typeface="Calibri"/>
              </a:rPr>
              <a:t>User availability</a:t>
            </a:r>
          </a:p>
          <a:p>
            <a:pPr lvl="1"/>
            <a:r>
              <a:rPr lang="en-US" sz="3200" dirty="0">
                <a:latin typeface="Calibri"/>
              </a:rPr>
              <a:t>User capabilities</a:t>
            </a:r>
          </a:p>
          <a:p>
            <a:pPr lvl="1"/>
            <a:r>
              <a:rPr lang="en-US" sz="3200" dirty="0">
                <a:latin typeface="Calibri"/>
              </a:rPr>
              <a:t>Session setup</a:t>
            </a:r>
          </a:p>
          <a:p>
            <a:pPr lvl="1"/>
            <a:r>
              <a:rPr lang="en-US" sz="3200" dirty="0">
                <a:latin typeface="Calibri"/>
              </a:rPr>
              <a:t>Session management</a:t>
            </a:r>
          </a:p>
          <a:p>
            <a:pPr lvl="2"/>
            <a:r>
              <a:rPr lang="en-US" sz="2800" dirty="0">
                <a:latin typeface="Calibri"/>
              </a:rPr>
              <a:t>(e.g. </a:t>
            </a:r>
            <a:r>
              <a:rPr lang="ja-JP" altLang="en-US" sz="2800" dirty="0">
                <a:latin typeface="Calibri"/>
              </a:rPr>
              <a:t>“</a:t>
            </a:r>
            <a:r>
              <a:rPr lang="en-US" sz="2800" dirty="0">
                <a:latin typeface="Calibri"/>
              </a:rPr>
              <a:t>call forwarding</a:t>
            </a:r>
            <a:r>
              <a:rPr lang="ja-JP" altLang="en-US" sz="2800" dirty="0">
                <a:latin typeface="Calibri"/>
              </a:rPr>
              <a:t>”</a:t>
            </a:r>
            <a:r>
              <a:rPr lang="en-GB" altLang="ja-JP" sz="2800" dirty="0">
                <a:latin typeface="Calibri"/>
              </a:rPr>
              <a:t>)</a:t>
            </a:r>
            <a:endParaRPr lang="en-US" sz="1000" dirty="0">
              <a:latin typeface="Calibri"/>
            </a:endParaRPr>
          </a:p>
        </p:txBody>
      </p:sp>
      <p:sp>
        <p:nvSpPr>
          <p:cNvPr id="4" name="Slide Number Placeholder 6"/>
          <p:cNvSpPr>
            <a:spLocks noGrp="1"/>
          </p:cNvSpPr>
          <p:nvPr>
            <p:ph type="sldNum" sz="quarter" idx="12"/>
          </p:nvPr>
        </p:nvSpPr>
        <p:spPr>
          <a:xfrm>
            <a:off x="6553200" y="6356350"/>
            <a:ext cx="2133600" cy="3651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fld id="{D9713353-4930-914D-BF48-35275C640A51}" type="slidenum">
              <a:rPr lang="en-US" sz="1400">
                <a:latin typeface="Times New Roman" charset="0"/>
              </a:rPr>
              <a:pPr/>
              <a:t>70</a:t>
            </a:fld>
            <a:endParaRPr lang="en-US" sz="1400" dirty="0">
              <a:latin typeface="Times New Roman" charset="0"/>
            </a:endParaRPr>
          </a:p>
        </p:txBody>
      </p:sp>
    </p:spTree>
    <p:extLst>
      <p:ext uri="{BB962C8B-B14F-4D97-AF65-F5344CB8AC3E}">
        <p14:creationId xmlns:p14="http://schemas.microsoft.com/office/powerpoint/2010/main" val="17629253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dirty="0">
                <a:latin typeface="Calibri"/>
              </a:rPr>
              <a:t>H.323 – ITU</a:t>
            </a:r>
            <a:endParaRPr lang="en-AU" dirty="0">
              <a:latin typeface="Calibri"/>
            </a:endParaRPr>
          </a:p>
        </p:txBody>
      </p:sp>
      <p:sp>
        <p:nvSpPr>
          <p:cNvPr id="54275" name="Rectangle 3"/>
          <p:cNvSpPr>
            <a:spLocks noGrp="1" noChangeArrowheads="1"/>
          </p:cNvSpPr>
          <p:nvPr>
            <p:ph type="body" idx="1"/>
          </p:nvPr>
        </p:nvSpPr>
        <p:spPr>
          <a:xfrm>
            <a:off x="684213" y="1257487"/>
            <a:ext cx="8270875" cy="5111750"/>
          </a:xfrm>
        </p:spPr>
        <p:txBody>
          <a:bodyPr/>
          <a:lstStyle/>
          <a:p>
            <a:endParaRPr lang="en-US" sz="2400" dirty="0">
              <a:latin typeface="Calibri"/>
            </a:endParaRPr>
          </a:p>
          <a:p>
            <a:r>
              <a:rPr lang="en-US" sz="2400" dirty="0">
                <a:latin typeface="Calibri"/>
              </a:rPr>
              <a:t>Why have one standard when there are at least two….</a:t>
            </a:r>
          </a:p>
          <a:p>
            <a:endParaRPr lang="en-US" sz="2400" dirty="0">
              <a:latin typeface="Calibri"/>
            </a:endParaRPr>
          </a:p>
          <a:p>
            <a:r>
              <a:rPr lang="en-US" sz="2400" dirty="0">
                <a:latin typeface="Calibri"/>
              </a:rPr>
              <a:t>The full H.323 is hundreds of pages</a:t>
            </a:r>
          </a:p>
          <a:p>
            <a:pPr lvl="1"/>
            <a:r>
              <a:rPr lang="en-US" sz="2000" dirty="0">
                <a:latin typeface="Calibri"/>
              </a:rPr>
              <a:t>The protocol is known for its complexity – an ITU hallmark</a:t>
            </a:r>
          </a:p>
          <a:p>
            <a:endParaRPr lang="en-US" sz="2400" dirty="0">
              <a:latin typeface="Calibri"/>
            </a:endParaRPr>
          </a:p>
          <a:p>
            <a:r>
              <a:rPr lang="en-US" sz="2400" dirty="0">
                <a:latin typeface="Calibri"/>
              </a:rPr>
              <a:t>SIP is not much better</a:t>
            </a:r>
          </a:p>
          <a:p>
            <a:endParaRPr lang="en-US" sz="2400" dirty="0">
              <a:latin typeface="Calibri"/>
            </a:endParaRPr>
          </a:p>
          <a:p>
            <a:pPr lvl="1"/>
            <a:r>
              <a:rPr lang="en-US" sz="2000" dirty="0">
                <a:latin typeface="Calibri"/>
              </a:rPr>
              <a:t>IETF grew up and became the ITU….</a:t>
            </a:r>
          </a:p>
        </p:txBody>
      </p:sp>
      <p:sp>
        <p:nvSpPr>
          <p:cNvPr id="4" name="Slide Number Placeholder 6"/>
          <p:cNvSpPr>
            <a:spLocks noGrp="1"/>
          </p:cNvSpPr>
          <p:nvPr>
            <p:ph type="sldNum" sz="quarter" idx="12"/>
          </p:nvPr>
        </p:nvSpPr>
        <p:spPr>
          <a:xfrm>
            <a:off x="6553200" y="6356350"/>
            <a:ext cx="2133600" cy="3651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fld id="{D9713353-4930-914D-BF48-35275C640A51}" type="slidenum">
              <a:rPr lang="en-US" sz="1400">
                <a:latin typeface="Times New Roman" charset="0"/>
              </a:rPr>
              <a:pPr/>
              <a:t>71</a:t>
            </a:fld>
            <a:endParaRPr lang="en-US" sz="1400" dirty="0">
              <a:latin typeface="Times New Roman" charset="0"/>
            </a:endParaRPr>
          </a:p>
        </p:txBody>
      </p:sp>
    </p:spTree>
    <p:extLst>
      <p:ext uri="{BB962C8B-B14F-4D97-AF65-F5344CB8AC3E}">
        <p14:creationId xmlns:p14="http://schemas.microsoft.com/office/powerpoint/2010/main" val="1409176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dirty="0">
                <a:latin typeface="Calibri"/>
              </a:rPr>
              <a:t>Multimedia Applications</a:t>
            </a:r>
            <a:endParaRPr lang="en-AU" dirty="0">
              <a:latin typeface="Calibri"/>
            </a:endParaRPr>
          </a:p>
        </p:txBody>
      </p:sp>
      <p:sp>
        <p:nvSpPr>
          <p:cNvPr id="7" name="Rectangle 6"/>
          <p:cNvSpPr/>
          <p:nvPr/>
        </p:nvSpPr>
        <p:spPr>
          <a:xfrm>
            <a:off x="2268538" y="5229225"/>
            <a:ext cx="4572000" cy="400050"/>
          </a:xfrm>
          <a:prstGeom prst="rect">
            <a:avLst/>
          </a:prstGeom>
        </p:spPr>
        <p:txBody>
          <a:bodyPr>
            <a:spAutoFit/>
          </a:bodyPr>
          <a:lstStyle/>
          <a:p>
            <a:pPr>
              <a:buFont typeface="Wingdings" pitchFamily="2" charset="2"/>
              <a:buNone/>
              <a:defRPr/>
            </a:pPr>
            <a:r>
              <a:rPr lang="en-US" sz="2000" dirty="0">
                <a:solidFill>
                  <a:srgbClr val="003399"/>
                </a:solidFill>
                <a:latin typeface="+mj-lt"/>
                <a:ea typeface="+mn-ea"/>
              </a:rPr>
              <a:t>Message flow for a basic SIP session</a:t>
            </a:r>
          </a:p>
        </p:txBody>
      </p:sp>
      <p:pic>
        <p:nvPicPr>
          <p:cNvPr id="53253" name="Picture 2" descr="f09-09-9780123850591 cop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484313"/>
            <a:ext cx="5568950" cy="361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Slide Number Placeholder 6"/>
          <p:cNvSpPr>
            <a:spLocks noGrp="1"/>
          </p:cNvSpPr>
          <p:nvPr>
            <p:ph type="sldNum" sz="quarter" idx="12"/>
          </p:nvPr>
        </p:nvSpPr>
        <p:spPr>
          <a:xfrm>
            <a:off x="6553200" y="6356350"/>
            <a:ext cx="2133600" cy="3651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fld id="{D9713353-4930-914D-BF48-35275C640A51}" type="slidenum">
              <a:rPr lang="en-US" sz="1400">
                <a:latin typeface="Times New Roman" charset="0"/>
              </a:rPr>
              <a:pPr/>
              <a:t>72</a:t>
            </a:fld>
            <a:endParaRPr lang="en-US" sz="1400" dirty="0">
              <a:latin typeface="Times New Roman" charset="0"/>
            </a:endParaRPr>
          </a:p>
        </p:txBody>
      </p:sp>
    </p:spTree>
    <p:extLst>
      <p:ext uri="{BB962C8B-B14F-4D97-AF65-F5344CB8AC3E}">
        <p14:creationId xmlns:p14="http://schemas.microsoft.com/office/powerpoint/2010/main" val="3848559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r>
              <a:rPr lang="en-US" dirty="0">
                <a:latin typeface="Calibri"/>
              </a:rPr>
              <a:t>The (still?) missing piece:</a:t>
            </a:r>
            <a:br>
              <a:rPr lang="en-US" dirty="0">
                <a:latin typeface="Calibri"/>
              </a:rPr>
            </a:br>
            <a:r>
              <a:rPr lang="en-US" sz="3600" dirty="0"/>
              <a:t>Resource Allocation for Multimedia Applications</a:t>
            </a:r>
            <a:br>
              <a:rPr lang="en-US" dirty="0"/>
            </a:br>
            <a:endParaRPr lang="en-AU" dirty="0">
              <a:latin typeface="Calibri"/>
            </a:endParaRPr>
          </a:p>
        </p:txBody>
      </p:sp>
      <p:sp>
        <p:nvSpPr>
          <p:cNvPr id="7" name="Rectangle 6"/>
          <p:cNvSpPr/>
          <p:nvPr/>
        </p:nvSpPr>
        <p:spPr>
          <a:xfrm>
            <a:off x="2051050" y="4868863"/>
            <a:ext cx="6337300" cy="707886"/>
          </a:xfrm>
          <a:prstGeom prst="rect">
            <a:avLst/>
          </a:prstGeom>
        </p:spPr>
        <p:txBody>
          <a:bodyPr>
            <a:spAutoFit/>
          </a:bodyPr>
          <a:lstStyle/>
          <a:p>
            <a:pPr>
              <a:buFont typeface="Wingdings" pitchFamily="2" charset="2"/>
              <a:buNone/>
              <a:defRPr/>
            </a:pPr>
            <a:r>
              <a:rPr lang="en-US" sz="2000" dirty="0">
                <a:solidFill>
                  <a:srgbClr val="003399"/>
                </a:solidFill>
                <a:latin typeface="+mj-lt"/>
                <a:ea typeface="+mn-ea"/>
              </a:rPr>
              <a:t>I can ‘differentiate’ VoIP from data but…</a:t>
            </a:r>
          </a:p>
          <a:p>
            <a:pPr>
              <a:buFont typeface="Wingdings" pitchFamily="2" charset="2"/>
              <a:buNone/>
              <a:defRPr/>
            </a:pPr>
            <a:r>
              <a:rPr lang="en-US" sz="2000" dirty="0">
                <a:solidFill>
                  <a:srgbClr val="003399"/>
                </a:solidFill>
                <a:latin typeface="+mj-lt"/>
              </a:rPr>
              <a:t>	I can only control data going into the Internet</a:t>
            </a:r>
            <a:endParaRPr lang="en-US" sz="2000" dirty="0">
              <a:solidFill>
                <a:srgbClr val="003399"/>
              </a:solidFill>
              <a:latin typeface="+mj-lt"/>
              <a:ea typeface="+mn-ea"/>
            </a:endParaRPr>
          </a:p>
        </p:txBody>
      </p:sp>
      <p:pic>
        <p:nvPicPr>
          <p:cNvPr id="57349" name="Picture 2" descr="f09-11-9780123850591 cop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1700213"/>
            <a:ext cx="5832475" cy="2967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Slide Number Placeholder 6"/>
          <p:cNvSpPr>
            <a:spLocks noGrp="1"/>
          </p:cNvSpPr>
          <p:nvPr>
            <p:ph type="sldNum" sz="quarter" idx="12"/>
          </p:nvPr>
        </p:nvSpPr>
        <p:spPr>
          <a:xfrm>
            <a:off x="6553200" y="6356350"/>
            <a:ext cx="2133600" cy="3651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fld id="{D9713353-4930-914D-BF48-35275C640A51}" type="slidenum">
              <a:rPr lang="en-US" sz="1400">
                <a:latin typeface="Times New Roman" charset="0"/>
              </a:rPr>
              <a:pPr/>
              <a:t>73</a:t>
            </a:fld>
            <a:endParaRPr lang="en-US" sz="1400" dirty="0">
              <a:latin typeface="Times New Roman" charset="0"/>
            </a:endParaRPr>
          </a:p>
        </p:txBody>
      </p:sp>
    </p:spTree>
    <p:extLst>
      <p:ext uri="{BB962C8B-B14F-4D97-AF65-F5344CB8AC3E}">
        <p14:creationId xmlns:p14="http://schemas.microsoft.com/office/powerpoint/2010/main" val="28218607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dirty="0">
                <a:latin typeface="Calibri"/>
              </a:rPr>
              <a:t>Multimedia Applications</a:t>
            </a:r>
            <a:endParaRPr lang="en-AU" dirty="0">
              <a:latin typeface="Calibri"/>
            </a:endParaRPr>
          </a:p>
        </p:txBody>
      </p:sp>
      <p:sp>
        <p:nvSpPr>
          <p:cNvPr id="58371" name="Rectangle 3"/>
          <p:cNvSpPr>
            <a:spLocks noGrp="1" noChangeArrowheads="1"/>
          </p:cNvSpPr>
          <p:nvPr>
            <p:ph type="body" idx="1"/>
          </p:nvPr>
        </p:nvSpPr>
        <p:spPr>
          <a:xfrm>
            <a:off x="684213" y="981075"/>
            <a:ext cx="8270875" cy="5111750"/>
          </a:xfrm>
        </p:spPr>
        <p:txBody>
          <a:bodyPr/>
          <a:lstStyle/>
          <a:p>
            <a:r>
              <a:rPr lang="en-US" sz="2400" dirty="0">
                <a:latin typeface="Calibri"/>
              </a:rPr>
              <a:t>Resource Allocation for Multimedia Applications</a:t>
            </a:r>
          </a:p>
        </p:txBody>
      </p:sp>
      <p:sp>
        <p:nvSpPr>
          <p:cNvPr id="7" name="Rectangle 6"/>
          <p:cNvSpPr/>
          <p:nvPr/>
        </p:nvSpPr>
        <p:spPr>
          <a:xfrm>
            <a:off x="2051050" y="5084763"/>
            <a:ext cx="6337300" cy="400050"/>
          </a:xfrm>
          <a:prstGeom prst="rect">
            <a:avLst/>
          </a:prstGeom>
        </p:spPr>
        <p:txBody>
          <a:bodyPr>
            <a:spAutoFit/>
          </a:bodyPr>
          <a:lstStyle/>
          <a:p>
            <a:pPr>
              <a:buFont typeface="Wingdings" pitchFamily="2" charset="2"/>
              <a:buNone/>
              <a:defRPr/>
            </a:pPr>
            <a:r>
              <a:rPr lang="en-US" sz="2000" dirty="0">
                <a:solidFill>
                  <a:srgbClr val="003399"/>
                </a:solidFill>
                <a:latin typeface="+mj-lt"/>
                <a:ea typeface="+mn-ea"/>
              </a:rPr>
              <a:t>Admission control using session control protocol.</a:t>
            </a:r>
          </a:p>
        </p:txBody>
      </p:sp>
      <p:pic>
        <p:nvPicPr>
          <p:cNvPr id="58373" name="Picture 2" descr="f09-12-9780123850591 cop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628775"/>
            <a:ext cx="5816600" cy="3159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6"/>
          <p:cNvSpPr>
            <a:spLocks noGrp="1"/>
          </p:cNvSpPr>
          <p:nvPr>
            <p:ph type="sldNum" sz="quarter" idx="12"/>
          </p:nvPr>
        </p:nvSpPr>
        <p:spPr>
          <a:xfrm>
            <a:off x="6553200" y="6356350"/>
            <a:ext cx="2133600" cy="3651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fld id="{D9713353-4930-914D-BF48-35275C640A51}" type="slidenum">
              <a:rPr lang="en-US" sz="1400">
                <a:latin typeface="Times New Roman" charset="0"/>
              </a:rPr>
              <a:pPr/>
              <a:t>74</a:t>
            </a:fld>
            <a:endParaRPr lang="en-US" sz="1400" dirty="0">
              <a:latin typeface="Times New Roman" charset="0"/>
            </a:endParaRPr>
          </a:p>
        </p:txBody>
      </p:sp>
    </p:spTree>
    <p:extLst>
      <p:ext uri="{BB962C8B-B14F-4D97-AF65-F5344CB8AC3E}">
        <p14:creationId xmlns:p14="http://schemas.microsoft.com/office/powerpoint/2010/main" val="489977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noAutofit/>
          </a:bodyPr>
          <a:lstStyle/>
          <a:p>
            <a:r>
              <a:rPr lang="en-US" sz="3200" dirty="0"/>
              <a:t>Resource Allocation for Multimedia Applications</a:t>
            </a:r>
            <a:br>
              <a:rPr lang="en-US" sz="3200" dirty="0"/>
            </a:br>
            <a:endParaRPr lang="en-AU" sz="3200" dirty="0">
              <a:latin typeface="Calibri"/>
            </a:endParaRPr>
          </a:p>
        </p:txBody>
      </p:sp>
      <p:sp>
        <p:nvSpPr>
          <p:cNvPr id="59395" name="Rectangle 3"/>
          <p:cNvSpPr>
            <a:spLocks noGrp="1" noChangeArrowheads="1"/>
          </p:cNvSpPr>
          <p:nvPr>
            <p:ph type="body" idx="1"/>
          </p:nvPr>
        </p:nvSpPr>
        <p:spPr>
          <a:xfrm>
            <a:off x="457201" y="981075"/>
            <a:ext cx="8686800" cy="5740400"/>
          </a:xfrm>
        </p:spPr>
        <p:txBody>
          <a:bodyPr>
            <a:normAutofit fontScale="85000" lnSpcReduction="20000"/>
          </a:bodyPr>
          <a:lstStyle/>
          <a:p>
            <a:endParaRPr lang="en-US" sz="2400" dirty="0">
              <a:latin typeface="Calibri"/>
            </a:endParaRPr>
          </a:p>
          <a:p>
            <a:endParaRPr lang="en-US" sz="2400" dirty="0">
              <a:latin typeface="Calibri"/>
            </a:endParaRPr>
          </a:p>
          <a:p>
            <a:endParaRPr lang="en-US" sz="2400" dirty="0">
              <a:latin typeface="Calibri"/>
            </a:endParaRPr>
          </a:p>
          <a:p>
            <a:endParaRPr lang="en-US" sz="2400" dirty="0">
              <a:latin typeface="Calibri"/>
            </a:endParaRPr>
          </a:p>
          <a:p>
            <a:endParaRPr lang="en-US" sz="2400" dirty="0">
              <a:latin typeface="Calibri"/>
            </a:endParaRPr>
          </a:p>
          <a:p>
            <a:endParaRPr lang="en-US" sz="2400" dirty="0">
              <a:latin typeface="Calibri"/>
            </a:endParaRPr>
          </a:p>
          <a:p>
            <a:endParaRPr lang="en-US" sz="2400" dirty="0">
              <a:latin typeface="Calibri"/>
            </a:endParaRPr>
          </a:p>
          <a:p>
            <a:pPr marL="0" indent="0">
              <a:buNone/>
            </a:pPr>
            <a:endParaRPr lang="en-US" sz="2400" dirty="0">
              <a:latin typeface="Calibri"/>
            </a:endParaRPr>
          </a:p>
          <a:p>
            <a:pPr marL="0" indent="0">
              <a:buNone/>
            </a:pPr>
            <a:endParaRPr lang="en-US" sz="2400" dirty="0">
              <a:latin typeface="Calibri"/>
            </a:endParaRPr>
          </a:p>
          <a:p>
            <a:pPr marL="0" indent="0">
              <a:buNone/>
            </a:pPr>
            <a:endParaRPr lang="en-US" sz="2400" dirty="0">
              <a:latin typeface="Calibri"/>
            </a:endParaRPr>
          </a:p>
          <a:p>
            <a:pPr marL="0" indent="0">
              <a:buNone/>
            </a:pPr>
            <a:r>
              <a:rPr lang="en-US" sz="2400" dirty="0">
                <a:latin typeface="Calibri"/>
              </a:rPr>
              <a:t>So where does it happen?</a:t>
            </a:r>
          </a:p>
          <a:p>
            <a:pPr marL="0" indent="0">
              <a:buNone/>
            </a:pPr>
            <a:r>
              <a:rPr lang="en-US" sz="2400" dirty="0">
                <a:latin typeface="Calibri"/>
              </a:rPr>
              <a:t>		Inside single institutions or </a:t>
            </a:r>
            <a:r>
              <a:rPr lang="en-US" sz="2400" i="1" dirty="0">
                <a:latin typeface="Calibri"/>
              </a:rPr>
              <a:t>domains of control….. </a:t>
            </a:r>
          </a:p>
          <a:p>
            <a:pPr marL="0" indent="0">
              <a:buNone/>
            </a:pPr>
            <a:r>
              <a:rPr lang="en-US" sz="2400" i="1" dirty="0">
                <a:latin typeface="Calibri"/>
              </a:rPr>
              <a:t>					(Universities, Hospitals, big </a:t>
            </a:r>
            <a:r>
              <a:rPr lang="en-US" sz="2400" i="1" dirty="0" err="1">
                <a:latin typeface="Calibri"/>
              </a:rPr>
              <a:t>corp</a:t>
            </a:r>
            <a:r>
              <a:rPr lang="en-US" sz="2400" i="1" dirty="0">
                <a:latin typeface="Calibri"/>
              </a:rPr>
              <a:t>…)</a:t>
            </a:r>
          </a:p>
          <a:p>
            <a:pPr marL="0" indent="0">
              <a:buNone/>
            </a:pPr>
            <a:endParaRPr lang="en-US" sz="2400" i="1" dirty="0">
              <a:latin typeface="Calibri"/>
            </a:endParaRPr>
          </a:p>
          <a:p>
            <a:pPr marL="0" indent="0">
              <a:buNone/>
            </a:pPr>
            <a:endParaRPr lang="en-US" sz="2400" i="1" dirty="0">
              <a:latin typeface="Calibri"/>
            </a:endParaRPr>
          </a:p>
          <a:p>
            <a:pPr marL="0" indent="0">
              <a:buNone/>
            </a:pPr>
            <a:r>
              <a:rPr lang="en-US" sz="2400" dirty="0">
                <a:latin typeface="Calibri"/>
              </a:rPr>
              <a:t>What about my </a:t>
            </a:r>
            <a:r>
              <a:rPr lang="en-US" sz="2400" dirty="0" err="1">
                <a:latin typeface="Calibri"/>
              </a:rPr>
              <a:t>aDSL</a:t>
            </a:r>
            <a:r>
              <a:rPr lang="en-US" sz="2400" dirty="0">
                <a:latin typeface="Calibri"/>
              </a:rPr>
              <a:t>/CABLE/</a:t>
            </a:r>
            <a:r>
              <a:rPr lang="en-US" sz="2400" dirty="0" err="1">
                <a:latin typeface="Calibri"/>
              </a:rPr>
              <a:t>etc</a:t>
            </a:r>
            <a:r>
              <a:rPr lang="en-US" sz="2400" dirty="0">
                <a:latin typeface="Calibri"/>
              </a:rPr>
              <a:t> it combines voice and data?</a:t>
            </a:r>
          </a:p>
          <a:p>
            <a:pPr marL="0" indent="0">
              <a:buNone/>
            </a:pPr>
            <a:r>
              <a:rPr lang="en-US" sz="2400" dirty="0">
                <a:latin typeface="Calibri"/>
              </a:rPr>
              <a:t>	Phone company </a:t>
            </a:r>
            <a:r>
              <a:rPr lang="en-US" sz="2600" b="1" dirty="0">
                <a:latin typeface="Calibri"/>
              </a:rPr>
              <a:t>controls</a:t>
            </a:r>
            <a:r>
              <a:rPr lang="en-US" sz="2600" dirty="0">
                <a:latin typeface="Calibri"/>
              </a:rPr>
              <a:t> </a:t>
            </a:r>
            <a:r>
              <a:rPr lang="en-US" sz="2400" dirty="0">
                <a:latin typeface="Calibri"/>
              </a:rPr>
              <a:t>the multiplexing on the line </a:t>
            </a:r>
          </a:p>
          <a:p>
            <a:pPr marL="0" indent="0">
              <a:buNone/>
            </a:pPr>
            <a:r>
              <a:rPr lang="en-US" sz="2400" dirty="0">
                <a:latin typeface="Calibri"/>
              </a:rPr>
              <a:t>		and throughout their own network too……  everywhere else is </a:t>
            </a:r>
            <a:r>
              <a:rPr lang="en-US" sz="2400" i="1" dirty="0">
                <a:latin typeface="Calibri"/>
              </a:rPr>
              <a:t>best-effort</a:t>
            </a:r>
            <a:endParaRPr lang="en-US" sz="2400" dirty="0">
              <a:latin typeface="Calibri"/>
            </a:endParaRPr>
          </a:p>
        </p:txBody>
      </p:sp>
      <p:sp>
        <p:nvSpPr>
          <p:cNvPr id="7" name="Rectangle 6"/>
          <p:cNvSpPr/>
          <p:nvPr/>
        </p:nvSpPr>
        <p:spPr>
          <a:xfrm>
            <a:off x="816265" y="2560208"/>
            <a:ext cx="6337300" cy="707886"/>
          </a:xfrm>
          <a:prstGeom prst="rect">
            <a:avLst/>
          </a:prstGeom>
        </p:spPr>
        <p:txBody>
          <a:bodyPr>
            <a:spAutoFit/>
          </a:bodyPr>
          <a:lstStyle/>
          <a:p>
            <a:pPr>
              <a:buFont typeface="Wingdings" pitchFamily="2" charset="2"/>
              <a:buNone/>
              <a:defRPr/>
            </a:pPr>
            <a:r>
              <a:rPr lang="en-US" sz="2000" dirty="0">
                <a:solidFill>
                  <a:srgbClr val="003399"/>
                </a:solidFill>
                <a:latin typeface="+mj-lt"/>
                <a:ea typeface="+mn-ea"/>
              </a:rPr>
              <a:t>Co-ordination of SIP signaling and </a:t>
            </a:r>
          </a:p>
          <a:p>
            <a:pPr>
              <a:buFont typeface="Wingdings" pitchFamily="2" charset="2"/>
              <a:buNone/>
              <a:defRPr/>
            </a:pPr>
            <a:r>
              <a:rPr lang="en-US" sz="2000" dirty="0">
                <a:solidFill>
                  <a:srgbClr val="003399"/>
                </a:solidFill>
                <a:latin typeface="+mj-lt"/>
                <a:ea typeface="+mn-ea"/>
              </a:rPr>
              <a:t>resource reservation.</a:t>
            </a:r>
          </a:p>
        </p:txBody>
      </p:sp>
      <p:pic>
        <p:nvPicPr>
          <p:cNvPr id="59397" name="Picture 2" descr="f09-13-9780123850591 copy.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3088" y="1287137"/>
            <a:ext cx="3565058" cy="2890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684213" y="988546"/>
            <a:ext cx="8002587" cy="1477328"/>
          </a:xfrm>
          <a:prstGeom prst="rect">
            <a:avLst/>
          </a:prstGeom>
          <a:noFill/>
        </p:spPr>
        <p:txBody>
          <a:bodyPr wrap="square" rtlCol="0">
            <a:spAutoFit/>
          </a:bodyPr>
          <a:lstStyle/>
          <a:p>
            <a:r>
              <a:rPr lang="en-US" dirty="0"/>
              <a:t>Coming soon… 1995</a:t>
            </a:r>
          </a:p>
          <a:p>
            <a:r>
              <a:rPr lang="en-US" dirty="0"/>
              <a:t>				2000</a:t>
            </a:r>
          </a:p>
          <a:p>
            <a:r>
              <a:rPr lang="en-US" dirty="0"/>
              <a:t>					2010</a:t>
            </a:r>
          </a:p>
          <a:p>
            <a:r>
              <a:rPr lang="en-US" dirty="0"/>
              <a:t>						2020</a:t>
            </a:r>
          </a:p>
          <a:p>
            <a:r>
              <a:rPr lang="en-US" dirty="0"/>
              <a:t>						who are we kidding??</a:t>
            </a:r>
          </a:p>
        </p:txBody>
      </p:sp>
      <p:grpSp>
        <p:nvGrpSpPr>
          <p:cNvPr id="5" name="Group 4"/>
          <p:cNvGrpSpPr/>
          <p:nvPr/>
        </p:nvGrpSpPr>
        <p:grpSpPr>
          <a:xfrm>
            <a:off x="2186642" y="1032249"/>
            <a:ext cx="522941" cy="343322"/>
            <a:chOff x="-1852706" y="1287041"/>
            <a:chExt cx="522941" cy="343322"/>
          </a:xfrm>
        </p:grpSpPr>
        <p:cxnSp>
          <p:nvCxnSpPr>
            <p:cNvPr id="4" name="Straight Connector 3"/>
            <p:cNvCxnSpPr/>
            <p:nvPr/>
          </p:nvCxnSpPr>
          <p:spPr>
            <a:xfrm>
              <a:off x="-1852706" y="1299882"/>
              <a:ext cx="522941" cy="330481"/>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1852706" y="1287041"/>
              <a:ext cx="522941" cy="330481"/>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2600512" y="1274296"/>
            <a:ext cx="522941" cy="343322"/>
            <a:chOff x="-1852706" y="1287041"/>
            <a:chExt cx="522941" cy="343322"/>
          </a:xfrm>
        </p:grpSpPr>
        <p:cxnSp>
          <p:nvCxnSpPr>
            <p:cNvPr id="12" name="Straight Connector 11"/>
            <p:cNvCxnSpPr/>
            <p:nvPr/>
          </p:nvCxnSpPr>
          <p:spPr>
            <a:xfrm>
              <a:off x="-1852706" y="1299882"/>
              <a:ext cx="522941" cy="330481"/>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1852706" y="1287041"/>
              <a:ext cx="522941" cy="330481"/>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3066677" y="1585516"/>
            <a:ext cx="522941" cy="343322"/>
            <a:chOff x="-1852706" y="1287041"/>
            <a:chExt cx="522941" cy="343322"/>
          </a:xfrm>
        </p:grpSpPr>
        <p:cxnSp>
          <p:nvCxnSpPr>
            <p:cNvPr id="15" name="Straight Connector 14"/>
            <p:cNvCxnSpPr/>
            <p:nvPr/>
          </p:nvCxnSpPr>
          <p:spPr>
            <a:xfrm>
              <a:off x="-1852706" y="1299882"/>
              <a:ext cx="522941" cy="330481"/>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1852706" y="1287041"/>
              <a:ext cx="522941" cy="330481"/>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17" name="Slide Number Placeholder 6"/>
          <p:cNvSpPr>
            <a:spLocks noGrp="1"/>
          </p:cNvSpPr>
          <p:nvPr>
            <p:ph type="sldNum" sz="quarter" idx="12"/>
          </p:nvPr>
        </p:nvSpPr>
        <p:spPr>
          <a:xfrm>
            <a:off x="6553200" y="6356350"/>
            <a:ext cx="2133600" cy="3651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fld id="{D9713353-4930-914D-BF48-35275C640A51}" type="slidenum">
              <a:rPr lang="en-US" sz="1400">
                <a:latin typeface="Times New Roman" charset="0"/>
              </a:rPr>
              <a:pPr/>
              <a:t>75</a:t>
            </a:fld>
            <a:endParaRPr lang="en-US" sz="1400" dirty="0">
              <a:latin typeface="Times New Roman" charset="0"/>
            </a:endParaRPr>
          </a:p>
        </p:txBody>
      </p:sp>
      <p:grpSp>
        <p:nvGrpSpPr>
          <p:cNvPr id="18" name="Group 17">
            <a:extLst>
              <a:ext uri="{FF2B5EF4-FFF2-40B4-BE49-F238E27FC236}">
                <a16:creationId xmlns:a16="http://schemas.microsoft.com/office/drawing/2014/main" id="{01BF7316-2EF2-4145-BB38-C660F04C74F2}"/>
              </a:ext>
            </a:extLst>
          </p:cNvPr>
          <p:cNvGrpSpPr/>
          <p:nvPr/>
        </p:nvGrpSpPr>
        <p:grpSpPr>
          <a:xfrm>
            <a:off x="3518228" y="1846113"/>
            <a:ext cx="522941" cy="343322"/>
            <a:chOff x="-1852706" y="1287041"/>
            <a:chExt cx="522941" cy="343322"/>
          </a:xfrm>
        </p:grpSpPr>
        <p:cxnSp>
          <p:nvCxnSpPr>
            <p:cNvPr id="19" name="Straight Connector 18">
              <a:extLst>
                <a:ext uri="{FF2B5EF4-FFF2-40B4-BE49-F238E27FC236}">
                  <a16:creationId xmlns:a16="http://schemas.microsoft.com/office/drawing/2014/main" id="{30B98F13-BCE1-4C47-A9EC-7CA86BABA8C0}"/>
                </a:ext>
              </a:extLst>
            </p:cNvPr>
            <p:cNvCxnSpPr/>
            <p:nvPr/>
          </p:nvCxnSpPr>
          <p:spPr>
            <a:xfrm>
              <a:off x="-1852706" y="1299882"/>
              <a:ext cx="522941" cy="330481"/>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D5AB2AE-6317-F44D-BE2D-2A4F9DAEDD7E}"/>
                </a:ext>
              </a:extLst>
            </p:cNvPr>
            <p:cNvCxnSpPr/>
            <p:nvPr/>
          </p:nvCxnSpPr>
          <p:spPr>
            <a:xfrm flipH="1">
              <a:off x="-1852706" y="1287041"/>
              <a:ext cx="522941" cy="330481"/>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141670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39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39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395">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9395">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9395">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939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64132"/>
            <a:ext cx="8229600" cy="1143000"/>
          </a:xfrm>
        </p:spPr>
        <p:txBody>
          <a:bodyPr>
            <a:normAutofit fontScale="90000"/>
          </a:bodyPr>
          <a:lstStyle/>
          <a:p>
            <a:r>
              <a:rPr lang="en-US" dirty="0"/>
              <a:t>Every host is a server:</a:t>
            </a:r>
            <a:br>
              <a:rPr lang="en-US" dirty="0"/>
            </a:br>
            <a:r>
              <a:rPr lang="en-US" dirty="0"/>
              <a:t>Peer-2-Peer</a:t>
            </a:r>
          </a:p>
        </p:txBody>
      </p:sp>
      <p:sp>
        <p:nvSpPr>
          <p:cNvPr id="4" name="Slide Number Placeholder 3"/>
          <p:cNvSpPr>
            <a:spLocks noGrp="1"/>
          </p:cNvSpPr>
          <p:nvPr>
            <p:ph type="sldNum" sz="quarter" idx="12"/>
          </p:nvPr>
        </p:nvSpPr>
        <p:spPr/>
        <p:txBody>
          <a:bodyPr/>
          <a:lstStyle/>
          <a:p>
            <a:fld id="{17258DB0-5299-B449-B005-2F11F39528E5}" type="slidenum">
              <a:rPr lang="en-US" smtClean="0"/>
              <a:t>76</a:t>
            </a:fld>
            <a:endParaRPr lang="en-US"/>
          </a:p>
        </p:txBody>
      </p:sp>
    </p:spTree>
    <p:extLst>
      <p:ext uri="{BB962C8B-B14F-4D97-AF65-F5344CB8AC3E}">
        <p14:creationId xmlns:p14="http://schemas.microsoft.com/office/powerpoint/2010/main" val="40697850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44"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fld id="{62EC8C19-3D5A-DD48-9150-2A914F9D437A}" type="slidenum">
              <a:rPr lang="en-US" sz="1400">
                <a:latin typeface="Times New Roman" charset="0"/>
              </a:rPr>
              <a:pPr/>
              <a:t>77</a:t>
            </a:fld>
            <a:endParaRPr lang="en-US" sz="1400">
              <a:latin typeface="Times New Roman" charset="0"/>
            </a:endParaRPr>
          </a:p>
        </p:txBody>
      </p:sp>
      <p:sp>
        <p:nvSpPr>
          <p:cNvPr id="99345" name="Rectangle 2"/>
          <p:cNvSpPr>
            <a:spLocks noGrp="1" noChangeArrowheads="1"/>
          </p:cNvSpPr>
          <p:nvPr>
            <p:ph type="title"/>
          </p:nvPr>
        </p:nvSpPr>
        <p:spPr/>
        <p:txBody>
          <a:bodyPr/>
          <a:lstStyle/>
          <a:p>
            <a:r>
              <a:rPr lang="en-US" dirty="0">
                <a:ea typeface="ＭＳ Ｐゴシック" charset="0"/>
                <a:cs typeface="ＭＳ Ｐゴシック" charset="0"/>
              </a:rPr>
              <a:t>Pure P2P architecture</a:t>
            </a:r>
          </a:p>
        </p:txBody>
      </p:sp>
      <p:sp>
        <p:nvSpPr>
          <p:cNvPr id="99346" name="Rectangle 3"/>
          <p:cNvSpPr>
            <a:spLocks noGrp="1" noChangeArrowheads="1"/>
          </p:cNvSpPr>
          <p:nvPr>
            <p:ph type="body" sz="half" idx="1"/>
          </p:nvPr>
        </p:nvSpPr>
        <p:spPr>
          <a:xfrm>
            <a:off x="533400" y="1600200"/>
            <a:ext cx="4049713" cy="4648200"/>
          </a:xfrm>
        </p:spPr>
        <p:txBody>
          <a:bodyPr/>
          <a:lstStyle/>
          <a:p>
            <a:r>
              <a:rPr lang="en-US" sz="2400" i="1" dirty="0">
                <a:ea typeface="ＭＳ Ｐゴシック" charset="0"/>
                <a:cs typeface="ＭＳ Ｐゴシック" charset="0"/>
              </a:rPr>
              <a:t>no</a:t>
            </a:r>
            <a:r>
              <a:rPr lang="en-US" sz="2400" dirty="0">
                <a:ea typeface="ＭＳ Ｐゴシック" charset="0"/>
                <a:cs typeface="ＭＳ Ｐゴシック" charset="0"/>
              </a:rPr>
              <a:t> always-on server</a:t>
            </a:r>
          </a:p>
          <a:p>
            <a:r>
              <a:rPr lang="en-US" sz="2400" dirty="0">
                <a:ea typeface="ＭＳ Ｐゴシック" charset="0"/>
                <a:cs typeface="ＭＳ Ｐゴシック" charset="0"/>
              </a:rPr>
              <a:t>arbitrary end systems directly communicate</a:t>
            </a:r>
          </a:p>
          <a:p>
            <a:r>
              <a:rPr lang="en-US" sz="2400" dirty="0">
                <a:ea typeface="ＭＳ Ｐゴシック" charset="0"/>
                <a:cs typeface="ＭＳ Ｐゴシック" charset="0"/>
              </a:rPr>
              <a:t>peers are intermittently connected and change IP addresses</a:t>
            </a:r>
          </a:p>
          <a:p>
            <a:endParaRPr lang="en-US" sz="2400" dirty="0">
              <a:ea typeface="ＭＳ Ｐゴシック" charset="0"/>
              <a:cs typeface="ＭＳ Ｐゴシック" charset="0"/>
            </a:endParaRPr>
          </a:p>
          <a:p>
            <a:r>
              <a:rPr lang="en-US" sz="2400" u="sng" dirty="0">
                <a:solidFill>
                  <a:srgbClr val="FF0000"/>
                </a:solidFill>
                <a:ea typeface="ＭＳ Ｐゴシック" charset="0"/>
                <a:cs typeface="ＭＳ Ｐゴシック" charset="0"/>
              </a:rPr>
              <a:t>Three topics:</a:t>
            </a:r>
          </a:p>
          <a:p>
            <a:pPr lvl="1"/>
            <a:r>
              <a:rPr lang="en-US" sz="2000" dirty="0">
                <a:ea typeface="ＭＳ Ｐゴシック" charset="0"/>
              </a:rPr>
              <a:t>File distribution</a:t>
            </a:r>
          </a:p>
          <a:p>
            <a:pPr lvl="1"/>
            <a:r>
              <a:rPr lang="en-US" sz="2000" dirty="0">
                <a:ea typeface="ＭＳ Ｐゴシック" charset="0"/>
              </a:rPr>
              <a:t>Searching for information</a:t>
            </a:r>
          </a:p>
          <a:p>
            <a:pPr lvl="1"/>
            <a:r>
              <a:rPr lang="en-US" sz="2000" dirty="0">
                <a:ea typeface="ＭＳ Ｐゴシック" charset="0"/>
              </a:rPr>
              <a:t>Case Study: Skype</a:t>
            </a:r>
          </a:p>
          <a:p>
            <a:pPr>
              <a:buFont typeface="ZapfDingbats" charset="0"/>
              <a:buNone/>
            </a:pPr>
            <a:endParaRPr lang="en-US" sz="2400" dirty="0">
              <a:ea typeface="ＭＳ Ｐゴシック" charset="0"/>
              <a:cs typeface="ＭＳ Ｐゴシック" charset="0"/>
            </a:endParaRPr>
          </a:p>
          <a:p>
            <a:endParaRPr lang="en-US" sz="2400" dirty="0">
              <a:ea typeface="ＭＳ Ｐゴシック" charset="0"/>
              <a:cs typeface="ＭＳ Ｐゴシック" charset="0"/>
            </a:endParaRPr>
          </a:p>
        </p:txBody>
      </p:sp>
      <p:sp>
        <p:nvSpPr>
          <p:cNvPr id="99347" name="Freeform 4"/>
          <p:cNvSpPr>
            <a:spLocks/>
          </p:cNvSpPr>
          <p:nvPr/>
        </p:nvSpPr>
        <p:spPr bwMode="auto">
          <a:xfrm>
            <a:off x="6710363" y="345757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348" name="Freeform 5"/>
          <p:cNvSpPr>
            <a:spLocks/>
          </p:cNvSpPr>
          <p:nvPr/>
        </p:nvSpPr>
        <p:spPr bwMode="auto">
          <a:xfrm>
            <a:off x="6729413" y="1931988"/>
            <a:ext cx="1730375" cy="1044575"/>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349" name="Freeform 6"/>
          <p:cNvSpPr>
            <a:spLocks/>
          </p:cNvSpPr>
          <p:nvPr/>
        </p:nvSpPr>
        <p:spPr bwMode="auto">
          <a:xfrm>
            <a:off x="4989513" y="1639888"/>
            <a:ext cx="1644650"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grpSp>
        <p:nvGrpSpPr>
          <p:cNvPr id="99350" name="Group 7"/>
          <p:cNvGrpSpPr>
            <a:grpSpLocks/>
          </p:cNvGrpSpPr>
          <p:nvPr/>
        </p:nvGrpSpPr>
        <p:grpSpPr bwMode="auto">
          <a:xfrm>
            <a:off x="5076825" y="2974975"/>
            <a:ext cx="1458913" cy="933450"/>
            <a:chOff x="2889" y="1631"/>
            <a:chExt cx="980" cy="743"/>
          </a:xfrm>
        </p:grpSpPr>
        <p:sp>
          <p:nvSpPr>
            <p:cNvPr id="99674" name="Rectangle 8"/>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sp>
          <p:nvSpPr>
            <p:cNvPr id="99675" name="AutoShape 9"/>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spcBef>
                  <a:spcPct val="0"/>
                </a:spcBef>
                <a:buClrTx/>
                <a:buSzTx/>
                <a:buFontTx/>
                <a:buNone/>
              </a:pPr>
              <a:endParaRPr lang="en-US">
                <a:solidFill>
                  <a:srgbClr val="00CCFF"/>
                </a:solidFill>
                <a:latin typeface="Times New Roman" charset="0"/>
              </a:endParaRPr>
            </a:p>
          </p:txBody>
        </p:sp>
      </p:grpSp>
      <p:grpSp>
        <p:nvGrpSpPr>
          <p:cNvPr id="99351" name="Group 10"/>
          <p:cNvGrpSpPr>
            <a:grpSpLocks/>
          </p:cNvGrpSpPr>
          <p:nvPr/>
        </p:nvGrpSpPr>
        <p:grpSpPr bwMode="auto">
          <a:xfrm>
            <a:off x="5778500" y="1831975"/>
            <a:ext cx="336550" cy="531813"/>
            <a:chOff x="3796" y="1043"/>
            <a:chExt cx="865" cy="1237"/>
          </a:xfrm>
        </p:grpSpPr>
        <p:sp>
          <p:nvSpPr>
            <p:cNvPr id="99644" name="Line 11"/>
            <p:cNvSpPr>
              <a:spLocks noChangeShapeType="1"/>
            </p:cNvSpPr>
            <p:nvPr/>
          </p:nvSpPr>
          <p:spPr bwMode="auto">
            <a:xfrm flipH="1">
              <a:off x="3992" y="1481"/>
              <a:ext cx="235" cy="724"/>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45" name="Line 12"/>
            <p:cNvSpPr>
              <a:spLocks noChangeShapeType="1"/>
            </p:cNvSpPr>
            <p:nvPr/>
          </p:nvSpPr>
          <p:spPr bwMode="auto">
            <a:xfrm>
              <a:off x="4227" y="1481"/>
              <a:ext cx="236" cy="72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46" name="Line 13"/>
            <p:cNvSpPr>
              <a:spLocks noChangeShapeType="1"/>
            </p:cNvSpPr>
            <p:nvPr/>
          </p:nvSpPr>
          <p:spPr bwMode="auto">
            <a:xfrm>
              <a:off x="3992" y="2201"/>
              <a:ext cx="235" cy="79"/>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47" name="Line 14"/>
            <p:cNvSpPr>
              <a:spLocks noChangeShapeType="1"/>
            </p:cNvSpPr>
            <p:nvPr/>
          </p:nvSpPr>
          <p:spPr bwMode="auto">
            <a:xfrm flipH="1">
              <a:off x="4227" y="2201"/>
              <a:ext cx="236" cy="79"/>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48" name="Line 15"/>
            <p:cNvSpPr>
              <a:spLocks noChangeShapeType="1"/>
            </p:cNvSpPr>
            <p:nvPr/>
          </p:nvSpPr>
          <p:spPr bwMode="auto">
            <a:xfrm>
              <a:off x="4227" y="1497"/>
              <a:ext cx="0" cy="783"/>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49" name="Line 16"/>
            <p:cNvSpPr>
              <a:spLocks noChangeShapeType="1"/>
            </p:cNvSpPr>
            <p:nvPr/>
          </p:nvSpPr>
          <p:spPr bwMode="auto">
            <a:xfrm flipV="1">
              <a:off x="3992" y="2127"/>
              <a:ext cx="235" cy="78"/>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50" name="Line 17"/>
            <p:cNvSpPr>
              <a:spLocks noChangeShapeType="1"/>
            </p:cNvSpPr>
            <p:nvPr/>
          </p:nvSpPr>
          <p:spPr bwMode="auto">
            <a:xfrm flipH="1" flipV="1">
              <a:off x="4227" y="2127"/>
              <a:ext cx="236" cy="74"/>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51" name="Line 18"/>
            <p:cNvSpPr>
              <a:spLocks noChangeShapeType="1"/>
            </p:cNvSpPr>
            <p:nvPr/>
          </p:nvSpPr>
          <p:spPr bwMode="auto">
            <a:xfrm>
              <a:off x="4092" y="1890"/>
              <a:ext cx="135" cy="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52" name="Line 19"/>
            <p:cNvSpPr>
              <a:spLocks noChangeShapeType="1"/>
            </p:cNvSpPr>
            <p:nvPr/>
          </p:nvSpPr>
          <p:spPr bwMode="auto">
            <a:xfrm flipV="1">
              <a:off x="4227" y="1890"/>
              <a:ext cx="143" cy="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53" name="Line 20"/>
            <p:cNvSpPr>
              <a:spLocks noChangeShapeType="1"/>
            </p:cNvSpPr>
            <p:nvPr/>
          </p:nvSpPr>
          <p:spPr bwMode="auto">
            <a:xfrm>
              <a:off x="4047" y="1996"/>
              <a:ext cx="175" cy="81"/>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54" name="Line 21"/>
            <p:cNvSpPr>
              <a:spLocks noChangeShapeType="1"/>
            </p:cNvSpPr>
            <p:nvPr/>
          </p:nvSpPr>
          <p:spPr bwMode="auto">
            <a:xfrm flipV="1">
              <a:off x="4227" y="2012"/>
              <a:ext cx="176" cy="71"/>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55" name="Line 22"/>
            <p:cNvSpPr>
              <a:spLocks noChangeShapeType="1"/>
            </p:cNvSpPr>
            <p:nvPr/>
          </p:nvSpPr>
          <p:spPr bwMode="auto">
            <a:xfrm flipV="1">
              <a:off x="4227" y="1782"/>
              <a:ext cx="90" cy="29"/>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56" name="Line 23"/>
            <p:cNvSpPr>
              <a:spLocks noChangeShapeType="1"/>
            </p:cNvSpPr>
            <p:nvPr/>
          </p:nvSpPr>
          <p:spPr bwMode="auto">
            <a:xfrm flipV="1">
              <a:off x="4227" y="1632"/>
              <a:ext cx="57" cy="22"/>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57" name="Line 24"/>
            <p:cNvSpPr>
              <a:spLocks noChangeShapeType="1"/>
            </p:cNvSpPr>
            <p:nvPr/>
          </p:nvSpPr>
          <p:spPr bwMode="auto">
            <a:xfrm>
              <a:off x="4126" y="1772"/>
              <a:ext cx="109" cy="39"/>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58" name="Line 25"/>
            <p:cNvSpPr>
              <a:spLocks noChangeShapeType="1"/>
            </p:cNvSpPr>
            <p:nvPr/>
          </p:nvSpPr>
          <p:spPr bwMode="auto">
            <a:xfrm>
              <a:off x="4175" y="1625"/>
              <a:ext cx="63" cy="39"/>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grpSp>
          <p:nvGrpSpPr>
            <p:cNvPr id="99659" name="Group 26"/>
            <p:cNvGrpSpPr>
              <a:grpSpLocks/>
            </p:cNvGrpSpPr>
            <p:nvPr/>
          </p:nvGrpSpPr>
          <p:grpSpPr bwMode="auto">
            <a:xfrm>
              <a:off x="4269" y="1415"/>
              <a:ext cx="392" cy="137"/>
              <a:chOff x="4227" y="1360"/>
              <a:chExt cx="863" cy="270"/>
            </a:xfrm>
          </p:grpSpPr>
          <p:sp>
            <p:nvSpPr>
              <p:cNvPr id="99670" name="Line 27"/>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71" name="Line 28"/>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72" name="Line 29"/>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73" name="Line 30"/>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grpSp>
        <p:grpSp>
          <p:nvGrpSpPr>
            <p:cNvPr id="99660" name="Group 31"/>
            <p:cNvGrpSpPr>
              <a:grpSpLocks/>
            </p:cNvGrpSpPr>
            <p:nvPr/>
          </p:nvGrpSpPr>
          <p:grpSpPr bwMode="auto">
            <a:xfrm rot="5700496">
              <a:off x="4053" y="1170"/>
              <a:ext cx="392" cy="137"/>
              <a:chOff x="4227" y="1360"/>
              <a:chExt cx="863" cy="270"/>
            </a:xfrm>
          </p:grpSpPr>
          <p:sp>
            <p:nvSpPr>
              <p:cNvPr id="99666" name="Line 32"/>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67" name="Line 33"/>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68" name="Line 34"/>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69" name="Line 35"/>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grpSp>
        <p:grpSp>
          <p:nvGrpSpPr>
            <p:cNvPr id="99661" name="Group 36"/>
            <p:cNvGrpSpPr>
              <a:grpSpLocks/>
            </p:cNvGrpSpPr>
            <p:nvPr/>
          </p:nvGrpSpPr>
          <p:grpSpPr bwMode="auto">
            <a:xfrm rot="10800000">
              <a:off x="3796" y="1402"/>
              <a:ext cx="392" cy="137"/>
              <a:chOff x="4227" y="1360"/>
              <a:chExt cx="863" cy="270"/>
            </a:xfrm>
          </p:grpSpPr>
          <p:sp>
            <p:nvSpPr>
              <p:cNvPr id="99662" name="Line 37"/>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63" name="Line 38"/>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64" name="Line 39"/>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sp>
            <p:nvSpPr>
              <p:cNvPr id="99665" name="Line 40"/>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xmlns="">
                    <a:noFill/>
                  </a14:hiddenFill>
                </a:ext>
              </a:extLst>
            </p:spPr>
            <p:txBody>
              <a:bodyPr wrap="none"/>
              <a:lstStyle/>
              <a:p>
                <a:endParaRPr lang="en-US" dirty="0">
                  <a:latin typeface="Calibri"/>
                </a:endParaRPr>
              </a:p>
            </p:txBody>
          </p:sp>
        </p:grpSp>
      </p:grpSp>
      <p:sp>
        <p:nvSpPr>
          <p:cNvPr id="99352" name="Oval 41"/>
          <p:cNvSpPr>
            <a:spLocks noChangeArrowheads="1"/>
          </p:cNvSpPr>
          <p:nvPr/>
        </p:nvSpPr>
        <p:spPr bwMode="auto">
          <a:xfrm>
            <a:off x="6835775" y="3652838"/>
            <a:ext cx="358775" cy="95250"/>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99353" name="Line 42"/>
          <p:cNvSpPr>
            <a:spLocks noChangeShapeType="1"/>
          </p:cNvSpPr>
          <p:nvPr/>
        </p:nvSpPr>
        <p:spPr bwMode="auto">
          <a:xfrm>
            <a:off x="6835775" y="3644900"/>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354" name="Line 43"/>
          <p:cNvSpPr>
            <a:spLocks noChangeShapeType="1"/>
          </p:cNvSpPr>
          <p:nvPr/>
        </p:nvSpPr>
        <p:spPr bwMode="auto">
          <a:xfrm>
            <a:off x="7194550" y="3644900"/>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355" name="Rectangle 44"/>
          <p:cNvSpPr>
            <a:spLocks noChangeArrowheads="1"/>
          </p:cNvSpPr>
          <p:nvPr/>
        </p:nvSpPr>
        <p:spPr bwMode="auto">
          <a:xfrm>
            <a:off x="6835775" y="3644900"/>
            <a:ext cx="355600" cy="58738"/>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99356" name="Oval 45"/>
          <p:cNvSpPr>
            <a:spLocks noChangeArrowheads="1"/>
          </p:cNvSpPr>
          <p:nvPr/>
        </p:nvSpPr>
        <p:spPr bwMode="auto">
          <a:xfrm>
            <a:off x="6832600" y="3576638"/>
            <a:ext cx="358775" cy="111125"/>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99357" name="Group 46"/>
          <p:cNvGrpSpPr>
            <a:grpSpLocks/>
          </p:cNvGrpSpPr>
          <p:nvPr/>
        </p:nvGrpSpPr>
        <p:grpSpPr bwMode="auto">
          <a:xfrm>
            <a:off x="6918325" y="3600450"/>
            <a:ext cx="179388" cy="65088"/>
            <a:chOff x="2848" y="848"/>
            <a:chExt cx="140" cy="98"/>
          </a:xfrm>
        </p:grpSpPr>
        <p:sp>
          <p:nvSpPr>
            <p:cNvPr id="99641" name="Line 4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42" name="Line 4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43" name="Line 4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99358" name="Group 50"/>
          <p:cNvGrpSpPr>
            <a:grpSpLocks/>
          </p:cNvGrpSpPr>
          <p:nvPr/>
        </p:nvGrpSpPr>
        <p:grpSpPr bwMode="auto">
          <a:xfrm flipV="1">
            <a:off x="6918325" y="3600450"/>
            <a:ext cx="179388" cy="65088"/>
            <a:chOff x="2848" y="848"/>
            <a:chExt cx="140" cy="98"/>
          </a:xfrm>
        </p:grpSpPr>
        <p:sp>
          <p:nvSpPr>
            <p:cNvPr id="99638" name="Line 5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39" name="Line 5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40" name="Line 5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sp>
        <p:nvSpPr>
          <p:cNvPr id="99359" name="Oval 54"/>
          <p:cNvSpPr>
            <a:spLocks noChangeArrowheads="1"/>
          </p:cNvSpPr>
          <p:nvPr/>
        </p:nvSpPr>
        <p:spPr bwMode="auto">
          <a:xfrm>
            <a:off x="7191375" y="3932238"/>
            <a:ext cx="358775" cy="95250"/>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99360" name="Line 55"/>
          <p:cNvSpPr>
            <a:spLocks noChangeShapeType="1"/>
          </p:cNvSpPr>
          <p:nvPr/>
        </p:nvSpPr>
        <p:spPr bwMode="auto">
          <a:xfrm>
            <a:off x="7191375" y="3924300"/>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361" name="Line 56"/>
          <p:cNvSpPr>
            <a:spLocks noChangeShapeType="1"/>
          </p:cNvSpPr>
          <p:nvPr/>
        </p:nvSpPr>
        <p:spPr bwMode="auto">
          <a:xfrm>
            <a:off x="7550150" y="3924300"/>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362" name="Rectangle 57"/>
          <p:cNvSpPr>
            <a:spLocks noChangeArrowheads="1"/>
          </p:cNvSpPr>
          <p:nvPr/>
        </p:nvSpPr>
        <p:spPr bwMode="auto">
          <a:xfrm>
            <a:off x="7191375" y="3924300"/>
            <a:ext cx="355600" cy="58738"/>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99363" name="Oval 58"/>
          <p:cNvSpPr>
            <a:spLocks noChangeArrowheads="1"/>
          </p:cNvSpPr>
          <p:nvPr/>
        </p:nvSpPr>
        <p:spPr bwMode="auto">
          <a:xfrm>
            <a:off x="7188200" y="3856038"/>
            <a:ext cx="358775" cy="111125"/>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99364" name="Group 59"/>
          <p:cNvGrpSpPr>
            <a:grpSpLocks/>
          </p:cNvGrpSpPr>
          <p:nvPr/>
        </p:nvGrpSpPr>
        <p:grpSpPr bwMode="auto">
          <a:xfrm>
            <a:off x="7273925" y="3879850"/>
            <a:ext cx="179388" cy="65088"/>
            <a:chOff x="2848" y="848"/>
            <a:chExt cx="140" cy="98"/>
          </a:xfrm>
        </p:grpSpPr>
        <p:sp>
          <p:nvSpPr>
            <p:cNvPr id="99635" name="Line 6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36" name="Line 6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37" name="Line 6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99365" name="Group 63"/>
          <p:cNvGrpSpPr>
            <a:grpSpLocks/>
          </p:cNvGrpSpPr>
          <p:nvPr/>
        </p:nvGrpSpPr>
        <p:grpSpPr bwMode="auto">
          <a:xfrm flipV="1">
            <a:off x="7273925" y="3879850"/>
            <a:ext cx="179388" cy="65088"/>
            <a:chOff x="2848" y="848"/>
            <a:chExt cx="140" cy="98"/>
          </a:xfrm>
        </p:grpSpPr>
        <p:sp>
          <p:nvSpPr>
            <p:cNvPr id="99632" name="Line 6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33" name="Line 6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34" name="Line 6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sp>
        <p:nvSpPr>
          <p:cNvPr id="99366" name="Oval 67"/>
          <p:cNvSpPr>
            <a:spLocks noChangeArrowheads="1"/>
          </p:cNvSpPr>
          <p:nvPr/>
        </p:nvSpPr>
        <p:spPr bwMode="auto">
          <a:xfrm>
            <a:off x="7470775" y="3665538"/>
            <a:ext cx="358775" cy="95250"/>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99367" name="Line 68"/>
          <p:cNvSpPr>
            <a:spLocks noChangeShapeType="1"/>
          </p:cNvSpPr>
          <p:nvPr/>
        </p:nvSpPr>
        <p:spPr bwMode="auto">
          <a:xfrm>
            <a:off x="7470775" y="3657600"/>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368" name="Line 69"/>
          <p:cNvSpPr>
            <a:spLocks noChangeShapeType="1"/>
          </p:cNvSpPr>
          <p:nvPr/>
        </p:nvSpPr>
        <p:spPr bwMode="auto">
          <a:xfrm>
            <a:off x="7829550" y="3657600"/>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369" name="Rectangle 70"/>
          <p:cNvSpPr>
            <a:spLocks noChangeArrowheads="1"/>
          </p:cNvSpPr>
          <p:nvPr/>
        </p:nvSpPr>
        <p:spPr bwMode="auto">
          <a:xfrm>
            <a:off x="7470775" y="3657600"/>
            <a:ext cx="355600" cy="58738"/>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99370" name="Oval 71"/>
          <p:cNvSpPr>
            <a:spLocks noChangeArrowheads="1"/>
          </p:cNvSpPr>
          <p:nvPr/>
        </p:nvSpPr>
        <p:spPr bwMode="auto">
          <a:xfrm>
            <a:off x="7467600" y="3589338"/>
            <a:ext cx="358775" cy="111125"/>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99371" name="Group 72"/>
          <p:cNvGrpSpPr>
            <a:grpSpLocks/>
          </p:cNvGrpSpPr>
          <p:nvPr/>
        </p:nvGrpSpPr>
        <p:grpSpPr bwMode="auto">
          <a:xfrm>
            <a:off x="7553325" y="3613150"/>
            <a:ext cx="179388" cy="65088"/>
            <a:chOff x="2848" y="848"/>
            <a:chExt cx="140" cy="98"/>
          </a:xfrm>
        </p:grpSpPr>
        <p:sp>
          <p:nvSpPr>
            <p:cNvPr id="99629" name="Line 7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30" name="Line 7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31" name="Line 7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99372" name="Group 76"/>
          <p:cNvGrpSpPr>
            <a:grpSpLocks/>
          </p:cNvGrpSpPr>
          <p:nvPr/>
        </p:nvGrpSpPr>
        <p:grpSpPr bwMode="auto">
          <a:xfrm flipV="1">
            <a:off x="7553325" y="3613150"/>
            <a:ext cx="179388" cy="65088"/>
            <a:chOff x="2848" y="848"/>
            <a:chExt cx="140" cy="98"/>
          </a:xfrm>
        </p:grpSpPr>
        <p:sp>
          <p:nvSpPr>
            <p:cNvPr id="99626" name="Line 7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27" name="Line 7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28" name="Line 7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sp>
        <p:nvSpPr>
          <p:cNvPr id="99373" name="Oval 80"/>
          <p:cNvSpPr>
            <a:spLocks noChangeArrowheads="1"/>
          </p:cNvSpPr>
          <p:nvPr/>
        </p:nvSpPr>
        <p:spPr bwMode="auto">
          <a:xfrm>
            <a:off x="6935788" y="2503488"/>
            <a:ext cx="347662" cy="88900"/>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99374" name="Line 81"/>
          <p:cNvSpPr>
            <a:spLocks noChangeShapeType="1"/>
          </p:cNvSpPr>
          <p:nvPr/>
        </p:nvSpPr>
        <p:spPr bwMode="auto">
          <a:xfrm>
            <a:off x="6935788" y="2495550"/>
            <a:ext cx="0" cy="55563"/>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375" name="Line 82"/>
          <p:cNvSpPr>
            <a:spLocks noChangeShapeType="1"/>
          </p:cNvSpPr>
          <p:nvPr/>
        </p:nvSpPr>
        <p:spPr bwMode="auto">
          <a:xfrm>
            <a:off x="7283450" y="2495550"/>
            <a:ext cx="0" cy="55563"/>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376" name="Rectangle 83"/>
          <p:cNvSpPr>
            <a:spLocks noChangeArrowheads="1"/>
          </p:cNvSpPr>
          <p:nvPr/>
        </p:nvSpPr>
        <p:spPr bwMode="auto">
          <a:xfrm>
            <a:off x="6935788" y="2495550"/>
            <a:ext cx="344487" cy="53975"/>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99377" name="Oval 84"/>
          <p:cNvSpPr>
            <a:spLocks noChangeArrowheads="1"/>
          </p:cNvSpPr>
          <p:nvPr/>
        </p:nvSpPr>
        <p:spPr bwMode="auto">
          <a:xfrm>
            <a:off x="6932613" y="2432050"/>
            <a:ext cx="347662" cy="103188"/>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99378" name="Group 85"/>
          <p:cNvGrpSpPr>
            <a:grpSpLocks/>
          </p:cNvGrpSpPr>
          <p:nvPr/>
        </p:nvGrpSpPr>
        <p:grpSpPr bwMode="auto">
          <a:xfrm>
            <a:off x="7016750" y="2454275"/>
            <a:ext cx="171450" cy="61913"/>
            <a:chOff x="2848" y="848"/>
            <a:chExt cx="140" cy="98"/>
          </a:xfrm>
        </p:grpSpPr>
        <p:sp>
          <p:nvSpPr>
            <p:cNvPr id="99623" name="Line 8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24" name="Line 8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25" name="Line 8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99379" name="Group 89"/>
          <p:cNvGrpSpPr>
            <a:grpSpLocks/>
          </p:cNvGrpSpPr>
          <p:nvPr/>
        </p:nvGrpSpPr>
        <p:grpSpPr bwMode="auto">
          <a:xfrm flipV="1">
            <a:off x="7016750" y="2454275"/>
            <a:ext cx="171450" cy="60325"/>
            <a:chOff x="2848" y="848"/>
            <a:chExt cx="140" cy="98"/>
          </a:xfrm>
        </p:grpSpPr>
        <p:sp>
          <p:nvSpPr>
            <p:cNvPr id="99620" name="Line 9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21" name="Line 9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22" name="Line 9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sp>
        <p:nvSpPr>
          <p:cNvPr id="99380" name="Oval 93"/>
          <p:cNvSpPr>
            <a:spLocks noChangeArrowheads="1"/>
          </p:cNvSpPr>
          <p:nvPr/>
        </p:nvSpPr>
        <p:spPr bwMode="auto">
          <a:xfrm>
            <a:off x="6934200" y="2763838"/>
            <a:ext cx="358775" cy="95250"/>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99381" name="Line 94"/>
          <p:cNvSpPr>
            <a:spLocks noChangeShapeType="1"/>
          </p:cNvSpPr>
          <p:nvPr/>
        </p:nvSpPr>
        <p:spPr bwMode="auto">
          <a:xfrm>
            <a:off x="6934200" y="2755900"/>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382" name="Line 95"/>
          <p:cNvSpPr>
            <a:spLocks noChangeShapeType="1"/>
          </p:cNvSpPr>
          <p:nvPr/>
        </p:nvSpPr>
        <p:spPr bwMode="auto">
          <a:xfrm>
            <a:off x="7292975" y="2755900"/>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383" name="Rectangle 96"/>
          <p:cNvSpPr>
            <a:spLocks noChangeArrowheads="1"/>
          </p:cNvSpPr>
          <p:nvPr/>
        </p:nvSpPr>
        <p:spPr bwMode="auto">
          <a:xfrm>
            <a:off x="6934200" y="2755900"/>
            <a:ext cx="355600" cy="58738"/>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99384" name="Oval 97"/>
          <p:cNvSpPr>
            <a:spLocks noChangeArrowheads="1"/>
          </p:cNvSpPr>
          <p:nvPr/>
        </p:nvSpPr>
        <p:spPr bwMode="auto">
          <a:xfrm>
            <a:off x="6931025" y="2687638"/>
            <a:ext cx="358775" cy="111125"/>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99385" name="Group 98"/>
          <p:cNvGrpSpPr>
            <a:grpSpLocks/>
          </p:cNvGrpSpPr>
          <p:nvPr/>
        </p:nvGrpSpPr>
        <p:grpSpPr bwMode="auto">
          <a:xfrm>
            <a:off x="7016750" y="2711450"/>
            <a:ext cx="179388" cy="65088"/>
            <a:chOff x="2848" y="848"/>
            <a:chExt cx="140" cy="98"/>
          </a:xfrm>
        </p:grpSpPr>
        <p:sp>
          <p:nvSpPr>
            <p:cNvPr id="99617" name="Line 9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18" name="Line 10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19" name="Line 10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99386" name="Group 102"/>
          <p:cNvGrpSpPr>
            <a:grpSpLocks/>
          </p:cNvGrpSpPr>
          <p:nvPr/>
        </p:nvGrpSpPr>
        <p:grpSpPr bwMode="auto">
          <a:xfrm flipV="1">
            <a:off x="7016750" y="2711450"/>
            <a:ext cx="179388" cy="65088"/>
            <a:chOff x="2848" y="848"/>
            <a:chExt cx="140" cy="98"/>
          </a:xfrm>
        </p:grpSpPr>
        <p:sp>
          <p:nvSpPr>
            <p:cNvPr id="99614" name="Line 10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15" name="Line 10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16" name="Line 10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sp>
        <p:nvSpPr>
          <p:cNvPr id="99387" name="Oval 106"/>
          <p:cNvSpPr>
            <a:spLocks noChangeArrowheads="1"/>
          </p:cNvSpPr>
          <p:nvPr/>
        </p:nvSpPr>
        <p:spPr bwMode="auto">
          <a:xfrm>
            <a:off x="7410450" y="2405063"/>
            <a:ext cx="330200" cy="85725"/>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99388" name="Line 107"/>
          <p:cNvSpPr>
            <a:spLocks noChangeShapeType="1"/>
          </p:cNvSpPr>
          <p:nvPr/>
        </p:nvSpPr>
        <p:spPr bwMode="auto">
          <a:xfrm>
            <a:off x="7410450" y="2398713"/>
            <a:ext cx="0" cy="52387"/>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389" name="Line 108"/>
          <p:cNvSpPr>
            <a:spLocks noChangeShapeType="1"/>
          </p:cNvSpPr>
          <p:nvPr/>
        </p:nvSpPr>
        <p:spPr bwMode="auto">
          <a:xfrm>
            <a:off x="7740650" y="2398713"/>
            <a:ext cx="0" cy="52387"/>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390" name="Rectangle 109"/>
          <p:cNvSpPr>
            <a:spLocks noChangeArrowheads="1"/>
          </p:cNvSpPr>
          <p:nvPr/>
        </p:nvSpPr>
        <p:spPr bwMode="auto">
          <a:xfrm>
            <a:off x="7410450" y="2398713"/>
            <a:ext cx="327025" cy="52387"/>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solidFill>
                <a:schemeClr val="bg2"/>
              </a:solidFill>
              <a:latin typeface="Times New Roman" charset="0"/>
            </a:endParaRPr>
          </a:p>
        </p:txBody>
      </p:sp>
      <p:sp>
        <p:nvSpPr>
          <p:cNvPr id="99391" name="Oval 110"/>
          <p:cNvSpPr>
            <a:spLocks noChangeArrowheads="1"/>
          </p:cNvSpPr>
          <p:nvPr/>
        </p:nvSpPr>
        <p:spPr bwMode="auto">
          <a:xfrm>
            <a:off x="7407275" y="2336800"/>
            <a:ext cx="330200" cy="100013"/>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99392" name="Group 111"/>
          <p:cNvGrpSpPr>
            <a:grpSpLocks/>
          </p:cNvGrpSpPr>
          <p:nvPr/>
        </p:nvGrpSpPr>
        <p:grpSpPr bwMode="auto">
          <a:xfrm>
            <a:off x="7486650" y="2359025"/>
            <a:ext cx="163513" cy="57150"/>
            <a:chOff x="2848" y="848"/>
            <a:chExt cx="140" cy="98"/>
          </a:xfrm>
        </p:grpSpPr>
        <p:sp>
          <p:nvSpPr>
            <p:cNvPr id="99611" name="Line 112"/>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12" name="Line 113"/>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13" name="Line 114"/>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99393" name="Group 115"/>
          <p:cNvGrpSpPr>
            <a:grpSpLocks/>
          </p:cNvGrpSpPr>
          <p:nvPr/>
        </p:nvGrpSpPr>
        <p:grpSpPr bwMode="auto">
          <a:xfrm flipV="1">
            <a:off x="7486650" y="2357438"/>
            <a:ext cx="163513" cy="58737"/>
            <a:chOff x="2848" y="848"/>
            <a:chExt cx="140" cy="98"/>
          </a:xfrm>
        </p:grpSpPr>
        <p:sp>
          <p:nvSpPr>
            <p:cNvPr id="99608" name="Line 11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09" name="Line 11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10" name="Line 11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sp>
        <p:nvSpPr>
          <p:cNvPr id="99394" name="Oval 119"/>
          <p:cNvSpPr>
            <a:spLocks noChangeArrowheads="1"/>
          </p:cNvSpPr>
          <p:nvPr/>
        </p:nvSpPr>
        <p:spPr bwMode="auto">
          <a:xfrm>
            <a:off x="7496175" y="2763838"/>
            <a:ext cx="358775" cy="95250"/>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99395" name="Line 120"/>
          <p:cNvSpPr>
            <a:spLocks noChangeShapeType="1"/>
          </p:cNvSpPr>
          <p:nvPr/>
        </p:nvSpPr>
        <p:spPr bwMode="auto">
          <a:xfrm>
            <a:off x="7496175" y="2755900"/>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396" name="Line 121"/>
          <p:cNvSpPr>
            <a:spLocks noChangeShapeType="1"/>
          </p:cNvSpPr>
          <p:nvPr/>
        </p:nvSpPr>
        <p:spPr bwMode="auto">
          <a:xfrm>
            <a:off x="7854950" y="2755900"/>
            <a:ext cx="0" cy="58738"/>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397" name="Rectangle 122"/>
          <p:cNvSpPr>
            <a:spLocks noChangeArrowheads="1"/>
          </p:cNvSpPr>
          <p:nvPr/>
        </p:nvSpPr>
        <p:spPr bwMode="auto">
          <a:xfrm>
            <a:off x="7496175" y="2755900"/>
            <a:ext cx="355600" cy="58738"/>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99398" name="Oval 123"/>
          <p:cNvSpPr>
            <a:spLocks noChangeArrowheads="1"/>
          </p:cNvSpPr>
          <p:nvPr/>
        </p:nvSpPr>
        <p:spPr bwMode="auto">
          <a:xfrm>
            <a:off x="7493000" y="2687638"/>
            <a:ext cx="358775" cy="111125"/>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99399" name="Group 124"/>
          <p:cNvGrpSpPr>
            <a:grpSpLocks/>
          </p:cNvGrpSpPr>
          <p:nvPr/>
        </p:nvGrpSpPr>
        <p:grpSpPr bwMode="auto">
          <a:xfrm>
            <a:off x="7578725" y="2711450"/>
            <a:ext cx="179388" cy="65088"/>
            <a:chOff x="2848" y="848"/>
            <a:chExt cx="140" cy="98"/>
          </a:xfrm>
        </p:grpSpPr>
        <p:sp>
          <p:nvSpPr>
            <p:cNvPr id="99605" name="Line 12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06" name="Line 12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07" name="Line 12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99400" name="Group 128"/>
          <p:cNvGrpSpPr>
            <a:grpSpLocks/>
          </p:cNvGrpSpPr>
          <p:nvPr/>
        </p:nvGrpSpPr>
        <p:grpSpPr bwMode="auto">
          <a:xfrm flipV="1">
            <a:off x="7578725" y="2711450"/>
            <a:ext cx="179388" cy="65088"/>
            <a:chOff x="2848" y="848"/>
            <a:chExt cx="140" cy="98"/>
          </a:xfrm>
        </p:grpSpPr>
        <p:sp>
          <p:nvSpPr>
            <p:cNvPr id="99602" name="Line 12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03" name="Line 13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04" name="Line 13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sp>
        <p:nvSpPr>
          <p:cNvPr id="99401" name="Oval 132"/>
          <p:cNvSpPr>
            <a:spLocks noChangeArrowheads="1"/>
          </p:cNvSpPr>
          <p:nvPr/>
        </p:nvSpPr>
        <p:spPr bwMode="auto">
          <a:xfrm>
            <a:off x="6086475" y="2498725"/>
            <a:ext cx="346075" cy="87313"/>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99402" name="Line 133"/>
          <p:cNvSpPr>
            <a:spLocks noChangeShapeType="1"/>
          </p:cNvSpPr>
          <p:nvPr/>
        </p:nvSpPr>
        <p:spPr bwMode="auto">
          <a:xfrm>
            <a:off x="6086475" y="2490788"/>
            <a:ext cx="0" cy="53975"/>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403" name="Line 134"/>
          <p:cNvSpPr>
            <a:spLocks noChangeShapeType="1"/>
          </p:cNvSpPr>
          <p:nvPr/>
        </p:nvSpPr>
        <p:spPr bwMode="auto">
          <a:xfrm>
            <a:off x="6432550" y="2490788"/>
            <a:ext cx="0" cy="53975"/>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404" name="Rectangle 135"/>
          <p:cNvSpPr>
            <a:spLocks noChangeArrowheads="1"/>
          </p:cNvSpPr>
          <p:nvPr/>
        </p:nvSpPr>
        <p:spPr bwMode="auto">
          <a:xfrm>
            <a:off x="6086475" y="2490788"/>
            <a:ext cx="342900" cy="53975"/>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99405" name="Oval 136"/>
          <p:cNvSpPr>
            <a:spLocks noChangeArrowheads="1"/>
          </p:cNvSpPr>
          <p:nvPr/>
        </p:nvSpPr>
        <p:spPr bwMode="auto">
          <a:xfrm>
            <a:off x="6083300" y="2427288"/>
            <a:ext cx="346075" cy="103187"/>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99406" name="Group 137"/>
          <p:cNvGrpSpPr>
            <a:grpSpLocks/>
          </p:cNvGrpSpPr>
          <p:nvPr/>
        </p:nvGrpSpPr>
        <p:grpSpPr bwMode="auto">
          <a:xfrm>
            <a:off x="6167438" y="2449513"/>
            <a:ext cx="171450" cy="60325"/>
            <a:chOff x="2848" y="848"/>
            <a:chExt cx="140" cy="98"/>
          </a:xfrm>
        </p:grpSpPr>
        <p:sp>
          <p:nvSpPr>
            <p:cNvPr id="99599" name="Line 13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00" name="Line 13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601" name="Line 14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99407" name="Group 141"/>
          <p:cNvGrpSpPr>
            <a:grpSpLocks/>
          </p:cNvGrpSpPr>
          <p:nvPr/>
        </p:nvGrpSpPr>
        <p:grpSpPr bwMode="auto">
          <a:xfrm flipV="1">
            <a:off x="6167438" y="2449513"/>
            <a:ext cx="171450" cy="58737"/>
            <a:chOff x="2848" y="848"/>
            <a:chExt cx="140" cy="98"/>
          </a:xfrm>
        </p:grpSpPr>
        <p:sp>
          <p:nvSpPr>
            <p:cNvPr id="99596" name="Line 142"/>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97" name="Line 143"/>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98" name="Line 144"/>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sp>
        <p:nvSpPr>
          <p:cNvPr id="99408" name="Oval 145"/>
          <p:cNvSpPr>
            <a:spLocks noChangeArrowheads="1"/>
          </p:cNvSpPr>
          <p:nvPr/>
        </p:nvSpPr>
        <p:spPr bwMode="auto">
          <a:xfrm>
            <a:off x="5780088" y="3648075"/>
            <a:ext cx="346075" cy="87313"/>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99409" name="Line 146"/>
          <p:cNvSpPr>
            <a:spLocks noChangeShapeType="1"/>
          </p:cNvSpPr>
          <p:nvPr/>
        </p:nvSpPr>
        <p:spPr bwMode="auto">
          <a:xfrm>
            <a:off x="5780088" y="3640138"/>
            <a:ext cx="0" cy="53975"/>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410" name="Line 147"/>
          <p:cNvSpPr>
            <a:spLocks noChangeShapeType="1"/>
          </p:cNvSpPr>
          <p:nvPr/>
        </p:nvSpPr>
        <p:spPr bwMode="auto">
          <a:xfrm>
            <a:off x="6126163" y="3640138"/>
            <a:ext cx="0" cy="53975"/>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411" name="Rectangle 148"/>
          <p:cNvSpPr>
            <a:spLocks noChangeArrowheads="1"/>
          </p:cNvSpPr>
          <p:nvPr/>
        </p:nvSpPr>
        <p:spPr bwMode="auto">
          <a:xfrm>
            <a:off x="5780088" y="3640138"/>
            <a:ext cx="342900" cy="53975"/>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99412" name="Oval 149"/>
          <p:cNvSpPr>
            <a:spLocks noChangeArrowheads="1"/>
          </p:cNvSpPr>
          <p:nvPr/>
        </p:nvSpPr>
        <p:spPr bwMode="auto">
          <a:xfrm>
            <a:off x="5776913" y="3576638"/>
            <a:ext cx="346075" cy="103187"/>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99413" name="Group 150"/>
          <p:cNvGrpSpPr>
            <a:grpSpLocks/>
          </p:cNvGrpSpPr>
          <p:nvPr/>
        </p:nvGrpSpPr>
        <p:grpSpPr bwMode="auto">
          <a:xfrm>
            <a:off x="5861050" y="3598863"/>
            <a:ext cx="171450" cy="60325"/>
            <a:chOff x="2848" y="848"/>
            <a:chExt cx="140" cy="98"/>
          </a:xfrm>
        </p:grpSpPr>
        <p:sp>
          <p:nvSpPr>
            <p:cNvPr id="99593" name="Line 15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94" name="Line 15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95" name="Line 15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99414" name="Group 154"/>
          <p:cNvGrpSpPr>
            <a:grpSpLocks/>
          </p:cNvGrpSpPr>
          <p:nvPr/>
        </p:nvGrpSpPr>
        <p:grpSpPr bwMode="auto">
          <a:xfrm flipV="1">
            <a:off x="5861050" y="3598863"/>
            <a:ext cx="171450" cy="58737"/>
            <a:chOff x="2848" y="848"/>
            <a:chExt cx="140" cy="98"/>
          </a:xfrm>
        </p:grpSpPr>
        <p:sp>
          <p:nvSpPr>
            <p:cNvPr id="99590" name="Line 15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91" name="Line 15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92" name="Line 15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sp>
        <p:nvSpPr>
          <p:cNvPr id="99415" name="Line 158"/>
          <p:cNvSpPr>
            <a:spLocks noChangeShapeType="1"/>
          </p:cNvSpPr>
          <p:nvPr/>
        </p:nvSpPr>
        <p:spPr bwMode="auto">
          <a:xfrm flipV="1">
            <a:off x="6978650" y="4005263"/>
            <a:ext cx="227013" cy="436562"/>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16" name="Line 159"/>
          <p:cNvSpPr>
            <a:spLocks noChangeShapeType="1"/>
          </p:cNvSpPr>
          <p:nvPr/>
        </p:nvSpPr>
        <p:spPr bwMode="auto">
          <a:xfrm>
            <a:off x="7102475" y="3743325"/>
            <a:ext cx="163513" cy="1206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17" name="Line 160"/>
          <p:cNvSpPr>
            <a:spLocks noChangeShapeType="1"/>
          </p:cNvSpPr>
          <p:nvPr/>
        </p:nvSpPr>
        <p:spPr bwMode="auto">
          <a:xfrm>
            <a:off x="7199313" y="3663950"/>
            <a:ext cx="27940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18" name="Line 161"/>
          <p:cNvSpPr>
            <a:spLocks noChangeShapeType="1"/>
          </p:cNvSpPr>
          <p:nvPr/>
        </p:nvSpPr>
        <p:spPr bwMode="auto">
          <a:xfrm flipV="1">
            <a:off x="7435850" y="3749675"/>
            <a:ext cx="134938" cy="1047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19" name="Line 162"/>
          <p:cNvSpPr>
            <a:spLocks noChangeShapeType="1"/>
          </p:cNvSpPr>
          <p:nvPr/>
        </p:nvSpPr>
        <p:spPr bwMode="auto">
          <a:xfrm>
            <a:off x="6134100" y="3670300"/>
            <a:ext cx="67945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20" name="Line 163"/>
          <p:cNvSpPr>
            <a:spLocks noChangeShapeType="1"/>
          </p:cNvSpPr>
          <p:nvPr/>
        </p:nvSpPr>
        <p:spPr bwMode="auto">
          <a:xfrm>
            <a:off x="6429375" y="2517775"/>
            <a:ext cx="509588" cy="31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21" name="Line 164"/>
          <p:cNvSpPr>
            <a:spLocks noChangeShapeType="1"/>
          </p:cNvSpPr>
          <p:nvPr/>
        </p:nvSpPr>
        <p:spPr bwMode="auto">
          <a:xfrm>
            <a:off x="5995988" y="2346325"/>
            <a:ext cx="152400" cy="825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22" name="Freeform 165"/>
          <p:cNvSpPr>
            <a:spLocks/>
          </p:cNvSpPr>
          <p:nvPr/>
        </p:nvSpPr>
        <p:spPr bwMode="auto">
          <a:xfrm>
            <a:off x="5316538" y="4352925"/>
            <a:ext cx="2979737" cy="1455738"/>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423" name="Line 166"/>
          <p:cNvSpPr>
            <a:spLocks noChangeShapeType="1"/>
          </p:cNvSpPr>
          <p:nvPr/>
        </p:nvSpPr>
        <p:spPr bwMode="auto">
          <a:xfrm rot="-5400000">
            <a:off x="7551737" y="5089526"/>
            <a:ext cx="523875" cy="139700"/>
          </a:xfrm>
          <a:prstGeom prst="line">
            <a:avLst/>
          </a:prstGeom>
          <a:noFill/>
          <a:ln w="1270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424" name="Line 167"/>
          <p:cNvSpPr>
            <a:spLocks noChangeShapeType="1"/>
          </p:cNvSpPr>
          <p:nvPr/>
        </p:nvSpPr>
        <p:spPr bwMode="auto">
          <a:xfrm rot="5400000" flipV="1">
            <a:off x="7697788" y="5370513"/>
            <a:ext cx="3175" cy="85725"/>
          </a:xfrm>
          <a:prstGeom prst="line">
            <a:avLst/>
          </a:prstGeom>
          <a:noFill/>
          <a:ln w="1270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425" name="Line 168"/>
          <p:cNvSpPr>
            <a:spLocks noChangeShapeType="1"/>
          </p:cNvSpPr>
          <p:nvPr/>
        </p:nvSpPr>
        <p:spPr bwMode="auto">
          <a:xfrm rot="-5400000">
            <a:off x="7883525" y="5046663"/>
            <a:ext cx="0" cy="114300"/>
          </a:xfrm>
          <a:prstGeom prst="line">
            <a:avLst/>
          </a:prstGeom>
          <a:noFill/>
          <a:ln w="1270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nvGrpSpPr>
          <p:cNvPr id="99426" name="Group 169"/>
          <p:cNvGrpSpPr>
            <a:grpSpLocks/>
          </p:cNvGrpSpPr>
          <p:nvPr/>
        </p:nvGrpSpPr>
        <p:grpSpPr bwMode="auto">
          <a:xfrm>
            <a:off x="7462838" y="4756150"/>
            <a:ext cx="501650" cy="234950"/>
            <a:chOff x="4701" y="2996"/>
            <a:chExt cx="316" cy="148"/>
          </a:xfrm>
        </p:grpSpPr>
        <p:sp>
          <p:nvSpPr>
            <p:cNvPr id="99577" name="Oval 170"/>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99578" name="Line 171"/>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79" name="Line 172"/>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80" name="Rectangle 173"/>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99581" name="Oval 174"/>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99582" name="Group 175"/>
            <p:cNvGrpSpPr>
              <a:grpSpLocks/>
            </p:cNvGrpSpPr>
            <p:nvPr/>
          </p:nvGrpSpPr>
          <p:grpSpPr bwMode="auto">
            <a:xfrm>
              <a:off x="4776" y="3017"/>
              <a:ext cx="156" cy="56"/>
              <a:chOff x="2848" y="848"/>
              <a:chExt cx="140" cy="98"/>
            </a:xfrm>
          </p:grpSpPr>
          <p:sp>
            <p:nvSpPr>
              <p:cNvPr id="99587" name="Line 17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88" name="Line 17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89" name="Line 17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99583" name="Group 179"/>
            <p:cNvGrpSpPr>
              <a:grpSpLocks/>
            </p:cNvGrpSpPr>
            <p:nvPr/>
          </p:nvGrpSpPr>
          <p:grpSpPr bwMode="auto">
            <a:xfrm flipV="1">
              <a:off x="4776" y="3016"/>
              <a:ext cx="156" cy="56"/>
              <a:chOff x="2848" y="848"/>
              <a:chExt cx="140" cy="98"/>
            </a:xfrm>
          </p:grpSpPr>
          <p:sp>
            <p:nvSpPr>
              <p:cNvPr id="99584" name="Line 18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85" name="Line 18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86" name="Line 18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grpSp>
        <p:nvGrpSpPr>
          <p:cNvPr id="99427" name="Group 183"/>
          <p:cNvGrpSpPr>
            <a:grpSpLocks/>
          </p:cNvGrpSpPr>
          <p:nvPr/>
        </p:nvGrpSpPr>
        <p:grpSpPr bwMode="auto">
          <a:xfrm>
            <a:off x="6646863" y="4479925"/>
            <a:ext cx="501650" cy="234950"/>
            <a:chOff x="3600" y="219"/>
            <a:chExt cx="360" cy="175"/>
          </a:xfrm>
        </p:grpSpPr>
        <p:sp>
          <p:nvSpPr>
            <p:cNvPr id="99564" name="Oval 184"/>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en-US" dirty="0">
                <a:latin typeface="Calibri"/>
              </a:endParaRPr>
            </a:p>
          </p:txBody>
        </p:sp>
        <p:sp>
          <p:nvSpPr>
            <p:cNvPr id="99565" name="Line 18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66" name="Line 18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67" name="Rectangle 187"/>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99568" name="Oval 188"/>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en-US" dirty="0">
                <a:latin typeface="Calibri"/>
              </a:endParaRPr>
            </a:p>
          </p:txBody>
        </p:sp>
        <p:grpSp>
          <p:nvGrpSpPr>
            <p:cNvPr id="99569" name="Group 189"/>
            <p:cNvGrpSpPr>
              <a:grpSpLocks/>
            </p:cNvGrpSpPr>
            <p:nvPr/>
          </p:nvGrpSpPr>
          <p:grpSpPr bwMode="auto">
            <a:xfrm>
              <a:off x="3686" y="244"/>
              <a:ext cx="177" cy="66"/>
              <a:chOff x="2848" y="848"/>
              <a:chExt cx="140" cy="98"/>
            </a:xfrm>
          </p:grpSpPr>
          <p:sp>
            <p:nvSpPr>
              <p:cNvPr id="99574" name="Line 19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75" name="Line 19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76" name="Line 19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99570" name="Group 193"/>
            <p:cNvGrpSpPr>
              <a:grpSpLocks/>
            </p:cNvGrpSpPr>
            <p:nvPr/>
          </p:nvGrpSpPr>
          <p:grpSpPr bwMode="auto">
            <a:xfrm flipV="1">
              <a:off x="3686" y="243"/>
              <a:ext cx="177" cy="66"/>
              <a:chOff x="2848" y="848"/>
              <a:chExt cx="140" cy="98"/>
            </a:xfrm>
          </p:grpSpPr>
          <p:sp>
            <p:nvSpPr>
              <p:cNvPr id="99571" name="Line 19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72" name="Line 19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73" name="Line 19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grpSp>
        <p:nvGrpSpPr>
          <p:cNvPr id="99428" name="Group 197"/>
          <p:cNvGrpSpPr>
            <a:grpSpLocks/>
          </p:cNvGrpSpPr>
          <p:nvPr/>
        </p:nvGrpSpPr>
        <p:grpSpPr bwMode="auto">
          <a:xfrm>
            <a:off x="5981700" y="4784725"/>
            <a:ext cx="501650" cy="234950"/>
            <a:chOff x="3600" y="219"/>
            <a:chExt cx="360" cy="175"/>
          </a:xfrm>
        </p:grpSpPr>
        <p:sp>
          <p:nvSpPr>
            <p:cNvPr id="99551" name="Oval 198"/>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en-US" dirty="0">
                <a:latin typeface="Calibri"/>
              </a:endParaRPr>
            </a:p>
          </p:txBody>
        </p:sp>
        <p:sp>
          <p:nvSpPr>
            <p:cNvPr id="99552" name="Line 19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53" name="Line 20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54" name="Rectangle 201"/>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99555" name="Oval 202"/>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en-US" dirty="0">
                <a:latin typeface="Calibri"/>
              </a:endParaRPr>
            </a:p>
          </p:txBody>
        </p:sp>
        <p:grpSp>
          <p:nvGrpSpPr>
            <p:cNvPr id="99556" name="Group 203"/>
            <p:cNvGrpSpPr>
              <a:grpSpLocks/>
            </p:cNvGrpSpPr>
            <p:nvPr/>
          </p:nvGrpSpPr>
          <p:grpSpPr bwMode="auto">
            <a:xfrm>
              <a:off x="3686" y="244"/>
              <a:ext cx="177" cy="66"/>
              <a:chOff x="2848" y="848"/>
              <a:chExt cx="140" cy="98"/>
            </a:xfrm>
          </p:grpSpPr>
          <p:sp>
            <p:nvSpPr>
              <p:cNvPr id="99561" name="Line 20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62" name="Line 20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63" name="Line 20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99557" name="Group 207"/>
            <p:cNvGrpSpPr>
              <a:grpSpLocks/>
            </p:cNvGrpSpPr>
            <p:nvPr/>
          </p:nvGrpSpPr>
          <p:grpSpPr bwMode="auto">
            <a:xfrm flipV="1">
              <a:off x="3686" y="243"/>
              <a:ext cx="177" cy="66"/>
              <a:chOff x="2848" y="848"/>
              <a:chExt cx="140" cy="98"/>
            </a:xfrm>
          </p:grpSpPr>
          <p:sp>
            <p:nvSpPr>
              <p:cNvPr id="99558" name="Line 20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59" name="Line 20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60" name="Line 21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sp>
        <p:nvSpPr>
          <p:cNvPr id="99429" name="Line 211"/>
          <p:cNvSpPr>
            <a:spLocks noChangeShapeType="1"/>
          </p:cNvSpPr>
          <p:nvPr/>
        </p:nvSpPr>
        <p:spPr bwMode="auto">
          <a:xfrm>
            <a:off x="7096125" y="4691063"/>
            <a:ext cx="358775" cy="1206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30" name="Line 212"/>
          <p:cNvSpPr>
            <a:spLocks noChangeShapeType="1"/>
          </p:cNvSpPr>
          <p:nvPr/>
        </p:nvSpPr>
        <p:spPr bwMode="auto">
          <a:xfrm flipV="1">
            <a:off x="6443663" y="4703763"/>
            <a:ext cx="277812" cy="109537"/>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31" name="Line 213"/>
          <p:cNvSpPr>
            <a:spLocks noChangeShapeType="1"/>
          </p:cNvSpPr>
          <p:nvPr/>
        </p:nvSpPr>
        <p:spPr bwMode="auto">
          <a:xfrm flipV="1">
            <a:off x="6486525" y="4906963"/>
            <a:ext cx="97155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32" name="Line 214"/>
          <p:cNvSpPr>
            <a:spLocks noChangeShapeType="1"/>
          </p:cNvSpPr>
          <p:nvPr/>
        </p:nvSpPr>
        <p:spPr bwMode="auto">
          <a:xfrm flipH="1">
            <a:off x="5781675" y="4652963"/>
            <a:ext cx="254000" cy="46990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33" name="Line 215"/>
          <p:cNvSpPr>
            <a:spLocks noChangeShapeType="1"/>
          </p:cNvSpPr>
          <p:nvPr/>
        </p:nvSpPr>
        <p:spPr bwMode="auto">
          <a:xfrm>
            <a:off x="5807075" y="4703763"/>
            <a:ext cx="19685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34" name="Line 216"/>
          <p:cNvSpPr>
            <a:spLocks noChangeShapeType="1"/>
          </p:cNvSpPr>
          <p:nvPr/>
        </p:nvSpPr>
        <p:spPr bwMode="auto">
          <a:xfrm>
            <a:off x="5667375" y="5040313"/>
            <a:ext cx="153988"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35" name="Line 217"/>
          <p:cNvSpPr>
            <a:spLocks noChangeShapeType="1"/>
          </p:cNvSpPr>
          <p:nvPr/>
        </p:nvSpPr>
        <p:spPr bwMode="auto">
          <a:xfrm>
            <a:off x="5919788" y="5119688"/>
            <a:ext cx="490537"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36" name="Line 218"/>
          <p:cNvSpPr>
            <a:spLocks noChangeShapeType="1"/>
          </p:cNvSpPr>
          <p:nvPr/>
        </p:nvSpPr>
        <p:spPr bwMode="auto">
          <a:xfrm flipH="1">
            <a:off x="6159500" y="5027613"/>
            <a:ext cx="53975" cy="8572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37" name="Line 219"/>
          <p:cNvSpPr>
            <a:spLocks noChangeShapeType="1"/>
          </p:cNvSpPr>
          <p:nvPr/>
        </p:nvSpPr>
        <p:spPr bwMode="auto">
          <a:xfrm>
            <a:off x="5972175" y="5116513"/>
            <a:ext cx="1588" cy="825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38" name="Line 220"/>
          <p:cNvSpPr>
            <a:spLocks noChangeShapeType="1"/>
          </p:cNvSpPr>
          <p:nvPr/>
        </p:nvSpPr>
        <p:spPr bwMode="auto">
          <a:xfrm flipH="1" flipV="1">
            <a:off x="6369050" y="5124450"/>
            <a:ext cx="0" cy="7620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39" name="Line 221"/>
          <p:cNvSpPr>
            <a:spLocks noChangeShapeType="1"/>
          </p:cNvSpPr>
          <p:nvPr/>
        </p:nvSpPr>
        <p:spPr bwMode="auto">
          <a:xfrm>
            <a:off x="6450013" y="4983163"/>
            <a:ext cx="503237" cy="2698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40" name="Line 222"/>
          <p:cNvSpPr>
            <a:spLocks noChangeShapeType="1"/>
          </p:cNvSpPr>
          <p:nvPr/>
        </p:nvSpPr>
        <p:spPr bwMode="auto">
          <a:xfrm>
            <a:off x="5899150" y="4918075"/>
            <a:ext cx="80963"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grpSp>
        <p:nvGrpSpPr>
          <p:cNvPr id="99441" name="Group 223"/>
          <p:cNvGrpSpPr>
            <a:grpSpLocks/>
          </p:cNvGrpSpPr>
          <p:nvPr/>
        </p:nvGrpSpPr>
        <p:grpSpPr bwMode="auto">
          <a:xfrm>
            <a:off x="5084763" y="1677988"/>
            <a:ext cx="3021012" cy="3981450"/>
            <a:chOff x="-1203" y="1352"/>
            <a:chExt cx="1903" cy="2508"/>
          </a:xfrm>
        </p:grpSpPr>
        <p:grpSp>
          <p:nvGrpSpPr>
            <p:cNvPr id="99524" name="Group 224"/>
            <p:cNvGrpSpPr>
              <a:grpSpLocks/>
            </p:cNvGrpSpPr>
            <p:nvPr/>
          </p:nvGrpSpPr>
          <p:grpSpPr bwMode="auto">
            <a:xfrm>
              <a:off x="-1203" y="1647"/>
              <a:ext cx="436" cy="114"/>
              <a:chOff x="3072" y="739"/>
              <a:chExt cx="652" cy="146"/>
            </a:xfrm>
          </p:grpSpPr>
          <p:pic>
            <p:nvPicPr>
              <p:cNvPr id="99548" name="Picture 225" descr="lgv_fqm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9549" name="Line 226"/>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550" name="Line 227"/>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grpSp>
        <p:pic>
          <p:nvPicPr>
            <p:cNvPr id="99525" name="Picture 228" descr="imgyjav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 y="1466"/>
              <a:ext cx="232"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99526" name="Group 229"/>
            <p:cNvGrpSpPr>
              <a:grpSpLocks/>
            </p:cNvGrpSpPr>
            <p:nvPr/>
          </p:nvGrpSpPr>
          <p:grpSpPr bwMode="auto">
            <a:xfrm>
              <a:off x="-546" y="1352"/>
              <a:ext cx="256" cy="269"/>
              <a:chOff x="2870" y="1518"/>
              <a:chExt cx="292" cy="320"/>
            </a:xfrm>
          </p:grpSpPr>
          <p:graphicFrame>
            <p:nvGraphicFramePr>
              <p:cNvPr id="99341" name="Object 23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24050" name="Clip" r:id="rId6" imgW="819000" imgH="847800" progId="MS_ClipArt_Gallery.2">
                      <p:embed/>
                    </p:oleObj>
                  </mc:Choice>
                  <mc:Fallback>
                    <p:oleObj name="Clip" r:id="rId6" imgW="819000" imgH="847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9342" name="Object 23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24051" name="Clip" r:id="rId8" imgW="1266840" imgH="1200240" progId="MS_ClipArt_Gallery.2">
                      <p:embed/>
                    </p:oleObj>
                  </mc:Choice>
                  <mc:Fallback>
                    <p:oleObj name="Clip" r:id="rId8" imgW="1266840" imgH="1200240" progId="MS_ClipArt_Gallery.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99527" name="Group 232"/>
            <p:cNvGrpSpPr>
              <a:grpSpLocks/>
            </p:cNvGrpSpPr>
            <p:nvPr/>
          </p:nvGrpSpPr>
          <p:grpSpPr bwMode="auto">
            <a:xfrm>
              <a:off x="-1002" y="2262"/>
              <a:ext cx="209" cy="224"/>
              <a:chOff x="2870" y="1518"/>
              <a:chExt cx="292" cy="320"/>
            </a:xfrm>
          </p:grpSpPr>
          <p:graphicFrame>
            <p:nvGraphicFramePr>
              <p:cNvPr id="99339" name="Object 23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24052" name="Clip" r:id="rId10" imgW="819000" imgH="847800" progId="MS_ClipArt_Gallery.2">
                      <p:embed/>
                    </p:oleObj>
                  </mc:Choice>
                  <mc:Fallback>
                    <p:oleObj name="Clip" r:id="rId10" imgW="819000" imgH="847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9340" name="Object 23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24053" name="Clip" r:id="rId11" imgW="1266840" imgH="1200240" progId="MS_ClipArt_Gallery.2">
                      <p:embed/>
                    </p:oleObj>
                  </mc:Choice>
                  <mc:Fallback>
                    <p:oleObj name="Clip" r:id="rId11" imgW="1266840" imgH="1200240" progId="MS_ClipArt_Gallery.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aphicFrame>
          <p:nvGraphicFramePr>
            <p:cNvPr id="99330" name="Object 235"/>
            <p:cNvGraphicFramePr>
              <a:graphicFrameLocks noChangeAspect="1"/>
            </p:cNvGraphicFramePr>
            <p:nvPr/>
          </p:nvGraphicFramePr>
          <p:xfrm>
            <a:off x="-732" y="2289"/>
            <a:ext cx="207" cy="173"/>
          </p:xfrm>
          <a:graphic>
            <a:graphicData uri="http://schemas.openxmlformats.org/presentationml/2006/ole">
              <mc:AlternateContent xmlns:mc="http://schemas.openxmlformats.org/markup-compatibility/2006">
                <mc:Choice xmlns:v="urn:schemas-microsoft-com:vml" Requires="v">
                  <p:oleObj spid="_x0000_s424054" name="Clip" r:id="rId12" imgW="1305000" imgH="1085760" progId="MS_ClipArt_Gallery.2">
                    <p:embed/>
                  </p:oleObj>
                </mc:Choice>
                <mc:Fallback>
                  <p:oleObj name="Clip" r:id="rId12" imgW="1305000" imgH="1085760"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2" y="2289"/>
                          <a:ext cx="207"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99528" name="Group 236"/>
            <p:cNvGrpSpPr>
              <a:grpSpLocks/>
            </p:cNvGrpSpPr>
            <p:nvPr/>
          </p:nvGrpSpPr>
          <p:grpSpPr bwMode="auto">
            <a:xfrm>
              <a:off x="310" y="3575"/>
              <a:ext cx="125" cy="230"/>
              <a:chOff x="4180" y="783"/>
              <a:chExt cx="150" cy="307"/>
            </a:xfrm>
          </p:grpSpPr>
          <p:sp>
            <p:nvSpPr>
              <p:cNvPr id="99540" name="AutoShape 23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sp>
            <p:nvSpPr>
              <p:cNvPr id="99541" name="Rectangle 23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sp>
            <p:nvSpPr>
              <p:cNvPr id="99542" name="Rectangle 23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dirty="0">
                  <a:latin typeface="Calibri"/>
                </a:endParaRPr>
              </a:p>
            </p:txBody>
          </p:sp>
          <p:sp>
            <p:nvSpPr>
              <p:cNvPr id="99543" name="AutoShape 24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dirty="0">
                  <a:latin typeface="Calibri"/>
                </a:endParaRPr>
              </a:p>
            </p:txBody>
          </p:sp>
          <p:sp>
            <p:nvSpPr>
              <p:cNvPr id="99544" name="Line 24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45" name="Line 24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46" name="Rectangle 24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dirty="0">
                  <a:latin typeface="Calibri"/>
                </a:endParaRPr>
              </a:p>
            </p:txBody>
          </p:sp>
          <p:sp>
            <p:nvSpPr>
              <p:cNvPr id="99547" name="Rectangle 24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grpSp>
        <p:graphicFrame>
          <p:nvGraphicFramePr>
            <p:cNvPr id="99331" name="Object 245"/>
            <p:cNvGraphicFramePr>
              <a:graphicFrameLocks noChangeAspect="1"/>
            </p:cNvGraphicFramePr>
            <p:nvPr/>
          </p:nvGraphicFramePr>
          <p:xfrm>
            <a:off x="-975" y="3384"/>
            <a:ext cx="216" cy="180"/>
          </p:xfrm>
          <a:graphic>
            <a:graphicData uri="http://schemas.openxmlformats.org/presentationml/2006/ole">
              <mc:AlternateContent xmlns:mc="http://schemas.openxmlformats.org/markup-compatibility/2006">
                <mc:Choice xmlns:v="urn:schemas-microsoft-com:vml" Requires="v">
                  <p:oleObj spid="_x0000_s424055" name="Clip" r:id="rId14" imgW="1305000" imgH="1085760" progId="MS_ClipArt_Gallery.2">
                    <p:embed/>
                  </p:oleObj>
                </mc:Choice>
                <mc:Fallback>
                  <p:oleObj name="Clip" r:id="rId14" imgW="1305000" imgH="1085760"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5" y="3384"/>
                          <a:ext cx="216" cy="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9332" name="Object 246"/>
            <p:cNvGraphicFramePr>
              <a:graphicFrameLocks noChangeAspect="1"/>
            </p:cNvGraphicFramePr>
            <p:nvPr/>
          </p:nvGraphicFramePr>
          <p:xfrm>
            <a:off x="-871" y="3184"/>
            <a:ext cx="216" cy="180"/>
          </p:xfrm>
          <a:graphic>
            <a:graphicData uri="http://schemas.openxmlformats.org/presentationml/2006/ole">
              <mc:AlternateContent xmlns:mc="http://schemas.openxmlformats.org/markup-compatibility/2006">
                <mc:Choice xmlns:v="urn:schemas-microsoft-com:vml" Requires="v">
                  <p:oleObj spid="_x0000_s424056" name="Clip" r:id="rId15" imgW="1305000" imgH="1085760" progId="MS_ClipArt_Gallery.2">
                    <p:embed/>
                  </p:oleObj>
                </mc:Choice>
                <mc:Fallback>
                  <p:oleObj name="Clip" r:id="rId15" imgW="1305000" imgH="1085760"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1" y="3184"/>
                          <a:ext cx="216" cy="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9333" name="Object 247"/>
            <p:cNvGraphicFramePr>
              <a:graphicFrameLocks noChangeAspect="1"/>
            </p:cNvGraphicFramePr>
            <p:nvPr/>
          </p:nvGraphicFramePr>
          <p:xfrm>
            <a:off x="-703" y="3544"/>
            <a:ext cx="216" cy="180"/>
          </p:xfrm>
          <a:graphic>
            <a:graphicData uri="http://schemas.openxmlformats.org/presentationml/2006/ole">
              <mc:AlternateContent xmlns:mc="http://schemas.openxmlformats.org/markup-compatibility/2006">
                <mc:Choice xmlns:v="urn:schemas-microsoft-com:vml" Requires="v">
                  <p:oleObj spid="_x0000_s424057" name="Clip" r:id="rId16" imgW="1305000" imgH="1085760" progId="MS_ClipArt_Gallery.2">
                    <p:embed/>
                  </p:oleObj>
                </mc:Choice>
                <mc:Fallback>
                  <p:oleObj name="Clip" r:id="rId16" imgW="1305000" imgH="1085760"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3" y="3544"/>
                          <a:ext cx="216" cy="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9334" name="Object 248"/>
            <p:cNvGraphicFramePr>
              <a:graphicFrameLocks noChangeAspect="1"/>
            </p:cNvGraphicFramePr>
            <p:nvPr/>
          </p:nvGraphicFramePr>
          <p:xfrm>
            <a:off x="-489" y="3546"/>
            <a:ext cx="216" cy="180"/>
          </p:xfrm>
          <a:graphic>
            <a:graphicData uri="http://schemas.openxmlformats.org/presentationml/2006/ole">
              <mc:AlternateContent xmlns:mc="http://schemas.openxmlformats.org/markup-compatibility/2006">
                <mc:Choice xmlns:v="urn:schemas-microsoft-com:vml" Requires="v">
                  <p:oleObj spid="_x0000_s424058" name="Clip" r:id="rId17" imgW="1305000" imgH="1085760" progId="MS_ClipArt_Gallery.2">
                    <p:embed/>
                  </p:oleObj>
                </mc:Choice>
                <mc:Fallback>
                  <p:oleObj name="Clip" r:id="rId17" imgW="1305000" imgH="1085760"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9" y="3546"/>
                          <a:ext cx="216" cy="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99529" name="Group 249"/>
            <p:cNvGrpSpPr>
              <a:grpSpLocks/>
            </p:cNvGrpSpPr>
            <p:nvPr/>
          </p:nvGrpSpPr>
          <p:grpSpPr bwMode="auto">
            <a:xfrm>
              <a:off x="83" y="3625"/>
              <a:ext cx="172" cy="215"/>
              <a:chOff x="2870" y="1518"/>
              <a:chExt cx="292" cy="320"/>
            </a:xfrm>
          </p:grpSpPr>
          <p:graphicFrame>
            <p:nvGraphicFramePr>
              <p:cNvPr id="99337" name="Object 25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24059" name="Clip" r:id="rId18" imgW="819000" imgH="847800" progId="MS_ClipArt_Gallery.2">
                      <p:embed/>
                    </p:oleObj>
                  </mc:Choice>
                  <mc:Fallback>
                    <p:oleObj name="Clip" r:id="rId18" imgW="819000" imgH="847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9338" name="Object 25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24060" name="Clip" r:id="rId19" imgW="1266840" imgH="1200240" progId="MS_ClipArt_Gallery.2">
                      <p:embed/>
                    </p:oleObj>
                  </mc:Choice>
                  <mc:Fallback>
                    <p:oleObj name="Clip" r:id="rId19" imgW="1266840" imgH="1200240" progId="MS_ClipArt_Gallery.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99530" name="Group 252"/>
            <p:cNvGrpSpPr>
              <a:grpSpLocks/>
            </p:cNvGrpSpPr>
            <p:nvPr/>
          </p:nvGrpSpPr>
          <p:grpSpPr bwMode="auto">
            <a:xfrm>
              <a:off x="-201" y="3657"/>
              <a:ext cx="220" cy="203"/>
              <a:chOff x="2870" y="1518"/>
              <a:chExt cx="292" cy="320"/>
            </a:xfrm>
          </p:grpSpPr>
          <p:graphicFrame>
            <p:nvGraphicFramePr>
              <p:cNvPr id="99335" name="Object 25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24061" name="Clip" r:id="rId20" imgW="819000" imgH="847800" progId="MS_ClipArt_Gallery.2">
                      <p:embed/>
                    </p:oleObj>
                  </mc:Choice>
                  <mc:Fallback>
                    <p:oleObj name="Clip" r:id="rId20" imgW="819000" imgH="847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9336" name="Object 25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24062" name="Clip" r:id="rId21" imgW="1266840" imgH="1200240" progId="MS_ClipArt_Gallery.2">
                      <p:embed/>
                    </p:oleObj>
                  </mc:Choice>
                  <mc:Fallback>
                    <p:oleObj name="Clip" r:id="rId21" imgW="1266840" imgH="1200240" progId="MS_ClipArt_Gallery.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99531" name="Group 255"/>
            <p:cNvGrpSpPr>
              <a:grpSpLocks/>
            </p:cNvGrpSpPr>
            <p:nvPr/>
          </p:nvGrpSpPr>
          <p:grpSpPr bwMode="auto">
            <a:xfrm>
              <a:off x="569" y="3419"/>
              <a:ext cx="131" cy="258"/>
              <a:chOff x="4180" y="783"/>
              <a:chExt cx="150" cy="307"/>
            </a:xfrm>
          </p:grpSpPr>
          <p:sp>
            <p:nvSpPr>
              <p:cNvPr id="99532" name="AutoShape 25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sp>
            <p:nvSpPr>
              <p:cNvPr id="99533" name="Rectangle 25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sp>
            <p:nvSpPr>
              <p:cNvPr id="99534" name="Rectangle 25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dirty="0">
                  <a:latin typeface="Calibri"/>
                </a:endParaRPr>
              </a:p>
            </p:txBody>
          </p:sp>
          <p:sp>
            <p:nvSpPr>
              <p:cNvPr id="99535" name="AutoShape 25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dirty="0">
                  <a:latin typeface="Calibri"/>
                </a:endParaRPr>
              </a:p>
            </p:txBody>
          </p:sp>
          <p:sp>
            <p:nvSpPr>
              <p:cNvPr id="99536" name="Line 26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37" name="Line 26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38" name="Rectangle 26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dirty="0">
                  <a:latin typeface="Calibri"/>
                </a:endParaRPr>
              </a:p>
            </p:txBody>
          </p:sp>
          <p:sp>
            <p:nvSpPr>
              <p:cNvPr id="99539" name="Rectangle 26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grpSp>
      </p:grpSp>
      <p:sp>
        <p:nvSpPr>
          <p:cNvPr id="99442" name="Line 264"/>
          <p:cNvSpPr>
            <a:spLocks noChangeShapeType="1"/>
          </p:cNvSpPr>
          <p:nvPr/>
        </p:nvSpPr>
        <p:spPr bwMode="auto">
          <a:xfrm flipH="1">
            <a:off x="5988050" y="3440113"/>
            <a:ext cx="3175" cy="144462"/>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43" name="Line 265"/>
          <p:cNvSpPr>
            <a:spLocks noChangeShapeType="1"/>
          </p:cNvSpPr>
          <p:nvPr/>
        </p:nvSpPr>
        <p:spPr bwMode="auto">
          <a:xfrm flipV="1">
            <a:off x="7285038" y="2422525"/>
            <a:ext cx="123825" cy="87313"/>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44" name="Line 266"/>
          <p:cNvSpPr>
            <a:spLocks noChangeShapeType="1"/>
          </p:cNvSpPr>
          <p:nvPr/>
        </p:nvSpPr>
        <p:spPr bwMode="auto">
          <a:xfrm>
            <a:off x="7112000" y="2595563"/>
            <a:ext cx="0" cy="825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45" name="Line 267"/>
          <p:cNvSpPr>
            <a:spLocks noChangeShapeType="1"/>
          </p:cNvSpPr>
          <p:nvPr/>
        </p:nvSpPr>
        <p:spPr bwMode="auto">
          <a:xfrm flipV="1">
            <a:off x="7296150" y="2492375"/>
            <a:ext cx="263525" cy="28892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46" name="Line 268"/>
          <p:cNvSpPr>
            <a:spLocks noChangeShapeType="1"/>
          </p:cNvSpPr>
          <p:nvPr/>
        </p:nvSpPr>
        <p:spPr bwMode="auto">
          <a:xfrm>
            <a:off x="7648575" y="2490788"/>
            <a:ext cx="0" cy="1968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47" name="Line 269"/>
          <p:cNvSpPr>
            <a:spLocks noChangeShapeType="1"/>
          </p:cNvSpPr>
          <p:nvPr/>
        </p:nvSpPr>
        <p:spPr bwMode="auto">
          <a:xfrm>
            <a:off x="7302500" y="2797175"/>
            <a:ext cx="188913"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48" name="Line 270"/>
          <p:cNvSpPr>
            <a:spLocks noChangeShapeType="1"/>
          </p:cNvSpPr>
          <p:nvPr/>
        </p:nvSpPr>
        <p:spPr bwMode="auto">
          <a:xfrm flipV="1">
            <a:off x="5597525" y="3663950"/>
            <a:ext cx="168275" cy="31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49" name="Line 271"/>
          <p:cNvSpPr>
            <a:spLocks noChangeShapeType="1"/>
          </p:cNvSpPr>
          <p:nvPr/>
        </p:nvSpPr>
        <p:spPr bwMode="auto">
          <a:xfrm flipV="1">
            <a:off x="7716838" y="2190750"/>
            <a:ext cx="238125" cy="1682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50" name="Line 272"/>
          <p:cNvSpPr>
            <a:spLocks noChangeShapeType="1"/>
          </p:cNvSpPr>
          <p:nvPr/>
        </p:nvSpPr>
        <p:spPr bwMode="auto">
          <a:xfrm>
            <a:off x="7856538" y="2787650"/>
            <a:ext cx="17780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51" name="Line 273"/>
          <p:cNvSpPr>
            <a:spLocks noChangeShapeType="1"/>
          </p:cNvSpPr>
          <p:nvPr/>
        </p:nvSpPr>
        <p:spPr bwMode="auto">
          <a:xfrm flipH="1">
            <a:off x="7002463" y="2863850"/>
            <a:ext cx="98425" cy="70485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52" name="Line 274"/>
          <p:cNvSpPr>
            <a:spLocks noChangeShapeType="1"/>
          </p:cNvSpPr>
          <p:nvPr/>
        </p:nvSpPr>
        <p:spPr bwMode="auto">
          <a:xfrm flipH="1">
            <a:off x="7593013" y="2863850"/>
            <a:ext cx="111125" cy="727075"/>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grpSp>
        <p:nvGrpSpPr>
          <p:cNvPr id="99453" name="Group 275"/>
          <p:cNvGrpSpPr>
            <a:grpSpLocks/>
          </p:cNvGrpSpPr>
          <p:nvPr/>
        </p:nvGrpSpPr>
        <p:grpSpPr bwMode="auto">
          <a:xfrm>
            <a:off x="6645275" y="4481513"/>
            <a:ext cx="501650" cy="234950"/>
            <a:chOff x="4701" y="2996"/>
            <a:chExt cx="316" cy="148"/>
          </a:xfrm>
        </p:grpSpPr>
        <p:sp>
          <p:nvSpPr>
            <p:cNvPr id="99511" name="Oval 276"/>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99512" name="Line 277"/>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13" name="Line 278"/>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14" name="Rectangle 279"/>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99515" name="Oval 280"/>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99516" name="Group 281"/>
            <p:cNvGrpSpPr>
              <a:grpSpLocks/>
            </p:cNvGrpSpPr>
            <p:nvPr/>
          </p:nvGrpSpPr>
          <p:grpSpPr bwMode="auto">
            <a:xfrm>
              <a:off x="4776" y="3017"/>
              <a:ext cx="156" cy="56"/>
              <a:chOff x="2848" y="848"/>
              <a:chExt cx="140" cy="98"/>
            </a:xfrm>
          </p:grpSpPr>
          <p:sp>
            <p:nvSpPr>
              <p:cNvPr id="99521" name="Line 282"/>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22" name="Line 283"/>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23" name="Line 284"/>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99517" name="Group 285"/>
            <p:cNvGrpSpPr>
              <a:grpSpLocks/>
            </p:cNvGrpSpPr>
            <p:nvPr/>
          </p:nvGrpSpPr>
          <p:grpSpPr bwMode="auto">
            <a:xfrm flipV="1">
              <a:off x="4776" y="3016"/>
              <a:ext cx="156" cy="56"/>
              <a:chOff x="2848" y="848"/>
              <a:chExt cx="140" cy="98"/>
            </a:xfrm>
          </p:grpSpPr>
          <p:sp>
            <p:nvSpPr>
              <p:cNvPr id="99518" name="Line 28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19" name="Line 28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20" name="Line 28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grpSp>
        <p:nvGrpSpPr>
          <p:cNvPr id="99454" name="Group 289"/>
          <p:cNvGrpSpPr>
            <a:grpSpLocks/>
          </p:cNvGrpSpPr>
          <p:nvPr/>
        </p:nvGrpSpPr>
        <p:grpSpPr bwMode="auto">
          <a:xfrm>
            <a:off x="5980113" y="4783138"/>
            <a:ext cx="501650" cy="234950"/>
            <a:chOff x="4701" y="2996"/>
            <a:chExt cx="316" cy="148"/>
          </a:xfrm>
        </p:grpSpPr>
        <p:sp>
          <p:nvSpPr>
            <p:cNvPr id="99498" name="Oval 290"/>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sp>
          <p:nvSpPr>
            <p:cNvPr id="99499" name="Line 291"/>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00" name="Line 292"/>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01" name="Rectangle 293"/>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spcBef>
                  <a:spcPct val="0"/>
                </a:spcBef>
                <a:buClrTx/>
                <a:buSzTx/>
                <a:buFontTx/>
                <a:buNone/>
              </a:pPr>
              <a:endParaRPr lang="en-US">
                <a:latin typeface="Times New Roman" charset="0"/>
              </a:endParaRPr>
            </a:p>
          </p:txBody>
        </p:sp>
        <p:sp>
          <p:nvSpPr>
            <p:cNvPr id="99502" name="Oval 294"/>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en-US" dirty="0">
                <a:latin typeface="Calibri"/>
              </a:endParaRPr>
            </a:p>
          </p:txBody>
        </p:sp>
        <p:grpSp>
          <p:nvGrpSpPr>
            <p:cNvPr id="99503" name="Group 295"/>
            <p:cNvGrpSpPr>
              <a:grpSpLocks/>
            </p:cNvGrpSpPr>
            <p:nvPr/>
          </p:nvGrpSpPr>
          <p:grpSpPr bwMode="auto">
            <a:xfrm>
              <a:off x="4776" y="3017"/>
              <a:ext cx="156" cy="56"/>
              <a:chOff x="2848" y="848"/>
              <a:chExt cx="140" cy="98"/>
            </a:xfrm>
          </p:grpSpPr>
          <p:sp>
            <p:nvSpPr>
              <p:cNvPr id="99508" name="Line 29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09" name="Line 29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10" name="Line 29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nvGrpSpPr>
            <p:cNvPr id="99504" name="Group 299"/>
            <p:cNvGrpSpPr>
              <a:grpSpLocks/>
            </p:cNvGrpSpPr>
            <p:nvPr/>
          </p:nvGrpSpPr>
          <p:grpSpPr bwMode="auto">
            <a:xfrm flipV="1">
              <a:off x="4776" y="3016"/>
              <a:ext cx="156" cy="56"/>
              <a:chOff x="2848" y="848"/>
              <a:chExt cx="140" cy="98"/>
            </a:xfrm>
          </p:grpSpPr>
          <p:sp>
            <p:nvSpPr>
              <p:cNvPr id="99505" name="Line 30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06" name="Line 30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99507" name="Line 30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grpSp>
      </p:grpSp>
      <p:grpSp>
        <p:nvGrpSpPr>
          <p:cNvPr id="99455" name="Group 303"/>
          <p:cNvGrpSpPr>
            <a:grpSpLocks/>
          </p:cNvGrpSpPr>
          <p:nvPr/>
        </p:nvGrpSpPr>
        <p:grpSpPr bwMode="auto">
          <a:xfrm>
            <a:off x="6810375" y="4968875"/>
            <a:ext cx="290513" cy="404813"/>
            <a:chOff x="4290" y="3130"/>
            <a:chExt cx="183" cy="255"/>
          </a:xfrm>
        </p:grpSpPr>
        <p:pic>
          <p:nvPicPr>
            <p:cNvPr id="99480" name="Picture 304" descr="31u_bnrz[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99481" name="Freeform 305"/>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482" name="Freeform 306"/>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483" name="Freeform 307"/>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484" name="Freeform 308"/>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485" name="Freeform 309"/>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486" name="Freeform 310"/>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487" name="Freeform 311"/>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488" name="Freeform 312"/>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489" name="Freeform 313"/>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490" name="Freeform 314"/>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491" name="Freeform 315"/>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99492" name="Freeform 316"/>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99493" name="Freeform 317"/>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99494" name="Freeform 318"/>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99495" name="Freeform 319"/>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99496" name="Freeform 320"/>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99497" name="Freeform 321"/>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en-US" dirty="0">
                <a:latin typeface="Calibri"/>
              </a:endParaRPr>
            </a:p>
          </p:txBody>
        </p:sp>
      </p:grpSp>
      <p:grpSp>
        <p:nvGrpSpPr>
          <p:cNvPr id="99456" name="Group 322"/>
          <p:cNvGrpSpPr>
            <a:grpSpLocks/>
          </p:cNvGrpSpPr>
          <p:nvPr/>
        </p:nvGrpSpPr>
        <p:grpSpPr bwMode="auto">
          <a:xfrm>
            <a:off x="5367338" y="3430588"/>
            <a:ext cx="290512" cy="404812"/>
            <a:chOff x="4290" y="3130"/>
            <a:chExt cx="183" cy="255"/>
          </a:xfrm>
        </p:grpSpPr>
        <p:pic>
          <p:nvPicPr>
            <p:cNvPr id="99462" name="Picture 323" descr="31u_bnrz[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99463" name="Freeform 324"/>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464" name="Freeform 325"/>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465" name="Freeform 326"/>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466" name="Freeform 327"/>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467" name="Freeform 328"/>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468" name="Freeform 329"/>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469" name="Freeform 330"/>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470" name="Freeform 331"/>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471" name="Freeform 332"/>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472" name="Freeform 333"/>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99473" name="Freeform 334"/>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99474" name="Freeform 335"/>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99475" name="Freeform 336"/>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99476" name="Freeform 337"/>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99477" name="Freeform 338"/>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99478" name="Freeform 339"/>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dirty="0">
                <a:latin typeface="Calibri"/>
              </a:endParaRPr>
            </a:p>
          </p:txBody>
        </p:sp>
        <p:sp>
          <p:nvSpPr>
            <p:cNvPr id="99479" name="Freeform 340"/>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en-US" dirty="0">
                <a:latin typeface="Calibri"/>
              </a:endParaRPr>
            </a:p>
          </p:txBody>
        </p:sp>
      </p:grpSp>
      <p:grpSp>
        <p:nvGrpSpPr>
          <p:cNvPr id="2" name="Group 341"/>
          <p:cNvGrpSpPr>
            <a:grpSpLocks/>
          </p:cNvGrpSpPr>
          <p:nvPr/>
        </p:nvGrpSpPr>
        <p:grpSpPr bwMode="auto">
          <a:xfrm>
            <a:off x="4206875" y="2076450"/>
            <a:ext cx="3013075" cy="3355975"/>
            <a:chOff x="2650" y="1308"/>
            <a:chExt cx="1898" cy="2114"/>
          </a:xfrm>
        </p:grpSpPr>
        <p:sp>
          <p:nvSpPr>
            <p:cNvPr id="99458" name="Line 342"/>
            <p:cNvSpPr>
              <a:spLocks noChangeShapeType="1"/>
            </p:cNvSpPr>
            <p:nvPr/>
          </p:nvSpPr>
          <p:spPr bwMode="auto">
            <a:xfrm flipH="1">
              <a:off x="3800" y="1315"/>
              <a:ext cx="188" cy="671"/>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59" name="Line 343"/>
            <p:cNvSpPr>
              <a:spLocks noChangeShapeType="1"/>
            </p:cNvSpPr>
            <p:nvPr/>
          </p:nvSpPr>
          <p:spPr bwMode="auto">
            <a:xfrm flipH="1">
              <a:off x="3501" y="1308"/>
              <a:ext cx="15" cy="1831"/>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60" name="Line 344"/>
            <p:cNvSpPr>
              <a:spLocks noChangeShapeType="1"/>
            </p:cNvSpPr>
            <p:nvPr/>
          </p:nvSpPr>
          <p:spPr bwMode="auto">
            <a:xfrm>
              <a:off x="3740" y="2940"/>
              <a:ext cx="808" cy="482"/>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99461" name="Text Box 345"/>
            <p:cNvSpPr txBox="1">
              <a:spLocks noChangeArrowheads="1"/>
            </p:cNvSpPr>
            <p:nvPr/>
          </p:nvSpPr>
          <p:spPr bwMode="auto">
            <a:xfrm>
              <a:off x="2650" y="1581"/>
              <a:ext cx="771"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a:spcBef>
                  <a:spcPct val="0"/>
                </a:spcBef>
                <a:buClrTx/>
                <a:buSzTx/>
                <a:buFontTx/>
                <a:buNone/>
              </a:pPr>
              <a:r>
                <a:rPr lang="en-US" sz="2000" dirty="0">
                  <a:solidFill>
                    <a:srgbClr val="FF3300"/>
                  </a:solidFill>
                  <a:latin typeface="Calibri"/>
                </a:rPr>
                <a:t>peer-peer</a:t>
              </a:r>
            </a:p>
          </p:txBody>
        </p:sp>
      </p:grpSp>
    </p:spTree>
    <p:extLst>
      <p:ext uri="{BB962C8B-B14F-4D97-AF65-F5344CB8AC3E}">
        <p14:creationId xmlns:p14="http://schemas.microsoft.com/office/powerpoint/2010/main" val="11381201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fld id="{5FA594E5-106F-6B40-8B7D-8BB1CBC01B05}" type="slidenum">
              <a:rPr lang="en-US" sz="1400">
                <a:latin typeface="Times New Roman" charset="0"/>
              </a:rPr>
              <a:pPr/>
              <a:t>78</a:t>
            </a:fld>
            <a:endParaRPr lang="en-US" sz="1400">
              <a:latin typeface="Times New Roman" charset="0"/>
            </a:endParaRPr>
          </a:p>
        </p:txBody>
      </p:sp>
      <p:sp>
        <p:nvSpPr>
          <p:cNvPr id="101383" name="Rectangle 2"/>
          <p:cNvSpPr>
            <a:spLocks noGrp="1" noChangeArrowheads="1"/>
          </p:cNvSpPr>
          <p:nvPr>
            <p:ph type="title"/>
          </p:nvPr>
        </p:nvSpPr>
        <p:spPr>
          <a:xfrm>
            <a:off x="298450" y="228600"/>
            <a:ext cx="8520113" cy="1143000"/>
          </a:xfrm>
        </p:spPr>
        <p:txBody>
          <a:bodyPr/>
          <a:lstStyle/>
          <a:p>
            <a:r>
              <a:rPr lang="en-US" sz="3600" dirty="0">
                <a:ea typeface="ＭＳ Ｐゴシック" charset="0"/>
                <a:cs typeface="ＭＳ Ｐゴシック" charset="0"/>
              </a:rPr>
              <a:t>File Distribution: Server-Client </a:t>
            </a:r>
            <a:r>
              <a:rPr lang="en-US" sz="3600" dirty="0" err="1">
                <a:ea typeface="ＭＳ Ｐゴシック" charset="0"/>
                <a:cs typeface="ＭＳ Ｐゴシック" charset="0"/>
              </a:rPr>
              <a:t>vs</a:t>
            </a:r>
            <a:r>
              <a:rPr lang="en-US" sz="3600" dirty="0">
                <a:ea typeface="ＭＳ Ｐゴシック" charset="0"/>
                <a:cs typeface="ＭＳ Ｐゴシック" charset="0"/>
              </a:rPr>
              <a:t> P2P</a:t>
            </a:r>
          </a:p>
        </p:txBody>
      </p:sp>
      <p:sp>
        <p:nvSpPr>
          <p:cNvPr id="101384" name="Rectangle 3"/>
          <p:cNvSpPr>
            <a:spLocks noGrp="1" noChangeArrowheads="1"/>
          </p:cNvSpPr>
          <p:nvPr>
            <p:ph type="body" idx="1"/>
          </p:nvPr>
        </p:nvSpPr>
        <p:spPr>
          <a:xfrm>
            <a:off x="465138" y="1227138"/>
            <a:ext cx="8258175" cy="1143000"/>
          </a:xfrm>
        </p:spPr>
        <p:txBody>
          <a:bodyPr/>
          <a:lstStyle/>
          <a:p>
            <a:pPr>
              <a:buFont typeface="ZapfDingbats" charset="0"/>
              <a:buNone/>
            </a:pPr>
            <a:r>
              <a:rPr lang="en-US" i="1" u="sng" dirty="0">
                <a:solidFill>
                  <a:srgbClr val="FF3300"/>
                </a:solidFill>
                <a:ea typeface="ＭＳ Ｐゴシック" charset="0"/>
                <a:cs typeface="ＭＳ Ｐゴシック" charset="0"/>
              </a:rPr>
              <a:t>Question</a:t>
            </a:r>
            <a:r>
              <a:rPr lang="en-US" dirty="0">
                <a:ea typeface="ＭＳ Ｐゴシック" charset="0"/>
                <a:cs typeface="ＭＳ Ｐゴシック" charset="0"/>
              </a:rPr>
              <a:t> : How much time to distribute file from one server to </a:t>
            </a:r>
            <a:r>
              <a:rPr lang="en-US" i="1" dirty="0">
                <a:ea typeface="ＭＳ Ｐゴシック" charset="0"/>
                <a:cs typeface="ＭＳ Ｐゴシック" charset="0"/>
              </a:rPr>
              <a:t>N  peers</a:t>
            </a:r>
            <a:r>
              <a:rPr lang="en-US" dirty="0">
                <a:ea typeface="ＭＳ Ｐゴシック" charset="0"/>
                <a:cs typeface="ＭＳ Ｐゴシック" charset="0"/>
              </a:rPr>
              <a:t>?</a:t>
            </a:r>
          </a:p>
        </p:txBody>
      </p:sp>
      <p:sp>
        <p:nvSpPr>
          <p:cNvPr id="101385" name="Freeform 4"/>
          <p:cNvSpPr>
            <a:spLocks/>
          </p:cNvSpPr>
          <p:nvPr/>
        </p:nvSpPr>
        <p:spPr bwMode="auto">
          <a:xfrm>
            <a:off x="2373313" y="4032250"/>
            <a:ext cx="3775075" cy="214630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latin typeface="Calibri"/>
            </a:endParaRPr>
          </a:p>
        </p:txBody>
      </p:sp>
      <p:grpSp>
        <p:nvGrpSpPr>
          <p:cNvPr id="101386" name="Group 5"/>
          <p:cNvGrpSpPr>
            <a:grpSpLocks/>
          </p:cNvGrpSpPr>
          <p:nvPr/>
        </p:nvGrpSpPr>
        <p:grpSpPr bwMode="auto">
          <a:xfrm>
            <a:off x="1552575" y="3181350"/>
            <a:ext cx="538163" cy="885825"/>
            <a:chOff x="4180" y="783"/>
            <a:chExt cx="150" cy="307"/>
          </a:xfrm>
        </p:grpSpPr>
        <p:sp>
          <p:nvSpPr>
            <p:cNvPr id="101417" name="AutoShape 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sp>
          <p:nvSpPr>
            <p:cNvPr id="101418" name="Rectangle 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sp>
          <p:nvSpPr>
            <p:cNvPr id="101419"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dirty="0">
                <a:latin typeface="Calibri"/>
              </a:endParaRPr>
            </a:p>
          </p:txBody>
        </p:sp>
        <p:sp>
          <p:nvSpPr>
            <p:cNvPr id="101420"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dirty="0">
                <a:latin typeface="Calibri"/>
              </a:endParaRPr>
            </a:p>
          </p:txBody>
        </p:sp>
        <p:sp>
          <p:nvSpPr>
            <p:cNvPr id="101421" name="Line 1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1422" name="Line 1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1423"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dirty="0">
                <a:latin typeface="Calibri"/>
              </a:endParaRPr>
            </a:p>
          </p:txBody>
        </p:sp>
        <p:sp>
          <p:nvSpPr>
            <p:cNvPr id="101424" name="Rectangle 1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grpSp>
      <p:sp>
        <p:nvSpPr>
          <p:cNvPr id="101387" name="Line 14"/>
          <p:cNvSpPr>
            <a:spLocks noChangeShapeType="1"/>
          </p:cNvSpPr>
          <p:nvPr/>
        </p:nvSpPr>
        <p:spPr bwMode="auto">
          <a:xfrm>
            <a:off x="1819275" y="4051300"/>
            <a:ext cx="803275" cy="31115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01388" name="Text Box 15"/>
          <p:cNvSpPr txBox="1">
            <a:spLocks noChangeArrowheads="1"/>
          </p:cNvSpPr>
          <p:nvPr/>
        </p:nvSpPr>
        <p:spPr bwMode="auto">
          <a:xfrm>
            <a:off x="2179638" y="3719513"/>
            <a:ext cx="3661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dirty="0">
                <a:latin typeface="Calibri"/>
              </a:rPr>
              <a:t>u</a:t>
            </a:r>
            <a:r>
              <a:rPr lang="en-US" sz="1800" baseline="-25000" dirty="0">
                <a:latin typeface="Calibri"/>
              </a:rPr>
              <a:t>s</a:t>
            </a:r>
          </a:p>
        </p:txBody>
      </p:sp>
      <p:graphicFrame>
        <p:nvGraphicFramePr>
          <p:cNvPr id="101378" name="Object 16"/>
          <p:cNvGraphicFramePr>
            <a:graphicFrameLocks noChangeAspect="1"/>
          </p:cNvGraphicFramePr>
          <p:nvPr/>
        </p:nvGraphicFramePr>
        <p:xfrm>
          <a:off x="3190875" y="2817813"/>
          <a:ext cx="547688" cy="466725"/>
        </p:xfrm>
        <a:graphic>
          <a:graphicData uri="http://schemas.openxmlformats.org/presentationml/2006/ole">
            <mc:AlternateContent xmlns:mc="http://schemas.openxmlformats.org/markup-compatibility/2006">
              <mc:Choice xmlns:v="urn:schemas-microsoft-com:vml" Requires="v">
                <p:oleObj spid="_x0000_s87556" name="Clip" r:id="rId3" imgW="1305000" imgH="1085760" progId="MS_ClipArt_Gallery.2">
                  <p:embed/>
                </p:oleObj>
              </mc:Choice>
              <mc:Fallback>
                <p:oleObj name="Clip" r:id="rId3"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875" y="2817813"/>
                        <a:ext cx="547688" cy="4667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1389" name="Line 17"/>
          <p:cNvSpPr>
            <a:spLocks noChangeShapeType="1"/>
          </p:cNvSpPr>
          <p:nvPr/>
        </p:nvSpPr>
        <p:spPr bwMode="auto">
          <a:xfrm>
            <a:off x="3551238" y="3214688"/>
            <a:ext cx="228600" cy="914400"/>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01390" name="Line 18"/>
          <p:cNvSpPr>
            <a:spLocks noChangeShapeType="1"/>
          </p:cNvSpPr>
          <p:nvPr/>
        </p:nvSpPr>
        <p:spPr bwMode="auto">
          <a:xfrm flipH="1" flipV="1">
            <a:off x="3348038" y="3205163"/>
            <a:ext cx="228600" cy="889000"/>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01391" name="Text Box 19"/>
          <p:cNvSpPr txBox="1">
            <a:spLocks noChangeArrowheads="1"/>
          </p:cNvSpPr>
          <p:nvPr/>
        </p:nvSpPr>
        <p:spPr bwMode="auto">
          <a:xfrm>
            <a:off x="4184650" y="3440113"/>
            <a:ext cx="6096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i="1" dirty="0">
                <a:latin typeface="Calibri"/>
              </a:rPr>
              <a:t>u</a:t>
            </a:r>
            <a:r>
              <a:rPr lang="en-US" sz="1800" i="1" baseline="-25000" dirty="0">
                <a:latin typeface="Calibri"/>
              </a:rPr>
              <a:t>2</a:t>
            </a:r>
          </a:p>
        </p:txBody>
      </p:sp>
      <p:sp>
        <p:nvSpPr>
          <p:cNvPr id="101392" name="Text Box 20"/>
          <p:cNvSpPr txBox="1">
            <a:spLocks noChangeArrowheads="1"/>
          </p:cNvSpPr>
          <p:nvPr/>
        </p:nvSpPr>
        <p:spPr bwMode="auto">
          <a:xfrm>
            <a:off x="3592513" y="3475038"/>
            <a:ext cx="6096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i="1" dirty="0">
                <a:latin typeface="Calibri"/>
              </a:rPr>
              <a:t>d</a:t>
            </a:r>
            <a:r>
              <a:rPr lang="en-US" sz="1800" i="1" baseline="-25000" dirty="0">
                <a:latin typeface="Calibri"/>
              </a:rPr>
              <a:t>1</a:t>
            </a:r>
          </a:p>
        </p:txBody>
      </p:sp>
      <p:graphicFrame>
        <p:nvGraphicFramePr>
          <p:cNvPr id="101379" name="Object 21"/>
          <p:cNvGraphicFramePr>
            <a:graphicFrameLocks noChangeAspect="1"/>
          </p:cNvGraphicFramePr>
          <p:nvPr/>
        </p:nvGraphicFramePr>
        <p:xfrm>
          <a:off x="4614863" y="2784475"/>
          <a:ext cx="573087" cy="488950"/>
        </p:xfrm>
        <a:graphic>
          <a:graphicData uri="http://schemas.openxmlformats.org/presentationml/2006/ole">
            <mc:AlternateContent xmlns:mc="http://schemas.openxmlformats.org/markup-compatibility/2006">
              <mc:Choice xmlns:v="urn:schemas-microsoft-com:vml" Requires="v">
                <p:oleObj spid="_x0000_s87557" name="Clip" r:id="rId5" imgW="1305000" imgH="1085760" progId="MS_ClipArt_Gallery.2">
                  <p:embed/>
                </p:oleObj>
              </mc:Choice>
              <mc:Fallback>
                <p:oleObj name="Clip" r:id="rId5"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4863" y="2784475"/>
                        <a:ext cx="573087" cy="4889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1393" name="Line 22"/>
          <p:cNvSpPr>
            <a:spLocks noChangeShapeType="1"/>
          </p:cNvSpPr>
          <p:nvPr/>
        </p:nvSpPr>
        <p:spPr bwMode="auto">
          <a:xfrm flipV="1">
            <a:off x="4397375" y="3243263"/>
            <a:ext cx="317500" cy="1042987"/>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01394" name="Line 23"/>
          <p:cNvSpPr>
            <a:spLocks noChangeShapeType="1"/>
          </p:cNvSpPr>
          <p:nvPr/>
        </p:nvSpPr>
        <p:spPr bwMode="auto">
          <a:xfrm flipH="1">
            <a:off x="4587875" y="3322638"/>
            <a:ext cx="330200" cy="1052512"/>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01395" name="Text Box 24"/>
          <p:cNvSpPr txBox="1">
            <a:spLocks noChangeArrowheads="1"/>
          </p:cNvSpPr>
          <p:nvPr/>
        </p:nvSpPr>
        <p:spPr bwMode="auto">
          <a:xfrm>
            <a:off x="4722813" y="3625850"/>
            <a:ext cx="609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i="1" dirty="0">
                <a:latin typeface="Calibri"/>
              </a:rPr>
              <a:t>d</a:t>
            </a:r>
            <a:r>
              <a:rPr lang="en-US" sz="1800" i="1" baseline="-25000" dirty="0">
                <a:latin typeface="Calibri"/>
              </a:rPr>
              <a:t>2</a:t>
            </a:r>
          </a:p>
        </p:txBody>
      </p:sp>
      <p:sp>
        <p:nvSpPr>
          <p:cNvPr id="101396" name="Text Box 25"/>
          <p:cNvSpPr txBox="1">
            <a:spLocks noChangeArrowheads="1"/>
          </p:cNvSpPr>
          <p:nvPr/>
        </p:nvSpPr>
        <p:spPr bwMode="auto">
          <a:xfrm>
            <a:off x="3140075" y="3475038"/>
            <a:ext cx="6096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i="1" dirty="0">
                <a:latin typeface="Calibri"/>
              </a:rPr>
              <a:t>u</a:t>
            </a:r>
            <a:r>
              <a:rPr lang="en-US" sz="1800" i="1" baseline="-25000" dirty="0">
                <a:latin typeface="Calibri"/>
              </a:rPr>
              <a:t>1</a:t>
            </a:r>
          </a:p>
        </p:txBody>
      </p:sp>
      <p:sp>
        <p:nvSpPr>
          <p:cNvPr id="101397" name="Oval 27"/>
          <p:cNvSpPr>
            <a:spLocks noChangeArrowheads="1"/>
          </p:cNvSpPr>
          <p:nvPr/>
        </p:nvSpPr>
        <p:spPr bwMode="auto">
          <a:xfrm>
            <a:off x="2657475" y="5608638"/>
            <a:ext cx="112713" cy="123825"/>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1398" name="Oval 28"/>
          <p:cNvSpPr>
            <a:spLocks noChangeArrowheads="1"/>
          </p:cNvSpPr>
          <p:nvPr/>
        </p:nvSpPr>
        <p:spPr bwMode="auto">
          <a:xfrm>
            <a:off x="3360738" y="5922963"/>
            <a:ext cx="112712" cy="123825"/>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1399" name="Oval 29"/>
          <p:cNvSpPr>
            <a:spLocks noChangeArrowheads="1"/>
          </p:cNvSpPr>
          <p:nvPr/>
        </p:nvSpPr>
        <p:spPr bwMode="auto">
          <a:xfrm>
            <a:off x="3833813" y="6130925"/>
            <a:ext cx="112712" cy="123825"/>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1400" name="Oval 30"/>
          <p:cNvSpPr>
            <a:spLocks noChangeArrowheads="1"/>
          </p:cNvSpPr>
          <p:nvPr/>
        </p:nvSpPr>
        <p:spPr bwMode="auto">
          <a:xfrm>
            <a:off x="4552950" y="6248400"/>
            <a:ext cx="112713" cy="123825"/>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1401" name="Oval 31"/>
          <p:cNvSpPr>
            <a:spLocks noChangeArrowheads="1"/>
          </p:cNvSpPr>
          <p:nvPr/>
        </p:nvSpPr>
        <p:spPr bwMode="auto">
          <a:xfrm>
            <a:off x="5454650" y="6335713"/>
            <a:ext cx="112713" cy="123825"/>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1402" name="Oval 32"/>
          <p:cNvSpPr>
            <a:spLocks noChangeArrowheads="1"/>
          </p:cNvSpPr>
          <p:nvPr/>
        </p:nvSpPr>
        <p:spPr bwMode="auto">
          <a:xfrm>
            <a:off x="6057900" y="6089650"/>
            <a:ext cx="112713" cy="123825"/>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1403" name="Oval 33"/>
          <p:cNvSpPr>
            <a:spLocks noChangeArrowheads="1"/>
          </p:cNvSpPr>
          <p:nvPr/>
        </p:nvSpPr>
        <p:spPr bwMode="auto">
          <a:xfrm>
            <a:off x="6272213" y="5416550"/>
            <a:ext cx="112712" cy="123825"/>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1404" name="Oval 34"/>
          <p:cNvSpPr>
            <a:spLocks noChangeArrowheads="1"/>
          </p:cNvSpPr>
          <p:nvPr/>
        </p:nvSpPr>
        <p:spPr bwMode="auto">
          <a:xfrm>
            <a:off x="5448300" y="3986213"/>
            <a:ext cx="112713" cy="123825"/>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1405" name="Oval 35"/>
          <p:cNvSpPr>
            <a:spLocks noChangeArrowheads="1"/>
          </p:cNvSpPr>
          <p:nvPr/>
        </p:nvSpPr>
        <p:spPr bwMode="auto">
          <a:xfrm>
            <a:off x="6348413" y="4821238"/>
            <a:ext cx="112712" cy="123825"/>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graphicFrame>
        <p:nvGraphicFramePr>
          <p:cNvPr id="101380" name="Object 38"/>
          <p:cNvGraphicFramePr>
            <a:graphicFrameLocks noChangeAspect="1"/>
          </p:cNvGraphicFramePr>
          <p:nvPr/>
        </p:nvGraphicFramePr>
        <p:xfrm>
          <a:off x="846138" y="4733925"/>
          <a:ext cx="566737" cy="482600"/>
        </p:xfrm>
        <a:graphic>
          <a:graphicData uri="http://schemas.openxmlformats.org/presentationml/2006/ole">
            <mc:AlternateContent xmlns:mc="http://schemas.openxmlformats.org/markup-compatibility/2006">
              <mc:Choice xmlns:v="urn:schemas-microsoft-com:vml" Requires="v">
                <p:oleObj spid="_x0000_s87558" name="Clip" r:id="rId6" imgW="1305000" imgH="1085760" progId="MS_ClipArt_Gallery.2">
                  <p:embed/>
                </p:oleObj>
              </mc:Choice>
              <mc:Fallback>
                <p:oleObj name="Clip" r:id="rId6"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138" y="4733925"/>
                        <a:ext cx="566737" cy="482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1406" name="Line 39"/>
          <p:cNvSpPr>
            <a:spLocks noChangeShapeType="1"/>
          </p:cNvSpPr>
          <p:nvPr/>
        </p:nvSpPr>
        <p:spPr bwMode="auto">
          <a:xfrm>
            <a:off x="1376363" y="4962525"/>
            <a:ext cx="10160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01407" name="Line 40"/>
          <p:cNvSpPr>
            <a:spLocks noChangeShapeType="1"/>
          </p:cNvSpPr>
          <p:nvPr/>
        </p:nvSpPr>
        <p:spPr bwMode="auto">
          <a:xfrm flipH="1">
            <a:off x="1431925" y="5110163"/>
            <a:ext cx="10033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01408" name="Text Box 41"/>
          <p:cNvSpPr txBox="1">
            <a:spLocks noChangeArrowheads="1"/>
          </p:cNvSpPr>
          <p:nvPr/>
        </p:nvSpPr>
        <p:spPr bwMode="auto">
          <a:xfrm>
            <a:off x="1565275" y="5108575"/>
            <a:ext cx="609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i="1" dirty="0" err="1">
                <a:latin typeface="Calibri"/>
              </a:rPr>
              <a:t>u</a:t>
            </a:r>
            <a:r>
              <a:rPr lang="en-US" sz="1800" i="1" baseline="-25000" dirty="0" err="1">
                <a:latin typeface="Calibri"/>
              </a:rPr>
              <a:t>N</a:t>
            </a:r>
            <a:endParaRPr lang="en-US" sz="1800" i="1" baseline="-25000" dirty="0">
              <a:latin typeface="Calibri"/>
            </a:endParaRPr>
          </a:p>
        </p:txBody>
      </p:sp>
      <p:sp>
        <p:nvSpPr>
          <p:cNvPr id="101409" name="Text Box 42"/>
          <p:cNvSpPr txBox="1">
            <a:spLocks noChangeArrowheads="1"/>
          </p:cNvSpPr>
          <p:nvPr/>
        </p:nvSpPr>
        <p:spPr bwMode="auto">
          <a:xfrm>
            <a:off x="1568450" y="4511675"/>
            <a:ext cx="609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i="1" dirty="0" err="1">
                <a:latin typeface="Calibri"/>
              </a:rPr>
              <a:t>d</a:t>
            </a:r>
            <a:r>
              <a:rPr lang="en-US" sz="1800" i="1" baseline="-25000" dirty="0" err="1">
                <a:latin typeface="Calibri"/>
              </a:rPr>
              <a:t>N</a:t>
            </a:r>
            <a:endParaRPr lang="en-US" sz="1800" i="1" baseline="-25000" dirty="0">
              <a:latin typeface="Calibri"/>
            </a:endParaRPr>
          </a:p>
        </p:txBody>
      </p:sp>
      <p:sp>
        <p:nvSpPr>
          <p:cNvPr id="101410" name="Text Box 43"/>
          <p:cNvSpPr txBox="1">
            <a:spLocks noChangeArrowheads="1"/>
          </p:cNvSpPr>
          <p:nvPr/>
        </p:nvSpPr>
        <p:spPr bwMode="auto">
          <a:xfrm>
            <a:off x="1443038" y="2797175"/>
            <a:ext cx="1173162"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algn="ctr" eaLnBrk="1" hangingPunct="1">
              <a:spcBef>
                <a:spcPct val="0"/>
              </a:spcBef>
              <a:buClrTx/>
              <a:buSzTx/>
              <a:buFontTx/>
              <a:buNone/>
            </a:pPr>
            <a:r>
              <a:rPr lang="en-US" sz="1800" dirty="0">
                <a:latin typeface="Calibri"/>
              </a:rPr>
              <a:t>Server</a:t>
            </a:r>
            <a:endParaRPr lang="en-US" sz="1800" baseline="-25000" dirty="0">
              <a:latin typeface="Calibri"/>
            </a:endParaRPr>
          </a:p>
        </p:txBody>
      </p:sp>
      <p:sp>
        <p:nvSpPr>
          <p:cNvPr id="101411" name="Text Box 44"/>
          <p:cNvSpPr txBox="1">
            <a:spLocks noChangeArrowheads="1"/>
          </p:cNvSpPr>
          <p:nvPr/>
        </p:nvSpPr>
        <p:spPr bwMode="auto">
          <a:xfrm>
            <a:off x="3294063" y="4730750"/>
            <a:ext cx="222394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dirty="0">
                <a:latin typeface="Calibri"/>
              </a:rPr>
              <a:t>Network (with </a:t>
            </a:r>
          </a:p>
          <a:p>
            <a:pPr eaLnBrk="1" hangingPunct="1">
              <a:spcBef>
                <a:spcPct val="0"/>
              </a:spcBef>
              <a:buClrTx/>
              <a:buSzTx/>
              <a:buFontTx/>
              <a:buNone/>
            </a:pPr>
            <a:r>
              <a:rPr lang="en-US" sz="1800" dirty="0">
                <a:latin typeface="Calibri"/>
              </a:rPr>
              <a:t>abundant bandwidth)</a:t>
            </a:r>
          </a:p>
        </p:txBody>
      </p:sp>
      <p:sp>
        <p:nvSpPr>
          <p:cNvPr id="101412" name="AutoShape 46"/>
          <p:cNvSpPr>
            <a:spLocks noChangeArrowheads="1"/>
          </p:cNvSpPr>
          <p:nvPr/>
        </p:nvSpPr>
        <p:spPr bwMode="auto">
          <a:xfrm>
            <a:off x="900113" y="3176588"/>
            <a:ext cx="527050" cy="825500"/>
          </a:xfrm>
          <a:prstGeom prst="can">
            <a:avLst>
              <a:gd name="adj" fmla="val 39157"/>
            </a:avLst>
          </a:prstGeom>
          <a:solidFill>
            <a:srgbClr val="009900"/>
          </a:solidFill>
          <a:ln w="9525">
            <a:solidFill>
              <a:schemeClr val="tx1"/>
            </a:solidFill>
            <a:round/>
            <a:headEnd/>
            <a:tailEnd/>
          </a:ln>
        </p:spPr>
        <p:txBody>
          <a:bodyPr wrap="none" anchor="ctr"/>
          <a:lstStyle/>
          <a:p>
            <a:endParaRPr lang="en-US" dirty="0">
              <a:latin typeface="Calibri"/>
            </a:endParaRPr>
          </a:p>
        </p:txBody>
      </p:sp>
      <p:sp>
        <p:nvSpPr>
          <p:cNvPr id="101413" name="Text Box 47"/>
          <p:cNvSpPr txBox="1">
            <a:spLocks noChangeArrowheads="1"/>
          </p:cNvSpPr>
          <p:nvPr/>
        </p:nvSpPr>
        <p:spPr bwMode="auto">
          <a:xfrm>
            <a:off x="71438" y="4030663"/>
            <a:ext cx="1658937"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algn="ctr" eaLnBrk="1" hangingPunct="1">
              <a:spcBef>
                <a:spcPct val="0"/>
              </a:spcBef>
              <a:buClrTx/>
              <a:buSzTx/>
              <a:buFontTx/>
              <a:buNone/>
            </a:pPr>
            <a:r>
              <a:rPr lang="en-US" sz="1800" dirty="0">
                <a:latin typeface="Calibri"/>
              </a:rPr>
              <a:t>File, size </a:t>
            </a:r>
            <a:r>
              <a:rPr lang="en-US" sz="1800" i="1" dirty="0">
                <a:latin typeface="Calibri"/>
              </a:rPr>
              <a:t>F</a:t>
            </a:r>
            <a:endParaRPr lang="en-US" sz="1800" i="1" baseline="-25000" dirty="0">
              <a:latin typeface="Calibri"/>
            </a:endParaRPr>
          </a:p>
        </p:txBody>
      </p:sp>
      <p:sp>
        <p:nvSpPr>
          <p:cNvPr id="101414" name="Text Box 49"/>
          <p:cNvSpPr txBox="1">
            <a:spLocks noChangeArrowheads="1"/>
          </p:cNvSpPr>
          <p:nvPr/>
        </p:nvSpPr>
        <p:spPr bwMode="auto">
          <a:xfrm>
            <a:off x="6151563" y="2300288"/>
            <a:ext cx="25908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2000" i="1" dirty="0">
                <a:solidFill>
                  <a:srgbClr val="FF3300"/>
                </a:solidFill>
                <a:latin typeface="Calibri"/>
              </a:rPr>
              <a:t>u</a:t>
            </a:r>
            <a:r>
              <a:rPr lang="en-US" sz="2000" i="1" baseline="-25000" dirty="0">
                <a:solidFill>
                  <a:srgbClr val="FF3300"/>
                </a:solidFill>
                <a:latin typeface="Calibri"/>
              </a:rPr>
              <a:t>s</a:t>
            </a:r>
            <a:r>
              <a:rPr lang="en-US" sz="2000" i="1" dirty="0">
                <a:solidFill>
                  <a:srgbClr val="FF3300"/>
                </a:solidFill>
                <a:latin typeface="Calibri"/>
              </a:rPr>
              <a:t>:</a:t>
            </a:r>
            <a:r>
              <a:rPr lang="en-US" sz="2000" dirty="0">
                <a:latin typeface="Calibri"/>
              </a:rPr>
              <a:t> server upload bandwidth</a:t>
            </a:r>
          </a:p>
        </p:txBody>
      </p:sp>
      <p:sp>
        <p:nvSpPr>
          <p:cNvPr id="101415" name="Text Box 50"/>
          <p:cNvSpPr txBox="1">
            <a:spLocks noChangeArrowheads="1"/>
          </p:cNvSpPr>
          <p:nvPr/>
        </p:nvSpPr>
        <p:spPr bwMode="auto">
          <a:xfrm>
            <a:off x="6178550" y="3019425"/>
            <a:ext cx="25908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2000" i="1" dirty="0" err="1">
                <a:solidFill>
                  <a:srgbClr val="FF3300"/>
                </a:solidFill>
                <a:latin typeface="Calibri"/>
              </a:rPr>
              <a:t>u</a:t>
            </a:r>
            <a:r>
              <a:rPr lang="en-US" sz="2000" i="1" baseline="-25000" dirty="0" err="1">
                <a:solidFill>
                  <a:srgbClr val="FF3300"/>
                </a:solidFill>
                <a:latin typeface="Calibri"/>
              </a:rPr>
              <a:t>i</a:t>
            </a:r>
            <a:r>
              <a:rPr lang="en-US" sz="2000" i="1" dirty="0">
                <a:solidFill>
                  <a:srgbClr val="FF3300"/>
                </a:solidFill>
                <a:latin typeface="Calibri"/>
              </a:rPr>
              <a:t>:</a:t>
            </a:r>
            <a:r>
              <a:rPr lang="en-US" sz="2000" dirty="0">
                <a:latin typeface="Calibri"/>
              </a:rPr>
              <a:t> peer </a:t>
            </a:r>
            <a:r>
              <a:rPr lang="en-US" sz="2000" dirty="0" err="1">
                <a:latin typeface="Calibri"/>
              </a:rPr>
              <a:t>i</a:t>
            </a:r>
            <a:r>
              <a:rPr lang="en-US" sz="2000" dirty="0">
                <a:latin typeface="Calibri"/>
              </a:rPr>
              <a:t> upload bandwidth</a:t>
            </a:r>
          </a:p>
        </p:txBody>
      </p:sp>
      <p:sp>
        <p:nvSpPr>
          <p:cNvPr id="101416" name="Text Box 51"/>
          <p:cNvSpPr txBox="1">
            <a:spLocks noChangeArrowheads="1"/>
          </p:cNvSpPr>
          <p:nvPr/>
        </p:nvSpPr>
        <p:spPr bwMode="auto">
          <a:xfrm>
            <a:off x="6205538" y="3763963"/>
            <a:ext cx="25908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2000" i="1" dirty="0">
                <a:solidFill>
                  <a:srgbClr val="FF3300"/>
                </a:solidFill>
                <a:latin typeface="Calibri"/>
              </a:rPr>
              <a:t>d</a:t>
            </a:r>
            <a:r>
              <a:rPr lang="en-US" sz="2000" i="1" baseline="-25000" dirty="0">
                <a:solidFill>
                  <a:srgbClr val="FF3300"/>
                </a:solidFill>
                <a:latin typeface="Calibri"/>
              </a:rPr>
              <a:t>i</a:t>
            </a:r>
            <a:r>
              <a:rPr lang="en-US" sz="2000" i="1" dirty="0">
                <a:solidFill>
                  <a:srgbClr val="FF3300"/>
                </a:solidFill>
                <a:latin typeface="Calibri"/>
              </a:rPr>
              <a:t>:</a:t>
            </a:r>
            <a:r>
              <a:rPr lang="en-US" sz="2000" dirty="0">
                <a:latin typeface="Calibri"/>
              </a:rPr>
              <a:t> peer </a:t>
            </a:r>
            <a:r>
              <a:rPr lang="en-US" sz="2000" dirty="0" err="1">
                <a:latin typeface="Calibri"/>
              </a:rPr>
              <a:t>i</a:t>
            </a:r>
            <a:r>
              <a:rPr lang="en-US" sz="2000" dirty="0">
                <a:latin typeface="Calibri"/>
              </a:rPr>
              <a:t> download bandwidth</a:t>
            </a:r>
          </a:p>
        </p:txBody>
      </p:sp>
    </p:spTree>
    <p:extLst>
      <p:ext uri="{BB962C8B-B14F-4D97-AF65-F5344CB8AC3E}">
        <p14:creationId xmlns:p14="http://schemas.microsoft.com/office/powerpoint/2010/main" val="3268592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6"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fld id="{ED66B9D8-6644-5D4F-8535-55BEA08DB398}" type="slidenum">
              <a:rPr lang="en-US" sz="1400">
                <a:latin typeface="Times New Roman" charset="0"/>
              </a:rPr>
              <a:pPr/>
              <a:t>79</a:t>
            </a:fld>
            <a:endParaRPr lang="en-US" sz="1400">
              <a:latin typeface="Times New Roman" charset="0"/>
            </a:endParaRPr>
          </a:p>
        </p:txBody>
      </p:sp>
      <p:sp>
        <p:nvSpPr>
          <p:cNvPr id="102407" name="Rectangle 2"/>
          <p:cNvSpPr>
            <a:spLocks noGrp="1" noChangeArrowheads="1"/>
          </p:cNvSpPr>
          <p:nvPr>
            <p:ph type="title"/>
          </p:nvPr>
        </p:nvSpPr>
        <p:spPr>
          <a:xfrm>
            <a:off x="298450" y="228600"/>
            <a:ext cx="8520113" cy="1143000"/>
          </a:xfrm>
        </p:spPr>
        <p:txBody>
          <a:bodyPr/>
          <a:lstStyle/>
          <a:p>
            <a:r>
              <a:rPr lang="en-US" sz="3200" dirty="0">
                <a:ea typeface="ＭＳ Ｐゴシック" charset="0"/>
                <a:cs typeface="ＭＳ Ｐゴシック" charset="0"/>
              </a:rPr>
              <a:t>File distribution time: server-client</a:t>
            </a:r>
          </a:p>
        </p:txBody>
      </p:sp>
      <p:sp>
        <p:nvSpPr>
          <p:cNvPr id="102408" name="Freeform 4"/>
          <p:cNvSpPr>
            <a:spLocks/>
          </p:cNvSpPr>
          <p:nvPr/>
        </p:nvSpPr>
        <p:spPr bwMode="auto">
          <a:xfrm>
            <a:off x="5807075" y="2316163"/>
            <a:ext cx="2497138" cy="16779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latin typeface="Calibri"/>
            </a:endParaRPr>
          </a:p>
        </p:txBody>
      </p:sp>
      <p:grpSp>
        <p:nvGrpSpPr>
          <p:cNvPr id="102409" name="Group 5"/>
          <p:cNvGrpSpPr>
            <a:grpSpLocks/>
          </p:cNvGrpSpPr>
          <p:nvPr/>
        </p:nvGrpSpPr>
        <p:grpSpPr bwMode="auto">
          <a:xfrm>
            <a:off x="5264150" y="1651000"/>
            <a:ext cx="355600" cy="692150"/>
            <a:chOff x="4180" y="783"/>
            <a:chExt cx="150" cy="307"/>
          </a:xfrm>
        </p:grpSpPr>
        <p:sp>
          <p:nvSpPr>
            <p:cNvPr id="102446" name="AutoShape 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sp>
          <p:nvSpPr>
            <p:cNvPr id="102447" name="Rectangle 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sp>
          <p:nvSpPr>
            <p:cNvPr id="102448"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dirty="0">
                <a:latin typeface="Calibri"/>
              </a:endParaRPr>
            </a:p>
          </p:txBody>
        </p:sp>
        <p:sp>
          <p:nvSpPr>
            <p:cNvPr id="102449"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dirty="0">
                <a:latin typeface="Calibri"/>
              </a:endParaRPr>
            </a:p>
          </p:txBody>
        </p:sp>
        <p:sp>
          <p:nvSpPr>
            <p:cNvPr id="102450" name="Line 1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2451" name="Line 1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2452"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dirty="0">
                <a:latin typeface="Calibri"/>
              </a:endParaRPr>
            </a:p>
          </p:txBody>
        </p:sp>
        <p:sp>
          <p:nvSpPr>
            <p:cNvPr id="102453" name="Rectangle 1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grpSp>
      <p:sp>
        <p:nvSpPr>
          <p:cNvPr id="102410" name="Line 14"/>
          <p:cNvSpPr>
            <a:spLocks noChangeShapeType="1"/>
          </p:cNvSpPr>
          <p:nvPr/>
        </p:nvSpPr>
        <p:spPr bwMode="auto">
          <a:xfrm>
            <a:off x="5440363" y="2332038"/>
            <a:ext cx="531812" cy="242887"/>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02411" name="Text Box 15"/>
          <p:cNvSpPr txBox="1">
            <a:spLocks noChangeArrowheads="1"/>
          </p:cNvSpPr>
          <p:nvPr/>
        </p:nvSpPr>
        <p:spPr bwMode="auto">
          <a:xfrm>
            <a:off x="5678488" y="2071688"/>
            <a:ext cx="3661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dirty="0">
                <a:latin typeface="Calibri"/>
              </a:rPr>
              <a:t>u</a:t>
            </a:r>
            <a:r>
              <a:rPr lang="en-US" sz="1800" baseline="-25000" dirty="0">
                <a:latin typeface="Calibri"/>
              </a:rPr>
              <a:t>s</a:t>
            </a:r>
          </a:p>
        </p:txBody>
      </p:sp>
      <p:graphicFrame>
        <p:nvGraphicFramePr>
          <p:cNvPr id="102402" name="Object 16"/>
          <p:cNvGraphicFramePr>
            <a:graphicFrameLocks noChangeAspect="1"/>
          </p:cNvGraphicFramePr>
          <p:nvPr/>
        </p:nvGraphicFramePr>
        <p:xfrm>
          <a:off x="6346825" y="1366838"/>
          <a:ext cx="363538" cy="365125"/>
        </p:xfrm>
        <a:graphic>
          <a:graphicData uri="http://schemas.openxmlformats.org/presentationml/2006/ole">
            <mc:AlternateContent xmlns:mc="http://schemas.openxmlformats.org/markup-compatibility/2006">
              <mc:Choice xmlns:v="urn:schemas-microsoft-com:vml" Requires="v">
                <p:oleObj spid="_x0000_s88580" name="Clip" r:id="rId3" imgW="1305000" imgH="1085760" progId="MS_ClipArt_Gallery.2">
                  <p:embed/>
                </p:oleObj>
              </mc:Choice>
              <mc:Fallback>
                <p:oleObj name="Clip" r:id="rId3"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825" y="1366838"/>
                        <a:ext cx="363538" cy="3651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2412" name="Line 17"/>
          <p:cNvSpPr>
            <a:spLocks noChangeShapeType="1"/>
          </p:cNvSpPr>
          <p:nvPr/>
        </p:nvSpPr>
        <p:spPr bwMode="auto">
          <a:xfrm>
            <a:off x="6586538" y="1677988"/>
            <a:ext cx="150812" cy="714375"/>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02413" name="Line 18"/>
          <p:cNvSpPr>
            <a:spLocks noChangeShapeType="1"/>
          </p:cNvSpPr>
          <p:nvPr/>
        </p:nvSpPr>
        <p:spPr bwMode="auto">
          <a:xfrm flipH="1" flipV="1">
            <a:off x="6451600" y="1670050"/>
            <a:ext cx="150813" cy="695325"/>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02414" name="Text Box 19"/>
          <p:cNvSpPr txBox="1">
            <a:spLocks noChangeArrowheads="1"/>
          </p:cNvSpPr>
          <p:nvPr/>
        </p:nvSpPr>
        <p:spPr bwMode="auto">
          <a:xfrm>
            <a:off x="6938963" y="1797050"/>
            <a:ext cx="55562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i="1" dirty="0">
                <a:latin typeface="Calibri"/>
              </a:rPr>
              <a:t>u</a:t>
            </a:r>
            <a:r>
              <a:rPr lang="en-US" sz="1800" i="1" baseline="-25000" dirty="0">
                <a:latin typeface="Calibri"/>
              </a:rPr>
              <a:t>2</a:t>
            </a:r>
          </a:p>
        </p:txBody>
      </p:sp>
      <p:sp>
        <p:nvSpPr>
          <p:cNvPr id="102415" name="Text Box 20"/>
          <p:cNvSpPr txBox="1">
            <a:spLocks noChangeArrowheads="1"/>
          </p:cNvSpPr>
          <p:nvPr/>
        </p:nvSpPr>
        <p:spPr bwMode="auto">
          <a:xfrm>
            <a:off x="6613525" y="1881188"/>
            <a:ext cx="40322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i="1" dirty="0">
                <a:latin typeface="Calibri"/>
              </a:rPr>
              <a:t>d</a:t>
            </a:r>
            <a:r>
              <a:rPr lang="en-US" sz="1800" i="1" baseline="-25000" dirty="0">
                <a:latin typeface="Calibri"/>
              </a:rPr>
              <a:t>1</a:t>
            </a:r>
          </a:p>
        </p:txBody>
      </p:sp>
      <p:graphicFrame>
        <p:nvGraphicFramePr>
          <p:cNvPr id="102403" name="Object 21"/>
          <p:cNvGraphicFramePr>
            <a:graphicFrameLocks noChangeAspect="1"/>
          </p:cNvGraphicFramePr>
          <p:nvPr/>
        </p:nvGraphicFramePr>
        <p:xfrm>
          <a:off x="7289800" y="1341438"/>
          <a:ext cx="379413" cy="382587"/>
        </p:xfrm>
        <a:graphic>
          <a:graphicData uri="http://schemas.openxmlformats.org/presentationml/2006/ole">
            <mc:AlternateContent xmlns:mc="http://schemas.openxmlformats.org/markup-compatibility/2006">
              <mc:Choice xmlns:v="urn:schemas-microsoft-com:vml" Requires="v">
                <p:oleObj spid="_x0000_s88581" name="Clip" r:id="rId5" imgW="1305000" imgH="1085760" progId="MS_ClipArt_Gallery.2">
                  <p:embed/>
                </p:oleObj>
              </mc:Choice>
              <mc:Fallback>
                <p:oleObj name="Clip" r:id="rId5"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9800" y="1341438"/>
                        <a:ext cx="379413" cy="3825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2416" name="Line 22"/>
          <p:cNvSpPr>
            <a:spLocks noChangeShapeType="1"/>
          </p:cNvSpPr>
          <p:nvPr/>
        </p:nvSpPr>
        <p:spPr bwMode="auto">
          <a:xfrm flipV="1">
            <a:off x="7145338" y="1700213"/>
            <a:ext cx="211137" cy="814387"/>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02417" name="Line 23"/>
          <p:cNvSpPr>
            <a:spLocks noChangeShapeType="1"/>
          </p:cNvSpPr>
          <p:nvPr/>
        </p:nvSpPr>
        <p:spPr bwMode="auto">
          <a:xfrm flipH="1">
            <a:off x="7272338" y="1762125"/>
            <a:ext cx="219075" cy="822325"/>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02418" name="Text Box 24"/>
          <p:cNvSpPr txBox="1">
            <a:spLocks noChangeArrowheads="1"/>
          </p:cNvSpPr>
          <p:nvPr/>
        </p:nvSpPr>
        <p:spPr bwMode="auto">
          <a:xfrm>
            <a:off x="7361238" y="1998663"/>
            <a:ext cx="40322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i="1" dirty="0">
                <a:latin typeface="Calibri"/>
              </a:rPr>
              <a:t>d</a:t>
            </a:r>
            <a:r>
              <a:rPr lang="en-US" sz="1800" i="1" baseline="-25000" dirty="0">
                <a:latin typeface="Calibri"/>
              </a:rPr>
              <a:t>2</a:t>
            </a:r>
          </a:p>
        </p:txBody>
      </p:sp>
      <p:sp>
        <p:nvSpPr>
          <p:cNvPr id="102419" name="Text Box 25"/>
          <p:cNvSpPr txBox="1">
            <a:spLocks noChangeArrowheads="1"/>
          </p:cNvSpPr>
          <p:nvPr/>
        </p:nvSpPr>
        <p:spPr bwMode="auto">
          <a:xfrm>
            <a:off x="6203950" y="1881188"/>
            <a:ext cx="5127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i="1" dirty="0">
                <a:latin typeface="Calibri"/>
              </a:rPr>
              <a:t>u</a:t>
            </a:r>
            <a:r>
              <a:rPr lang="en-US" sz="1800" i="1" baseline="-25000" dirty="0">
                <a:latin typeface="Calibri"/>
              </a:rPr>
              <a:t>1</a:t>
            </a:r>
          </a:p>
        </p:txBody>
      </p:sp>
      <p:sp>
        <p:nvSpPr>
          <p:cNvPr id="102420" name="Oval 26"/>
          <p:cNvSpPr>
            <a:spLocks noChangeArrowheads="1"/>
          </p:cNvSpPr>
          <p:nvPr/>
        </p:nvSpPr>
        <p:spPr bwMode="auto">
          <a:xfrm>
            <a:off x="5994400" y="3548063"/>
            <a:ext cx="74613" cy="96837"/>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2421" name="Oval 27"/>
          <p:cNvSpPr>
            <a:spLocks noChangeArrowheads="1"/>
          </p:cNvSpPr>
          <p:nvPr/>
        </p:nvSpPr>
        <p:spPr bwMode="auto">
          <a:xfrm>
            <a:off x="6459538" y="3794125"/>
            <a:ext cx="74612" cy="96838"/>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2422" name="Oval 28"/>
          <p:cNvSpPr>
            <a:spLocks noChangeArrowheads="1"/>
          </p:cNvSpPr>
          <p:nvPr/>
        </p:nvSpPr>
        <p:spPr bwMode="auto">
          <a:xfrm>
            <a:off x="6773863" y="3956050"/>
            <a:ext cx="73025" cy="96838"/>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2423" name="Oval 31"/>
          <p:cNvSpPr>
            <a:spLocks noChangeArrowheads="1"/>
          </p:cNvSpPr>
          <p:nvPr/>
        </p:nvSpPr>
        <p:spPr bwMode="auto">
          <a:xfrm>
            <a:off x="8245475" y="3924300"/>
            <a:ext cx="74613" cy="96838"/>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2424" name="Oval 32"/>
          <p:cNvSpPr>
            <a:spLocks noChangeArrowheads="1"/>
          </p:cNvSpPr>
          <p:nvPr/>
        </p:nvSpPr>
        <p:spPr bwMode="auto">
          <a:xfrm>
            <a:off x="8386763" y="3398838"/>
            <a:ext cx="74612" cy="96837"/>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2425" name="Oval 33"/>
          <p:cNvSpPr>
            <a:spLocks noChangeArrowheads="1"/>
          </p:cNvSpPr>
          <p:nvPr/>
        </p:nvSpPr>
        <p:spPr bwMode="auto">
          <a:xfrm>
            <a:off x="7842250" y="2281238"/>
            <a:ext cx="74613" cy="95250"/>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2426" name="Oval 34"/>
          <p:cNvSpPr>
            <a:spLocks noChangeArrowheads="1"/>
          </p:cNvSpPr>
          <p:nvPr/>
        </p:nvSpPr>
        <p:spPr bwMode="auto">
          <a:xfrm>
            <a:off x="8437563" y="2933700"/>
            <a:ext cx="74612" cy="96838"/>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graphicFrame>
        <p:nvGraphicFramePr>
          <p:cNvPr id="102404" name="Object 35"/>
          <p:cNvGraphicFramePr>
            <a:graphicFrameLocks noChangeAspect="1"/>
          </p:cNvGraphicFramePr>
          <p:nvPr/>
        </p:nvGraphicFramePr>
        <p:xfrm>
          <a:off x="4795838" y="2865438"/>
          <a:ext cx="374650" cy="376237"/>
        </p:xfrm>
        <a:graphic>
          <a:graphicData uri="http://schemas.openxmlformats.org/presentationml/2006/ole">
            <mc:AlternateContent xmlns:mc="http://schemas.openxmlformats.org/markup-compatibility/2006">
              <mc:Choice xmlns:v="urn:schemas-microsoft-com:vml" Requires="v">
                <p:oleObj spid="_x0000_s88582" name="Clip" r:id="rId6" imgW="1305000" imgH="1085760" progId="MS_ClipArt_Gallery.2">
                  <p:embed/>
                </p:oleObj>
              </mc:Choice>
              <mc:Fallback>
                <p:oleObj name="Clip" r:id="rId6"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838" y="2865438"/>
                        <a:ext cx="374650" cy="3762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2427" name="Line 36"/>
          <p:cNvSpPr>
            <a:spLocks noChangeShapeType="1"/>
          </p:cNvSpPr>
          <p:nvPr/>
        </p:nvSpPr>
        <p:spPr bwMode="auto">
          <a:xfrm>
            <a:off x="5146675" y="3043238"/>
            <a:ext cx="6731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02428" name="Line 37"/>
          <p:cNvSpPr>
            <a:spLocks noChangeShapeType="1"/>
          </p:cNvSpPr>
          <p:nvPr/>
        </p:nvSpPr>
        <p:spPr bwMode="auto">
          <a:xfrm flipH="1">
            <a:off x="5183188" y="3159125"/>
            <a:ext cx="663575"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02429" name="Text Box 38"/>
          <p:cNvSpPr txBox="1">
            <a:spLocks noChangeArrowheads="1"/>
          </p:cNvSpPr>
          <p:nvPr/>
        </p:nvSpPr>
        <p:spPr bwMode="auto">
          <a:xfrm>
            <a:off x="5272088" y="3157538"/>
            <a:ext cx="5143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i="1" dirty="0" err="1">
                <a:latin typeface="Calibri"/>
              </a:rPr>
              <a:t>u</a:t>
            </a:r>
            <a:r>
              <a:rPr lang="en-US" sz="1800" i="1" baseline="-25000" dirty="0" err="1">
                <a:latin typeface="Calibri"/>
              </a:rPr>
              <a:t>N</a:t>
            </a:r>
            <a:endParaRPr lang="en-US" sz="1800" i="1" baseline="-25000" dirty="0">
              <a:latin typeface="Calibri"/>
            </a:endParaRPr>
          </a:p>
        </p:txBody>
      </p:sp>
      <p:sp>
        <p:nvSpPr>
          <p:cNvPr id="102430" name="Text Box 39"/>
          <p:cNvSpPr txBox="1">
            <a:spLocks noChangeArrowheads="1"/>
          </p:cNvSpPr>
          <p:nvPr/>
        </p:nvSpPr>
        <p:spPr bwMode="auto">
          <a:xfrm>
            <a:off x="5273675" y="2690813"/>
            <a:ext cx="528638"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i="1" dirty="0" err="1">
                <a:latin typeface="Calibri"/>
              </a:rPr>
              <a:t>d</a:t>
            </a:r>
            <a:r>
              <a:rPr lang="en-US" sz="1800" i="1" baseline="-25000" dirty="0" err="1">
                <a:latin typeface="Calibri"/>
              </a:rPr>
              <a:t>N</a:t>
            </a:r>
            <a:endParaRPr lang="en-US" sz="1800" i="1" baseline="-25000" dirty="0">
              <a:latin typeface="Calibri"/>
            </a:endParaRPr>
          </a:p>
        </p:txBody>
      </p:sp>
      <p:sp>
        <p:nvSpPr>
          <p:cNvPr id="102431" name="Text Box 40"/>
          <p:cNvSpPr txBox="1">
            <a:spLocks noChangeArrowheads="1"/>
          </p:cNvSpPr>
          <p:nvPr/>
        </p:nvSpPr>
        <p:spPr bwMode="auto">
          <a:xfrm>
            <a:off x="5081588" y="1295400"/>
            <a:ext cx="1011237"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algn="ctr" eaLnBrk="1" hangingPunct="1">
              <a:spcBef>
                <a:spcPct val="0"/>
              </a:spcBef>
              <a:buClrTx/>
              <a:buSzTx/>
              <a:buFontTx/>
              <a:buNone/>
            </a:pPr>
            <a:r>
              <a:rPr lang="en-US" sz="1800" dirty="0">
                <a:latin typeface="Calibri"/>
              </a:rPr>
              <a:t>Server</a:t>
            </a:r>
            <a:endParaRPr lang="en-US" sz="1800" baseline="-25000" dirty="0">
              <a:latin typeface="Calibri"/>
            </a:endParaRPr>
          </a:p>
        </p:txBody>
      </p:sp>
      <p:sp>
        <p:nvSpPr>
          <p:cNvPr id="102432" name="Text Box 41"/>
          <p:cNvSpPr txBox="1">
            <a:spLocks noChangeArrowheads="1"/>
          </p:cNvSpPr>
          <p:nvPr/>
        </p:nvSpPr>
        <p:spPr bwMode="auto">
          <a:xfrm>
            <a:off x="5889625" y="2625725"/>
            <a:ext cx="222394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dirty="0">
                <a:latin typeface="Calibri"/>
              </a:rPr>
              <a:t>Network (with </a:t>
            </a:r>
          </a:p>
          <a:p>
            <a:pPr eaLnBrk="1" hangingPunct="1">
              <a:spcBef>
                <a:spcPct val="0"/>
              </a:spcBef>
              <a:buClrTx/>
              <a:buSzTx/>
              <a:buFontTx/>
              <a:buNone/>
            </a:pPr>
            <a:r>
              <a:rPr lang="en-US" sz="1800" dirty="0">
                <a:latin typeface="Calibri"/>
              </a:rPr>
              <a:t>abundant bandwidth)</a:t>
            </a:r>
          </a:p>
        </p:txBody>
      </p:sp>
      <p:sp>
        <p:nvSpPr>
          <p:cNvPr id="102433" name="AutoShape 42"/>
          <p:cNvSpPr>
            <a:spLocks noChangeArrowheads="1"/>
          </p:cNvSpPr>
          <p:nvPr/>
        </p:nvSpPr>
        <p:spPr bwMode="auto">
          <a:xfrm>
            <a:off x="4832350" y="1647825"/>
            <a:ext cx="347663" cy="644525"/>
          </a:xfrm>
          <a:prstGeom prst="can">
            <a:avLst>
              <a:gd name="adj" fmla="val 46347"/>
            </a:avLst>
          </a:prstGeom>
          <a:solidFill>
            <a:srgbClr val="009900"/>
          </a:solidFill>
          <a:ln w="9525">
            <a:solidFill>
              <a:schemeClr val="tx1"/>
            </a:solidFill>
            <a:round/>
            <a:headEnd/>
            <a:tailEnd/>
          </a:ln>
        </p:spPr>
        <p:txBody>
          <a:bodyPr wrap="none" anchor="ctr"/>
          <a:lstStyle/>
          <a:p>
            <a:endParaRPr lang="en-US" dirty="0">
              <a:latin typeface="Calibri"/>
            </a:endParaRPr>
          </a:p>
        </p:txBody>
      </p:sp>
      <p:sp>
        <p:nvSpPr>
          <p:cNvPr id="102434" name="Text Box 43"/>
          <p:cNvSpPr txBox="1">
            <a:spLocks noChangeArrowheads="1"/>
          </p:cNvSpPr>
          <p:nvPr/>
        </p:nvSpPr>
        <p:spPr bwMode="auto">
          <a:xfrm>
            <a:off x="4779963" y="1828800"/>
            <a:ext cx="411162"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algn="ctr" eaLnBrk="1" hangingPunct="1">
              <a:spcBef>
                <a:spcPct val="0"/>
              </a:spcBef>
              <a:buClrTx/>
              <a:buSzTx/>
              <a:buFontTx/>
              <a:buNone/>
            </a:pPr>
            <a:r>
              <a:rPr lang="en-US" sz="1800" i="1" dirty="0">
                <a:solidFill>
                  <a:schemeClr val="bg1"/>
                </a:solidFill>
                <a:latin typeface="Calibri"/>
              </a:rPr>
              <a:t>F</a:t>
            </a:r>
            <a:endParaRPr lang="en-US" sz="1800" i="1" baseline="-25000" dirty="0">
              <a:solidFill>
                <a:schemeClr val="bg1"/>
              </a:solidFill>
              <a:latin typeface="Calibri"/>
            </a:endParaRPr>
          </a:p>
        </p:txBody>
      </p:sp>
      <p:sp>
        <p:nvSpPr>
          <p:cNvPr id="102435" name="Rectangle 47"/>
          <p:cNvSpPr>
            <a:spLocks noGrp="1" noChangeArrowheads="1"/>
          </p:cNvSpPr>
          <p:nvPr>
            <p:ph type="body" idx="1"/>
          </p:nvPr>
        </p:nvSpPr>
        <p:spPr>
          <a:xfrm>
            <a:off x="385763" y="1614488"/>
            <a:ext cx="3760787" cy="4648200"/>
          </a:xfrm>
        </p:spPr>
        <p:txBody>
          <a:bodyPr/>
          <a:lstStyle/>
          <a:p>
            <a:r>
              <a:rPr lang="en-US" dirty="0">
                <a:ea typeface="ＭＳ Ｐゴシック" charset="0"/>
                <a:cs typeface="ＭＳ Ｐゴシック" charset="0"/>
              </a:rPr>
              <a:t>server sequentially sends N copies:</a:t>
            </a:r>
          </a:p>
          <a:p>
            <a:pPr lvl="1"/>
            <a:r>
              <a:rPr lang="en-US" i="1" dirty="0">
                <a:ea typeface="ＭＳ Ｐゴシック" charset="0"/>
              </a:rPr>
              <a:t>NF/u</a:t>
            </a:r>
            <a:r>
              <a:rPr lang="en-US" i="1" baseline="-25000" dirty="0">
                <a:ea typeface="ＭＳ Ｐゴシック" charset="0"/>
              </a:rPr>
              <a:t>s</a:t>
            </a:r>
            <a:r>
              <a:rPr lang="en-US" baseline="-25000" dirty="0">
                <a:ea typeface="ＭＳ Ｐゴシック" charset="0"/>
              </a:rPr>
              <a:t> </a:t>
            </a:r>
            <a:r>
              <a:rPr lang="en-US" dirty="0">
                <a:ea typeface="ＭＳ Ｐゴシック" charset="0"/>
              </a:rPr>
              <a:t>time </a:t>
            </a:r>
          </a:p>
          <a:p>
            <a:r>
              <a:rPr lang="en-US" dirty="0">
                <a:ea typeface="ＭＳ Ｐゴシック" charset="0"/>
                <a:cs typeface="ＭＳ Ｐゴシック" charset="0"/>
              </a:rPr>
              <a:t>client </a:t>
            </a:r>
            <a:r>
              <a:rPr lang="en-US" dirty="0" err="1">
                <a:ea typeface="ＭＳ Ｐゴシック" charset="0"/>
                <a:cs typeface="ＭＳ Ｐゴシック" charset="0"/>
              </a:rPr>
              <a:t>i</a:t>
            </a:r>
            <a:r>
              <a:rPr lang="en-US" dirty="0">
                <a:ea typeface="ＭＳ Ｐゴシック" charset="0"/>
                <a:cs typeface="ＭＳ Ｐゴシック" charset="0"/>
              </a:rPr>
              <a:t> takes F/d</a:t>
            </a:r>
            <a:r>
              <a:rPr lang="en-US" baseline="-25000" dirty="0">
                <a:ea typeface="ＭＳ Ｐゴシック" charset="0"/>
                <a:cs typeface="ＭＳ Ｐゴシック" charset="0"/>
              </a:rPr>
              <a:t>i </a:t>
            </a:r>
            <a:r>
              <a:rPr lang="en-US" dirty="0">
                <a:ea typeface="ＭＳ Ｐゴシック" charset="0"/>
                <a:cs typeface="ＭＳ Ｐゴシック" charset="0"/>
              </a:rPr>
              <a:t>time to download</a:t>
            </a:r>
          </a:p>
        </p:txBody>
      </p:sp>
      <p:sp>
        <p:nvSpPr>
          <p:cNvPr id="245813" name="Line 53"/>
          <p:cNvSpPr>
            <a:spLocks noChangeShapeType="1"/>
          </p:cNvSpPr>
          <p:nvPr/>
        </p:nvSpPr>
        <p:spPr bwMode="auto">
          <a:xfrm flipV="1">
            <a:off x="4986338" y="5334000"/>
            <a:ext cx="430212" cy="6921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45814" name="Text Box 54"/>
          <p:cNvSpPr txBox="1">
            <a:spLocks noChangeArrowheads="1"/>
          </p:cNvSpPr>
          <p:nvPr/>
        </p:nvSpPr>
        <p:spPr bwMode="auto">
          <a:xfrm>
            <a:off x="4506913" y="5922963"/>
            <a:ext cx="2909420"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a:lnSpc>
                <a:spcPct val="80000"/>
              </a:lnSpc>
            </a:pPr>
            <a:r>
              <a:rPr lang="en-US" dirty="0">
                <a:latin typeface="Calibri"/>
              </a:rPr>
              <a:t>increases linearly in N</a:t>
            </a:r>
          </a:p>
          <a:p>
            <a:pPr>
              <a:lnSpc>
                <a:spcPct val="80000"/>
              </a:lnSpc>
            </a:pPr>
            <a:r>
              <a:rPr lang="en-US" dirty="0">
                <a:latin typeface="Calibri"/>
              </a:rPr>
              <a:t>(for large N)</a:t>
            </a:r>
          </a:p>
        </p:txBody>
      </p:sp>
      <p:grpSp>
        <p:nvGrpSpPr>
          <p:cNvPr id="3" name="Group 56"/>
          <p:cNvGrpSpPr>
            <a:grpSpLocks/>
          </p:cNvGrpSpPr>
          <p:nvPr/>
        </p:nvGrpSpPr>
        <p:grpSpPr bwMode="auto">
          <a:xfrm>
            <a:off x="-134937" y="4048125"/>
            <a:ext cx="8836026" cy="1798638"/>
            <a:chOff x="-85" y="2550"/>
            <a:chExt cx="5566" cy="1133"/>
          </a:xfrm>
        </p:grpSpPr>
        <p:sp>
          <p:nvSpPr>
            <p:cNvPr id="102439" name="Oval 29"/>
            <p:cNvSpPr>
              <a:spLocks noChangeArrowheads="1"/>
            </p:cNvSpPr>
            <p:nvPr/>
          </p:nvSpPr>
          <p:spPr bwMode="auto">
            <a:xfrm>
              <a:off x="4566" y="2550"/>
              <a:ext cx="47" cy="61"/>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2440" name="Oval 30"/>
            <p:cNvSpPr>
              <a:spLocks noChangeArrowheads="1"/>
            </p:cNvSpPr>
            <p:nvPr/>
          </p:nvSpPr>
          <p:spPr bwMode="auto">
            <a:xfrm>
              <a:off x="4942" y="2593"/>
              <a:ext cx="47" cy="61"/>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grpSp>
          <p:nvGrpSpPr>
            <p:cNvPr id="102441" name="Group 52"/>
            <p:cNvGrpSpPr>
              <a:grpSpLocks/>
            </p:cNvGrpSpPr>
            <p:nvPr/>
          </p:nvGrpSpPr>
          <p:grpSpPr bwMode="auto">
            <a:xfrm>
              <a:off x="2473" y="3048"/>
              <a:ext cx="2548" cy="452"/>
              <a:chOff x="693" y="3074"/>
              <a:chExt cx="2548" cy="452"/>
            </a:xfrm>
          </p:grpSpPr>
          <p:sp>
            <p:nvSpPr>
              <p:cNvPr id="102444" name="Text Box 49"/>
              <p:cNvSpPr txBox="1">
                <a:spLocks noChangeArrowheads="1"/>
              </p:cNvSpPr>
              <p:nvPr/>
            </p:nvSpPr>
            <p:spPr bwMode="auto">
              <a:xfrm>
                <a:off x="693" y="3074"/>
                <a:ext cx="2548"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r>
                  <a:rPr lang="en-US" dirty="0">
                    <a:latin typeface="Calibri"/>
                  </a:rPr>
                  <a:t>= </a:t>
                </a:r>
                <a:r>
                  <a:rPr lang="en-US" dirty="0" err="1">
                    <a:latin typeface="Calibri"/>
                  </a:rPr>
                  <a:t>d</a:t>
                </a:r>
                <a:r>
                  <a:rPr lang="en-US" baseline="-25000" dirty="0" err="1">
                    <a:latin typeface="Calibri"/>
                  </a:rPr>
                  <a:t>cs</a:t>
                </a:r>
                <a:r>
                  <a:rPr lang="en-US" dirty="0">
                    <a:latin typeface="Calibri"/>
                  </a:rPr>
                  <a:t> = max </a:t>
                </a:r>
                <a:r>
                  <a:rPr lang="en-US" sz="2800" dirty="0">
                    <a:latin typeface="Calibri"/>
                  </a:rPr>
                  <a:t>{</a:t>
                </a:r>
                <a:r>
                  <a:rPr lang="en-US" dirty="0">
                    <a:latin typeface="Calibri"/>
                  </a:rPr>
                  <a:t> </a:t>
                </a:r>
                <a:r>
                  <a:rPr lang="en-US" i="1" dirty="0">
                    <a:latin typeface="Calibri"/>
                  </a:rPr>
                  <a:t>NF/u</a:t>
                </a:r>
                <a:r>
                  <a:rPr lang="en-US" i="1" baseline="-25000" dirty="0">
                    <a:latin typeface="Calibri"/>
                  </a:rPr>
                  <a:t>s</a:t>
                </a:r>
                <a:r>
                  <a:rPr lang="en-US" i="1" dirty="0">
                    <a:latin typeface="Calibri"/>
                  </a:rPr>
                  <a:t>, F/min(d</a:t>
                </a:r>
                <a:r>
                  <a:rPr lang="en-US" i="1" baseline="-25000" dirty="0">
                    <a:latin typeface="Calibri"/>
                  </a:rPr>
                  <a:t>i</a:t>
                </a:r>
                <a:r>
                  <a:rPr lang="en-US" i="1" dirty="0">
                    <a:latin typeface="Calibri"/>
                  </a:rPr>
                  <a:t>)</a:t>
                </a:r>
                <a:r>
                  <a:rPr lang="en-US" dirty="0">
                    <a:latin typeface="Calibri"/>
                  </a:rPr>
                  <a:t> </a:t>
                </a:r>
                <a:r>
                  <a:rPr lang="en-US" sz="2800" dirty="0">
                    <a:latin typeface="Calibri"/>
                  </a:rPr>
                  <a:t>}</a:t>
                </a:r>
              </a:p>
            </p:txBody>
          </p:sp>
          <p:sp>
            <p:nvSpPr>
              <p:cNvPr id="102445" name="Text Box 50"/>
              <p:cNvSpPr txBox="1">
                <a:spLocks noChangeArrowheads="1"/>
              </p:cNvSpPr>
              <p:nvPr/>
            </p:nvSpPr>
            <p:spPr bwMode="auto">
              <a:xfrm>
                <a:off x="2863" y="3274"/>
                <a:ext cx="192"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r>
                  <a:rPr lang="en-US" sz="2000" i="1" dirty="0" err="1">
                    <a:latin typeface="Calibri"/>
                  </a:rPr>
                  <a:t>i</a:t>
                </a:r>
                <a:endParaRPr lang="en-US" sz="2000" i="1" dirty="0">
                  <a:latin typeface="Calibri"/>
                </a:endParaRPr>
              </a:p>
            </p:txBody>
          </p:sp>
        </p:grpSp>
        <p:sp>
          <p:nvSpPr>
            <p:cNvPr id="102442" name="Text Box 51"/>
            <p:cNvSpPr txBox="1">
              <a:spLocks noChangeArrowheads="1"/>
            </p:cNvSpPr>
            <p:nvPr/>
          </p:nvSpPr>
          <p:spPr bwMode="auto">
            <a:xfrm>
              <a:off x="-85" y="2888"/>
              <a:ext cx="2621" cy="7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algn="r">
                <a:lnSpc>
                  <a:spcPct val="80000"/>
                </a:lnSpc>
              </a:pPr>
              <a:r>
                <a:rPr lang="en-US" dirty="0">
                  <a:latin typeface="Calibri"/>
                </a:rPr>
                <a:t>Time to  distribute </a:t>
              </a:r>
              <a:r>
                <a:rPr lang="en-US" i="1" dirty="0">
                  <a:latin typeface="Calibri"/>
                </a:rPr>
                <a:t>F</a:t>
              </a:r>
              <a:r>
                <a:rPr lang="en-US" dirty="0">
                  <a:latin typeface="Calibri"/>
                </a:rPr>
                <a:t> </a:t>
              </a:r>
            </a:p>
            <a:p>
              <a:pPr algn="r">
                <a:lnSpc>
                  <a:spcPct val="80000"/>
                </a:lnSpc>
              </a:pPr>
              <a:r>
                <a:rPr lang="en-US" dirty="0">
                  <a:latin typeface="Calibri"/>
                </a:rPr>
                <a:t>to </a:t>
              </a:r>
              <a:r>
                <a:rPr lang="en-US" i="1" dirty="0">
                  <a:latin typeface="Calibri"/>
                </a:rPr>
                <a:t>N</a:t>
              </a:r>
              <a:r>
                <a:rPr lang="en-US" dirty="0">
                  <a:latin typeface="Calibri"/>
                </a:rPr>
                <a:t> clients using </a:t>
              </a:r>
            </a:p>
            <a:p>
              <a:pPr algn="r">
                <a:lnSpc>
                  <a:spcPct val="80000"/>
                </a:lnSpc>
              </a:pPr>
              <a:r>
                <a:rPr lang="en-US" dirty="0">
                  <a:latin typeface="Calibri"/>
                </a:rPr>
                <a:t>client/server approach </a:t>
              </a:r>
              <a:endParaRPr lang="en-US" sz="2800" dirty="0">
                <a:latin typeface="Calibri"/>
              </a:endParaRPr>
            </a:p>
          </p:txBody>
        </p:sp>
        <p:sp>
          <p:nvSpPr>
            <p:cNvPr id="102443" name="Rectangle 55"/>
            <p:cNvSpPr>
              <a:spLocks noChangeArrowheads="1"/>
            </p:cNvSpPr>
            <p:nvPr/>
          </p:nvSpPr>
          <p:spPr bwMode="auto">
            <a:xfrm>
              <a:off x="209" y="2740"/>
              <a:ext cx="5272" cy="943"/>
            </a:xfrm>
            <a:prstGeom prst="rect">
              <a:avLst/>
            </a:prstGeom>
            <a:noFill/>
            <a:ln w="9525">
              <a:solidFill>
                <a:srgbClr val="FF33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dirty="0">
                <a:latin typeface="Calibri"/>
              </a:endParaRPr>
            </a:p>
          </p:txBody>
        </p:sp>
      </p:grpSp>
    </p:spTree>
    <p:extLst>
      <p:ext uri="{BB962C8B-B14F-4D97-AF65-F5344CB8AC3E}">
        <p14:creationId xmlns:p14="http://schemas.microsoft.com/office/powerpoint/2010/main" val="3248301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8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3" grpId="0" animBg="1"/>
      <p:bldP spid="2458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C4FD70E6-7BAC-684F-BFE8-AA51632EFF2F}" type="slidenum">
              <a:rPr lang="en-US" sz="1400" b="0">
                <a:latin typeface="Times New Roman" charset="0"/>
                <a:cs typeface="Calibri"/>
              </a:rPr>
              <a:pPr eaLnBrk="1" hangingPunct="1"/>
              <a:t>8</a:t>
            </a:fld>
            <a:endParaRPr lang="en-US" sz="1400" b="0" dirty="0">
              <a:latin typeface="Times New Roman" charset="0"/>
              <a:cs typeface="Calibri"/>
            </a:endParaRPr>
          </a:p>
        </p:txBody>
      </p:sp>
      <p:sp>
        <p:nvSpPr>
          <p:cNvPr id="73731" name="Rectangle 2"/>
          <p:cNvSpPr>
            <a:spLocks noGrp="1" noChangeArrowheads="1"/>
          </p:cNvSpPr>
          <p:nvPr>
            <p:ph type="title"/>
          </p:nvPr>
        </p:nvSpPr>
        <p:spPr/>
        <p:txBody>
          <a:bodyPr/>
          <a:lstStyle/>
          <a:p>
            <a:r>
              <a:rPr lang="en-US">
                <a:latin typeface="Helvetica" charset="0"/>
                <a:ea typeface="ＭＳ Ｐゴシック" charset="0"/>
                <a:cs typeface="ＭＳ Ｐゴシック" charset="0"/>
              </a:rPr>
              <a:t>DNS Root Servers</a:t>
            </a:r>
          </a:p>
        </p:txBody>
      </p:sp>
      <p:sp>
        <p:nvSpPr>
          <p:cNvPr id="73732" name="Rectangle 3"/>
          <p:cNvSpPr>
            <a:spLocks noGrp="1" noChangeArrowheads="1"/>
          </p:cNvSpPr>
          <p:nvPr>
            <p:ph type="body" sz="half" idx="1"/>
          </p:nvPr>
        </p:nvSpPr>
        <p:spPr>
          <a:xfrm>
            <a:off x="484188" y="1362075"/>
            <a:ext cx="8478837" cy="4648200"/>
          </a:xfrm>
        </p:spPr>
        <p:txBody>
          <a:bodyPr/>
          <a:lstStyle/>
          <a:p>
            <a:r>
              <a:rPr lang="en-US" sz="2400" dirty="0">
                <a:latin typeface="Calibri"/>
                <a:cs typeface="Calibri"/>
              </a:rPr>
              <a:t>13 root servers (see http://</a:t>
            </a:r>
            <a:r>
              <a:rPr lang="en-US" sz="2400" dirty="0" err="1">
                <a:latin typeface="Calibri"/>
                <a:cs typeface="Calibri"/>
              </a:rPr>
              <a:t>www.root-servers.org</a:t>
            </a:r>
            <a:r>
              <a:rPr lang="en-US" sz="2400" dirty="0">
                <a:latin typeface="Calibri"/>
                <a:cs typeface="Calibri"/>
              </a:rPr>
              <a:t>/)</a:t>
            </a:r>
          </a:p>
          <a:p>
            <a:pPr lvl="1"/>
            <a:r>
              <a:rPr lang="en-US" sz="2000" dirty="0">
                <a:latin typeface="Calibri"/>
                <a:ea typeface="Calibri"/>
                <a:cs typeface="Calibri"/>
              </a:rPr>
              <a:t>Labeled A through M</a:t>
            </a:r>
          </a:p>
          <a:p>
            <a:pPr>
              <a:lnSpc>
                <a:spcPct val="60000"/>
              </a:lnSpc>
            </a:pPr>
            <a:r>
              <a:rPr lang="en-US" sz="2400" dirty="0">
                <a:latin typeface="Calibri"/>
                <a:cs typeface="Calibri"/>
              </a:rPr>
              <a:t>Does </a:t>
            </a:r>
            <a:r>
              <a:rPr lang="en-US" sz="2400" dirty="0">
                <a:solidFill>
                  <a:srgbClr val="0000FF"/>
                </a:solidFill>
                <a:latin typeface="Calibri"/>
                <a:cs typeface="Calibri"/>
              </a:rPr>
              <a:t>this</a:t>
            </a:r>
            <a:r>
              <a:rPr lang="en-US" sz="2400" dirty="0">
                <a:latin typeface="Calibri"/>
                <a:cs typeface="Calibri"/>
              </a:rPr>
              <a:t> scale?</a:t>
            </a:r>
          </a:p>
        </p:txBody>
      </p:sp>
      <p:sp>
        <p:nvSpPr>
          <p:cNvPr id="73733" name="AutoShape 4"/>
          <p:cNvSpPr>
            <a:spLocks noChangeAspect="1" noChangeArrowheads="1"/>
          </p:cNvSpPr>
          <p:nvPr/>
        </p:nvSpPr>
        <p:spPr bwMode="auto">
          <a:xfrm>
            <a:off x="481013" y="3089275"/>
            <a:ext cx="7234237" cy="3643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pic>
        <p:nvPicPr>
          <p:cNvPr id="73734" name="Picture 5" descr="worl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065588"/>
            <a:ext cx="5400675" cy="266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3735" name="Freeform 6"/>
          <p:cNvSpPr>
            <a:spLocks/>
          </p:cNvSpPr>
          <p:nvPr/>
        </p:nvSpPr>
        <p:spPr bwMode="auto">
          <a:xfrm>
            <a:off x="2605088" y="3267075"/>
            <a:ext cx="804862" cy="1511300"/>
          </a:xfrm>
          <a:custGeom>
            <a:avLst/>
            <a:gdLst>
              <a:gd name="T0" fmla="*/ 0 w 963"/>
              <a:gd name="T1" fmla="*/ 0 h 1893"/>
              <a:gd name="T2" fmla="*/ 0 w 963"/>
              <a:gd name="T3" fmla="*/ 742477 h 1893"/>
              <a:gd name="T4" fmla="*/ 804862 w 963"/>
              <a:gd name="T5" fmla="*/ 1511300 h 1893"/>
              <a:gd name="T6" fmla="*/ 0 60000 65536"/>
              <a:gd name="T7" fmla="*/ 0 60000 65536"/>
              <a:gd name="T8" fmla="*/ 0 60000 65536"/>
              <a:gd name="T9" fmla="*/ 0 w 963"/>
              <a:gd name="T10" fmla="*/ 0 h 1893"/>
              <a:gd name="T11" fmla="*/ 963 w 963"/>
              <a:gd name="T12" fmla="*/ 1893 h 1893"/>
            </a:gdLst>
            <a:ahLst/>
            <a:cxnLst>
              <a:cxn ang="T6">
                <a:pos x="T0" y="T1"/>
              </a:cxn>
              <a:cxn ang="T7">
                <a:pos x="T2" y="T3"/>
              </a:cxn>
              <a:cxn ang="T8">
                <a:pos x="T4" y="T5"/>
              </a:cxn>
            </a:cxnLst>
            <a:rect l="T9" t="T10" r="T11" b="T12"/>
            <a:pathLst>
              <a:path w="963" h="1893">
                <a:moveTo>
                  <a:pt x="0" y="0"/>
                </a:moveTo>
                <a:lnTo>
                  <a:pt x="0" y="930"/>
                </a:lnTo>
                <a:lnTo>
                  <a:pt x="963" y="1893"/>
                </a:lnTo>
              </a:path>
            </a:pathLst>
          </a:custGeom>
          <a:noFill/>
          <a:ln w="1905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3736" name="Text Box 7"/>
          <p:cNvSpPr txBox="1">
            <a:spLocks noChangeArrowheads="1"/>
          </p:cNvSpPr>
          <p:nvPr/>
        </p:nvSpPr>
        <p:spPr bwMode="auto">
          <a:xfrm>
            <a:off x="654050" y="5627688"/>
            <a:ext cx="2633663" cy="452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1323" tIns="35662" rIns="71323" bIns="35662"/>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400" b="0" dirty="0">
                <a:solidFill>
                  <a:srgbClr val="000000"/>
                </a:solidFill>
                <a:latin typeface="Calibri"/>
                <a:cs typeface="Calibri"/>
              </a:rPr>
              <a:t>B USC-ISI Marina del Rey, CA</a:t>
            </a:r>
          </a:p>
          <a:p>
            <a:pPr algn="l"/>
            <a:r>
              <a:rPr lang="en-US" sz="1400" b="0" dirty="0">
                <a:solidFill>
                  <a:srgbClr val="000000"/>
                </a:solidFill>
                <a:latin typeface="Calibri"/>
                <a:cs typeface="Calibri"/>
              </a:rPr>
              <a:t>L ICANN Los Angeles, CA</a:t>
            </a:r>
          </a:p>
          <a:p>
            <a:pPr algn="ctr"/>
            <a:endParaRPr lang="en-US" sz="2400" b="0" dirty="0">
              <a:latin typeface="Times New Roman" charset="0"/>
              <a:cs typeface="Calibri"/>
            </a:endParaRPr>
          </a:p>
        </p:txBody>
      </p:sp>
      <p:sp>
        <p:nvSpPr>
          <p:cNvPr id="73737" name="Freeform 8"/>
          <p:cNvSpPr>
            <a:spLocks/>
          </p:cNvSpPr>
          <p:nvPr/>
        </p:nvSpPr>
        <p:spPr bwMode="auto">
          <a:xfrm>
            <a:off x="1789113" y="4965700"/>
            <a:ext cx="952500" cy="668338"/>
          </a:xfrm>
          <a:custGeom>
            <a:avLst/>
            <a:gdLst>
              <a:gd name="T0" fmla="*/ 0 w 582"/>
              <a:gd name="T1" fmla="*/ 668338 h 426"/>
              <a:gd name="T2" fmla="*/ 952500 w 582"/>
              <a:gd name="T3" fmla="*/ 0 h 426"/>
              <a:gd name="T4" fmla="*/ 0 60000 65536"/>
              <a:gd name="T5" fmla="*/ 0 60000 65536"/>
              <a:gd name="T6" fmla="*/ 0 w 582"/>
              <a:gd name="T7" fmla="*/ 0 h 426"/>
              <a:gd name="T8" fmla="*/ 582 w 582"/>
              <a:gd name="T9" fmla="*/ 426 h 426"/>
            </a:gdLst>
            <a:ahLst/>
            <a:cxnLst>
              <a:cxn ang="T4">
                <a:pos x="T0" y="T1"/>
              </a:cxn>
              <a:cxn ang="T5">
                <a:pos x="T2" y="T3"/>
              </a:cxn>
            </a:cxnLst>
            <a:rect l="T6" t="T7" r="T8" b="T9"/>
            <a:pathLst>
              <a:path w="582" h="426">
                <a:moveTo>
                  <a:pt x="0" y="426"/>
                </a:moveTo>
                <a:lnTo>
                  <a:pt x="582" y="0"/>
                </a:lnTo>
              </a:path>
            </a:pathLst>
          </a:custGeom>
          <a:noFill/>
          <a:ln w="1905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3738" name="Text Box 9"/>
          <p:cNvSpPr txBox="1">
            <a:spLocks noChangeArrowheads="1"/>
          </p:cNvSpPr>
          <p:nvPr/>
        </p:nvSpPr>
        <p:spPr bwMode="auto">
          <a:xfrm>
            <a:off x="347663" y="3903663"/>
            <a:ext cx="2573337" cy="960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1323" tIns="35662" rIns="71323" bIns="35662"/>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400" b="0" dirty="0">
                <a:solidFill>
                  <a:srgbClr val="000000"/>
                </a:solidFill>
                <a:latin typeface="Calibri"/>
                <a:cs typeface="Calibri"/>
              </a:rPr>
              <a:t>E NASA Mt View, CA</a:t>
            </a:r>
          </a:p>
          <a:p>
            <a:pPr algn="l"/>
            <a:r>
              <a:rPr lang="en-US" sz="1400" b="0" dirty="0">
                <a:solidFill>
                  <a:srgbClr val="000000"/>
                </a:solidFill>
                <a:latin typeface="Calibri"/>
                <a:cs typeface="Calibri"/>
              </a:rPr>
              <a:t>F  Internet Software</a:t>
            </a:r>
          </a:p>
          <a:p>
            <a:pPr algn="l"/>
            <a:r>
              <a:rPr lang="en-US" sz="1400" b="0" dirty="0">
                <a:solidFill>
                  <a:srgbClr val="000000"/>
                </a:solidFill>
                <a:latin typeface="Calibri"/>
                <a:cs typeface="Calibri"/>
              </a:rPr>
              <a:t>    Consortium </a:t>
            </a:r>
          </a:p>
          <a:p>
            <a:pPr algn="l"/>
            <a:r>
              <a:rPr lang="en-US" sz="1400" b="0" dirty="0">
                <a:solidFill>
                  <a:srgbClr val="000000"/>
                </a:solidFill>
                <a:latin typeface="Calibri"/>
                <a:cs typeface="Calibri"/>
              </a:rPr>
              <a:t>    Palo</a:t>
            </a:r>
            <a:r>
              <a:rPr lang="en-US" sz="1200" b="0" dirty="0">
                <a:solidFill>
                  <a:srgbClr val="000000"/>
                </a:solidFill>
                <a:latin typeface="Calibri"/>
                <a:cs typeface="Calibri"/>
              </a:rPr>
              <a:t> </a:t>
            </a:r>
            <a:r>
              <a:rPr lang="en-US" sz="1400" b="0" dirty="0">
                <a:solidFill>
                  <a:srgbClr val="000000"/>
                </a:solidFill>
                <a:latin typeface="Calibri"/>
                <a:cs typeface="Calibri"/>
              </a:rPr>
              <a:t>Alto, CA</a:t>
            </a:r>
            <a:endParaRPr lang="en-US" sz="3200" b="0" dirty="0">
              <a:latin typeface="Times New Roman" charset="0"/>
              <a:cs typeface="Calibri"/>
            </a:endParaRPr>
          </a:p>
        </p:txBody>
      </p:sp>
      <p:sp>
        <p:nvSpPr>
          <p:cNvPr id="73739" name="Freeform 10"/>
          <p:cNvSpPr>
            <a:spLocks/>
          </p:cNvSpPr>
          <p:nvPr/>
        </p:nvSpPr>
        <p:spPr bwMode="auto">
          <a:xfrm flipV="1">
            <a:off x="1660525" y="4665663"/>
            <a:ext cx="1022350" cy="225425"/>
          </a:xfrm>
          <a:custGeom>
            <a:avLst/>
            <a:gdLst>
              <a:gd name="T0" fmla="*/ 0 w 582"/>
              <a:gd name="T1" fmla="*/ 225425 h 426"/>
              <a:gd name="T2" fmla="*/ 1022350 w 582"/>
              <a:gd name="T3" fmla="*/ 0 h 426"/>
              <a:gd name="T4" fmla="*/ 0 60000 65536"/>
              <a:gd name="T5" fmla="*/ 0 60000 65536"/>
              <a:gd name="T6" fmla="*/ 0 w 582"/>
              <a:gd name="T7" fmla="*/ 0 h 426"/>
              <a:gd name="T8" fmla="*/ 582 w 582"/>
              <a:gd name="T9" fmla="*/ 426 h 426"/>
            </a:gdLst>
            <a:ahLst/>
            <a:cxnLst>
              <a:cxn ang="T4">
                <a:pos x="T0" y="T1"/>
              </a:cxn>
              <a:cxn ang="T5">
                <a:pos x="T2" y="T3"/>
              </a:cxn>
            </a:cxnLst>
            <a:rect l="T6" t="T7" r="T8" b="T9"/>
            <a:pathLst>
              <a:path w="582" h="426">
                <a:moveTo>
                  <a:pt x="0" y="426"/>
                </a:moveTo>
                <a:lnTo>
                  <a:pt x="582" y="0"/>
                </a:lnTo>
              </a:path>
            </a:pathLst>
          </a:custGeom>
          <a:noFill/>
          <a:ln w="1905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3740" name="Text Box 11"/>
          <p:cNvSpPr txBox="1">
            <a:spLocks noChangeArrowheads="1"/>
          </p:cNvSpPr>
          <p:nvPr/>
        </p:nvSpPr>
        <p:spPr bwMode="auto">
          <a:xfrm>
            <a:off x="5253038" y="3570288"/>
            <a:ext cx="2498725" cy="27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1323" tIns="35662" rIns="71323" bIns="35662"/>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r>
              <a:rPr lang="en-US" sz="1400" b="0" dirty="0">
                <a:solidFill>
                  <a:srgbClr val="000000"/>
                </a:solidFill>
                <a:latin typeface="Calibri"/>
                <a:cs typeface="Calibri"/>
              </a:rPr>
              <a:t>I </a:t>
            </a:r>
            <a:r>
              <a:rPr lang="en-US" sz="1400" b="0" dirty="0" err="1">
                <a:latin typeface="Calibri"/>
                <a:cs typeface="Calibri"/>
              </a:rPr>
              <a:t>Autonomica</a:t>
            </a:r>
            <a:r>
              <a:rPr lang="en-US" sz="1400" b="0" dirty="0">
                <a:latin typeface="Calibri"/>
                <a:cs typeface="Calibri"/>
              </a:rPr>
              <a:t>,</a:t>
            </a:r>
            <a:r>
              <a:rPr lang="en-US" sz="1400" b="0" dirty="0">
                <a:solidFill>
                  <a:srgbClr val="000000"/>
                </a:solidFill>
                <a:latin typeface="Calibri"/>
                <a:cs typeface="Calibri"/>
              </a:rPr>
              <a:t> Stockholm</a:t>
            </a:r>
          </a:p>
        </p:txBody>
      </p:sp>
      <p:sp>
        <p:nvSpPr>
          <p:cNvPr id="73741" name="Freeform 12"/>
          <p:cNvSpPr>
            <a:spLocks/>
          </p:cNvSpPr>
          <p:nvPr/>
        </p:nvSpPr>
        <p:spPr bwMode="auto">
          <a:xfrm>
            <a:off x="4797425" y="3813175"/>
            <a:ext cx="849313" cy="674688"/>
          </a:xfrm>
          <a:custGeom>
            <a:avLst/>
            <a:gdLst>
              <a:gd name="T0" fmla="*/ 849313 w 666"/>
              <a:gd name="T1" fmla="*/ 0 h 1005"/>
              <a:gd name="T2" fmla="*/ 0 w 666"/>
              <a:gd name="T3" fmla="*/ 674688 h 1005"/>
              <a:gd name="T4" fmla="*/ 0 60000 65536"/>
              <a:gd name="T5" fmla="*/ 0 60000 65536"/>
              <a:gd name="T6" fmla="*/ 0 w 666"/>
              <a:gd name="T7" fmla="*/ 0 h 1005"/>
              <a:gd name="T8" fmla="*/ 666 w 666"/>
              <a:gd name="T9" fmla="*/ 1005 h 1005"/>
            </a:gdLst>
            <a:ahLst/>
            <a:cxnLst>
              <a:cxn ang="T4">
                <a:pos x="T0" y="T1"/>
              </a:cxn>
              <a:cxn ang="T5">
                <a:pos x="T2" y="T3"/>
              </a:cxn>
            </a:cxnLst>
            <a:rect l="T6" t="T7" r="T8" b="T9"/>
            <a:pathLst>
              <a:path w="666" h="1005">
                <a:moveTo>
                  <a:pt x="666" y="0"/>
                </a:moveTo>
                <a:lnTo>
                  <a:pt x="0" y="1005"/>
                </a:lnTo>
              </a:path>
            </a:pathLst>
          </a:custGeom>
          <a:noFill/>
          <a:ln w="1905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3742" name="Text Box 13"/>
          <p:cNvSpPr txBox="1">
            <a:spLocks noChangeArrowheads="1"/>
          </p:cNvSpPr>
          <p:nvPr/>
        </p:nvSpPr>
        <p:spPr bwMode="auto">
          <a:xfrm>
            <a:off x="5299075" y="3216275"/>
            <a:ext cx="3844925" cy="22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1323" tIns="35662" rIns="71323" bIns="35662"/>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400" b="0" dirty="0">
                <a:solidFill>
                  <a:srgbClr val="000000"/>
                </a:solidFill>
                <a:latin typeface="Calibri"/>
                <a:cs typeface="Calibri"/>
              </a:rPr>
              <a:t>K RIPE London</a:t>
            </a:r>
            <a:endParaRPr lang="en-US" sz="3200" b="0" dirty="0">
              <a:latin typeface="Times New Roman" charset="0"/>
              <a:cs typeface="Calibri"/>
            </a:endParaRPr>
          </a:p>
        </p:txBody>
      </p:sp>
      <p:sp>
        <p:nvSpPr>
          <p:cNvPr id="73743" name="Freeform 14"/>
          <p:cNvSpPr>
            <a:spLocks/>
          </p:cNvSpPr>
          <p:nvPr/>
        </p:nvSpPr>
        <p:spPr bwMode="auto">
          <a:xfrm>
            <a:off x="4570413" y="3433763"/>
            <a:ext cx="771525" cy="1158875"/>
          </a:xfrm>
          <a:custGeom>
            <a:avLst/>
            <a:gdLst>
              <a:gd name="T0" fmla="*/ 771525 w 922"/>
              <a:gd name="T1" fmla="*/ 0 h 1448"/>
              <a:gd name="T2" fmla="*/ 0 w 922"/>
              <a:gd name="T3" fmla="*/ 1158875 h 1448"/>
              <a:gd name="T4" fmla="*/ 0 60000 65536"/>
              <a:gd name="T5" fmla="*/ 0 60000 65536"/>
              <a:gd name="T6" fmla="*/ 0 w 922"/>
              <a:gd name="T7" fmla="*/ 0 h 1448"/>
              <a:gd name="T8" fmla="*/ 922 w 922"/>
              <a:gd name="T9" fmla="*/ 1448 h 1448"/>
            </a:gdLst>
            <a:ahLst/>
            <a:cxnLst>
              <a:cxn ang="T4">
                <a:pos x="T0" y="T1"/>
              </a:cxn>
              <a:cxn ang="T5">
                <a:pos x="T2" y="T3"/>
              </a:cxn>
            </a:cxnLst>
            <a:rect l="T6" t="T7" r="T8" b="T9"/>
            <a:pathLst>
              <a:path w="922" h="1448">
                <a:moveTo>
                  <a:pt x="922" y="0"/>
                </a:moveTo>
                <a:lnTo>
                  <a:pt x="0" y="1448"/>
                </a:lnTo>
              </a:path>
            </a:pathLst>
          </a:custGeom>
          <a:noFill/>
          <a:ln w="1905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3744" name="Text Box 15"/>
          <p:cNvSpPr txBox="1">
            <a:spLocks noChangeArrowheads="1"/>
          </p:cNvSpPr>
          <p:nvPr/>
        </p:nvSpPr>
        <p:spPr bwMode="auto">
          <a:xfrm>
            <a:off x="7221538" y="4402138"/>
            <a:ext cx="1565275" cy="28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1323" tIns="35662" rIns="71323" bIns="35662"/>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400" b="0" dirty="0">
                <a:solidFill>
                  <a:srgbClr val="000000"/>
                </a:solidFill>
                <a:latin typeface="Calibri"/>
                <a:cs typeface="Calibri"/>
              </a:rPr>
              <a:t>M WIDE Tokyo</a:t>
            </a:r>
            <a:endParaRPr lang="en-US" sz="3200" b="0" dirty="0">
              <a:latin typeface="Times New Roman" charset="0"/>
              <a:cs typeface="Calibri"/>
            </a:endParaRPr>
          </a:p>
        </p:txBody>
      </p:sp>
      <p:sp>
        <p:nvSpPr>
          <p:cNvPr id="73745" name="Freeform 16"/>
          <p:cNvSpPr>
            <a:spLocks/>
          </p:cNvSpPr>
          <p:nvPr/>
        </p:nvSpPr>
        <p:spPr bwMode="auto">
          <a:xfrm>
            <a:off x="6851650" y="4632325"/>
            <a:ext cx="331788" cy="231775"/>
          </a:xfrm>
          <a:custGeom>
            <a:avLst/>
            <a:gdLst>
              <a:gd name="T0" fmla="*/ 331788 w 252"/>
              <a:gd name="T1" fmla="*/ 0 h 462"/>
              <a:gd name="T2" fmla="*/ 0 w 252"/>
              <a:gd name="T3" fmla="*/ 231775 h 462"/>
              <a:gd name="T4" fmla="*/ 0 60000 65536"/>
              <a:gd name="T5" fmla="*/ 0 60000 65536"/>
              <a:gd name="T6" fmla="*/ 0 w 252"/>
              <a:gd name="T7" fmla="*/ 0 h 462"/>
              <a:gd name="T8" fmla="*/ 252 w 252"/>
              <a:gd name="T9" fmla="*/ 462 h 462"/>
            </a:gdLst>
            <a:ahLst/>
            <a:cxnLst>
              <a:cxn ang="T4">
                <a:pos x="T0" y="T1"/>
              </a:cxn>
              <a:cxn ang="T5">
                <a:pos x="T2" y="T3"/>
              </a:cxn>
            </a:cxnLst>
            <a:rect l="T6" t="T7" r="T8" b="T9"/>
            <a:pathLst>
              <a:path w="252" h="462">
                <a:moveTo>
                  <a:pt x="252" y="0"/>
                </a:moveTo>
                <a:lnTo>
                  <a:pt x="0" y="462"/>
                </a:lnTo>
              </a:path>
            </a:pathLst>
          </a:custGeom>
          <a:noFill/>
          <a:ln w="1905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3746" name="Text Box 17"/>
          <p:cNvSpPr txBox="1">
            <a:spLocks noChangeArrowheads="1"/>
          </p:cNvSpPr>
          <p:nvPr/>
        </p:nvSpPr>
        <p:spPr bwMode="auto">
          <a:xfrm>
            <a:off x="2665413" y="2559050"/>
            <a:ext cx="3903662" cy="1304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1323" tIns="35662" rIns="71323" bIns="35662"/>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400" b="0" dirty="0">
                <a:solidFill>
                  <a:srgbClr val="000000"/>
                </a:solidFill>
                <a:latin typeface="Calibri"/>
                <a:cs typeface="Calibri"/>
              </a:rPr>
              <a:t>A </a:t>
            </a:r>
            <a:r>
              <a:rPr lang="en-US" sz="1400" b="0" dirty="0" err="1">
                <a:solidFill>
                  <a:srgbClr val="000000"/>
                </a:solidFill>
                <a:latin typeface="Calibri"/>
                <a:cs typeface="Calibri"/>
              </a:rPr>
              <a:t>Verisign</a:t>
            </a:r>
            <a:r>
              <a:rPr lang="en-US" sz="1400" b="0" dirty="0">
                <a:solidFill>
                  <a:srgbClr val="000000"/>
                </a:solidFill>
                <a:latin typeface="Calibri"/>
                <a:cs typeface="Calibri"/>
              </a:rPr>
              <a:t>, Dulles, VA</a:t>
            </a:r>
          </a:p>
          <a:p>
            <a:pPr algn="l"/>
            <a:r>
              <a:rPr lang="en-US" sz="1400" b="0" dirty="0">
                <a:solidFill>
                  <a:srgbClr val="000000"/>
                </a:solidFill>
                <a:latin typeface="Calibri"/>
                <a:cs typeface="Calibri"/>
              </a:rPr>
              <a:t>C Cogent, Herndon, VA</a:t>
            </a:r>
          </a:p>
          <a:p>
            <a:pPr algn="l"/>
            <a:r>
              <a:rPr lang="en-US" sz="1400" b="0" dirty="0">
                <a:solidFill>
                  <a:srgbClr val="000000"/>
                </a:solidFill>
                <a:latin typeface="Calibri"/>
                <a:cs typeface="Calibri"/>
              </a:rPr>
              <a:t>D U Maryland College Park, MD</a:t>
            </a:r>
          </a:p>
          <a:p>
            <a:pPr algn="l"/>
            <a:r>
              <a:rPr lang="en-US" sz="1400" b="0" dirty="0">
                <a:solidFill>
                  <a:srgbClr val="000000"/>
                </a:solidFill>
                <a:latin typeface="Calibri"/>
                <a:cs typeface="Calibri"/>
              </a:rPr>
              <a:t>G US </a:t>
            </a:r>
            <a:r>
              <a:rPr lang="en-US" sz="1400" b="0" dirty="0" err="1">
                <a:solidFill>
                  <a:srgbClr val="000000"/>
                </a:solidFill>
                <a:latin typeface="Calibri"/>
                <a:cs typeface="Calibri"/>
              </a:rPr>
              <a:t>DoD</a:t>
            </a:r>
            <a:r>
              <a:rPr lang="en-US" sz="1400" b="0" dirty="0">
                <a:solidFill>
                  <a:srgbClr val="000000"/>
                </a:solidFill>
                <a:latin typeface="Calibri"/>
                <a:cs typeface="Calibri"/>
              </a:rPr>
              <a:t> Vienna, VA</a:t>
            </a:r>
          </a:p>
          <a:p>
            <a:pPr algn="l"/>
            <a:r>
              <a:rPr lang="en-US" sz="1400" b="0" dirty="0">
                <a:solidFill>
                  <a:srgbClr val="000000"/>
                </a:solidFill>
                <a:latin typeface="Calibri"/>
                <a:cs typeface="Calibri"/>
              </a:rPr>
              <a:t>H ARL Aberdeen, MD</a:t>
            </a:r>
          </a:p>
          <a:p>
            <a:pPr algn="l"/>
            <a:r>
              <a:rPr lang="en-US" sz="1400" b="0" dirty="0">
                <a:solidFill>
                  <a:srgbClr val="000000"/>
                </a:solidFill>
                <a:latin typeface="Calibri"/>
                <a:cs typeface="Calibri"/>
              </a:rPr>
              <a:t>J </a:t>
            </a:r>
            <a:r>
              <a:rPr lang="en-US" sz="1400" b="0" dirty="0" err="1">
                <a:solidFill>
                  <a:srgbClr val="000000"/>
                </a:solidFill>
                <a:latin typeface="Calibri"/>
                <a:cs typeface="Calibri"/>
              </a:rPr>
              <a:t>Verisign</a:t>
            </a:r>
            <a:endParaRPr lang="en-US" sz="1400" b="0" dirty="0">
              <a:solidFill>
                <a:srgbClr val="000000"/>
              </a:solidFill>
              <a:latin typeface="Calibri"/>
              <a:cs typeface="Calibri"/>
            </a:endParaRPr>
          </a:p>
          <a:p>
            <a:pPr algn="ctr"/>
            <a:endParaRPr lang="en-US" sz="2800" b="0" dirty="0">
              <a:latin typeface="Times New Roman" charset="0"/>
              <a:cs typeface="Calibri"/>
            </a:endParaRPr>
          </a:p>
        </p:txBody>
      </p:sp>
    </p:spTree>
    <p:extLst>
      <p:ext uri="{BB962C8B-B14F-4D97-AF65-F5344CB8AC3E}">
        <p14:creationId xmlns:p14="http://schemas.microsoft.com/office/powerpoint/2010/main" val="395230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fld id="{260669AE-E41D-2448-9042-0FF95BDB53C0}" type="slidenum">
              <a:rPr lang="en-US" sz="1400">
                <a:latin typeface="Times New Roman" charset="0"/>
              </a:rPr>
              <a:pPr/>
              <a:t>80</a:t>
            </a:fld>
            <a:endParaRPr lang="en-US" sz="1400">
              <a:latin typeface="Times New Roman" charset="0"/>
            </a:endParaRPr>
          </a:p>
        </p:txBody>
      </p:sp>
      <p:sp>
        <p:nvSpPr>
          <p:cNvPr id="103431" name="Rectangle 2"/>
          <p:cNvSpPr>
            <a:spLocks noGrp="1" noChangeArrowheads="1"/>
          </p:cNvSpPr>
          <p:nvPr>
            <p:ph type="title"/>
          </p:nvPr>
        </p:nvSpPr>
        <p:spPr>
          <a:xfrm>
            <a:off x="298450" y="228600"/>
            <a:ext cx="8520113" cy="1143000"/>
          </a:xfrm>
        </p:spPr>
        <p:txBody>
          <a:bodyPr/>
          <a:lstStyle/>
          <a:p>
            <a:r>
              <a:rPr lang="en-US" sz="3200" dirty="0">
                <a:ea typeface="ＭＳ Ｐゴシック" charset="0"/>
                <a:cs typeface="ＭＳ Ｐゴシック" charset="0"/>
              </a:rPr>
              <a:t>File distribution time: P2P</a:t>
            </a:r>
          </a:p>
        </p:txBody>
      </p:sp>
      <p:sp>
        <p:nvSpPr>
          <p:cNvPr id="103432" name="Freeform 3"/>
          <p:cNvSpPr>
            <a:spLocks/>
          </p:cNvSpPr>
          <p:nvPr/>
        </p:nvSpPr>
        <p:spPr bwMode="auto">
          <a:xfrm>
            <a:off x="5807075" y="2316163"/>
            <a:ext cx="2497138" cy="16779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latin typeface="Calibri"/>
            </a:endParaRPr>
          </a:p>
        </p:txBody>
      </p:sp>
      <p:grpSp>
        <p:nvGrpSpPr>
          <p:cNvPr id="103433" name="Group 4"/>
          <p:cNvGrpSpPr>
            <a:grpSpLocks/>
          </p:cNvGrpSpPr>
          <p:nvPr/>
        </p:nvGrpSpPr>
        <p:grpSpPr bwMode="auto">
          <a:xfrm>
            <a:off x="5264150" y="1651000"/>
            <a:ext cx="355600" cy="692150"/>
            <a:chOff x="4180" y="783"/>
            <a:chExt cx="150" cy="307"/>
          </a:xfrm>
        </p:grpSpPr>
        <p:sp>
          <p:nvSpPr>
            <p:cNvPr id="103468" name="AutoShape 5"/>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sp>
          <p:nvSpPr>
            <p:cNvPr id="103469" name="Rectangle 6"/>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sp>
          <p:nvSpPr>
            <p:cNvPr id="103470" name="Rectangle 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dirty="0">
                <a:latin typeface="Calibri"/>
              </a:endParaRPr>
            </a:p>
          </p:txBody>
        </p:sp>
        <p:sp>
          <p:nvSpPr>
            <p:cNvPr id="103471" name="AutoShape 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dirty="0">
                <a:latin typeface="Calibri"/>
              </a:endParaRPr>
            </a:p>
          </p:txBody>
        </p:sp>
        <p:sp>
          <p:nvSpPr>
            <p:cNvPr id="103472" name="Line 9"/>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3473" name="Line 10"/>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3474" name="Rectangle 1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dirty="0">
                <a:latin typeface="Calibri"/>
              </a:endParaRPr>
            </a:p>
          </p:txBody>
        </p:sp>
        <p:sp>
          <p:nvSpPr>
            <p:cNvPr id="103475" name="Rectangle 12"/>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grpSp>
      <p:sp>
        <p:nvSpPr>
          <p:cNvPr id="103434" name="Line 13"/>
          <p:cNvSpPr>
            <a:spLocks noChangeShapeType="1"/>
          </p:cNvSpPr>
          <p:nvPr/>
        </p:nvSpPr>
        <p:spPr bwMode="auto">
          <a:xfrm>
            <a:off x="5440363" y="2332038"/>
            <a:ext cx="531812" cy="242887"/>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03435" name="Text Box 14"/>
          <p:cNvSpPr txBox="1">
            <a:spLocks noChangeArrowheads="1"/>
          </p:cNvSpPr>
          <p:nvPr/>
        </p:nvSpPr>
        <p:spPr bwMode="auto">
          <a:xfrm>
            <a:off x="5678488" y="2071688"/>
            <a:ext cx="3661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dirty="0">
                <a:latin typeface="Calibri"/>
              </a:rPr>
              <a:t>u</a:t>
            </a:r>
            <a:r>
              <a:rPr lang="en-US" sz="1800" baseline="-25000" dirty="0">
                <a:latin typeface="Calibri"/>
              </a:rPr>
              <a:t>s</a:t>
            </a:r>
          </a:p>
        </p:txBody>
      </p:sp>
      <p:graphicFrame>
        <p:nvGraphicFramePr>
          <p:cNvPr id="103426" name="Object 15"/>
          <p:cNvGraphicFramePr>
            <a:graphicFrameLocks noChangeAspect="1"/>
          </p:cNvGraphicFramePr>
          <p:nvPr/>
        </p:nvGraphicFramePr>
        <p:xfrm>
          <a:off x="6346825" y="1366838"/>
          <a:ext cx="363538" cy="365125"/>
        </p:xfrm>
        <a:graphic>
          <a:graphicData uri="http://schemas.openxmlformats.org/presentationml/2006/ole">
            <mc:AlternateContent xmlns:mc="http://schemas.openxmlformats.org/markup-compatibility/2006">
              <mc:Choice xmlns:v="urn:schemas-microsoft-com:vml" Requires="v">
                <p:oleObj spid="_x0000_s89604" name="Clip" r:id="rId3" imgW="1305000" imgH="1085760" progId="MS_ClipArt_Gallery.2">
                  <p:embed/>
                </p:oleObj>
              </mc:Choice>
              <mc:Fallback>
                <p:oleObj name="Clip" r:id="rId3"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825" y="1366838"/>
                        <a:ext cx="363538" cy="3651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3436" name="Line 16"/>
          <p:cNvSpPr>
            <a:spLocks noChangeShapeType="1"/>
          </p:cNvSpPr>
          <p:nvPr/>
        </p:nvSpPr>
        <p:spPr bwMode="auto">
          <a:xfrm>
            <a:off x="6586538" y="1677988"/>
            <a:ext cx="150812" cy="714375"/>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03437" name="Line 17"/>
          <p:cNvSpPr>
            <a:spLocks noChangeShapeType="1"/>
          </p:cNvSpPr>
          <p:nvPr/>
        </p:nvSpPr>
        <p:spPr bwMode="auto">
          <a:xfrm flipH="1" flipV="1">
            <a:off x="6451600" y="1670050"/>
            <a:ext cx="150813" cy="695325"/>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03438" name="Text Box 18"/>
          <p:cNvSpPr txBox="1">
            <a:spLocks noChangeArrowheads="1"/>
          </p:cNvSpPr>
          <p:nvPr/>
        </p:nvSpPr>
        <p:spPr bwMode="auto">
          <a:xfrm>
            <a:off x="6938963" y="1797050"/>
            <a:ext cx="55562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i="1" dirty="0">
                <a:latin typeface="Calibri"/>
              </a:rPr>
              <a:t>u</a:t>
            </a:r>
            <a:r>
              <a:rPr lang="en-US" sz="1800" i="1" baseline="-25000" dirty="0">
                <a:latin typeface="Calibri"/>
              </a:rPr>
              <a:t>2</a:t>
            </a:r>
          </a:p>
        </p:txBody>
      </p:sp>
      <p:sp>
        <p:nvSpPr>
          <p:cNvPr id="103439" name="Text Box 19"/>
          <p:cNvSpPr txBox="1">
            <a:spLocks noChangeArrowheads="1"/>
          </p:cNvSpPr>
          <p:nvPr/>
        </p:nvSpPr>
        <p:spPr bwMode="auto">
          <a:xfrm>
            <a:off x="6613525" y="1881188"/>
            <a:ext cx="40322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i="1" dirty="0">
                <a:latin typeface="Calibri"/>
              </a:rPr>
              <a:t>d</a:t>
            </a:r>
            <a:r>
              <a:rPr lang="en-US" sz="1800" i="1" baseline="-25000" dirty="0">
                <a:latin typeface="Calibri"/>
              </a:rPr>
              <a:t>1</a:t>
            </a:r>
          </a:p>
        </p:txBody>
      </p:sp>
      <p:graphicFrame>
        <p:nvGraphicFramePr>
          <p:cNvPr id="103427" name="Object 20"/>
          <p:cNvGraphicFramePr>
            <a:graphicFrameLocks noChangeAspect="1"/>
          </p:cNvGraphicFramePr>
          <p:nvPr/>
        </p:nvGraphicFramePr>
        <p:xfrm>
          <a:off x="7289800" y="1341438"/>
          <a:ext cx="379413" cy="382587"/>
        </p:xfrm>
        <a:graphic>
          <a:graphicData uri="http://schemas.openxmlformats.org/presentationml/2006/ole">
            <mc:AlternateContent xmlns:mc="http://schemas.openxmlformats.org/markup-compatibility/2006">
              <mc:Choice xmlns:v="urn:schemas-microsoft-com:vml" Requires="v">
                <p:oleObj spid="_x0000_s89605" name="Clip" r:id="rId5" imgW="1305000" imgH="1085760" progId="MS_ClipArt_Gallery.2">
                  <p:embed/>
                </p:oleObj>
              </mc:Choice>
              <mc:Fallback>
                <p:oleObj name="Clip" r:id="rId5"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9800" y="1341438"/>
                        <a:ext cx="379413" cy="3825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3440" name="Line 21"/>
          <p:cNvSpPr>
            <a:spLocks noChangeShapeType="1"/>
          </p:cNvSpPr>
          <p:nvPr/>
        </p:nvSpPr>
        <p:spPr bwMode="auto">
          <a:xfrm flipV="1">
            <a:off x="7145338" y="1700213"/>
            <a:ext cx="211137" cy="814387"/>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03441" name="Line 22"/>
          <p:cNvSpPr>
            <a:spLocks noChangeShapeType="1"/>
          </p:cNvSpPr>
          <p:nvPr/>
        </p:nvSpPr>
        <p:spPr bwMode="auto">
          <a:xfrm flipH="1">
            <a:off x="7272338" y="1762125"/>
            <a:ext cx="219075" cy="822325"/>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03442" name="Text Box 23"/>
          <p:cNvSpPr txBox="1">
            <a:spLocks noChangeArrowheads="1"/>
          </p:cNvSpPr>
          <p:nvPr/>
        </p:nvSpPr>
        <p:spPr bwMode="auto">
          <a:xfrm>
            <a:off x="7361238" y="1998663"/>
            <a:ext cx="40322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i="1" dirty="0">
                <a:latin typeface="Calibri"/>
              </a:rPr>
              <a:t>d</a:t>
            </a:r>
            <a:r>
              <a:rPr lang="en-US" sz="1800" i="1" baseline="-25000" dirty="0">
                <a:latin typeface="Calibri"/>
              </a:rPr>
              <a:t>2</a:t>
            </a:r>
          </a:p>
        </p:txBody>
      </p:sp>
      <p:sp>
        <p:nvSpPr>
          <p:cNvPr id="103443" name="Text Box 24"/>
          <p:cNvSpPr txBox="1">
            <a:spLocks noChangeArrowheads="1"/>
          </p:cNvSpPr>
          <p:nvPr/>
        </p:nvSpPr>
        <p:spPr bwMode="auto">
          <a:xfrm>
            <a:off x="6203950" y="1881188"/>
            <a:ext cx="5127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i="1" dirty="0">
                <a:latin typeface="Calibri"/>
              </a:rPr>
              <a:t>u</a:t>
            </a:r>
            <a:r>
              <a:rPr lang="en-US" sz="1800" i="1" baseline="-25000" dirty="0">
                <a:latin typeface="Calibri"/>
              </a:rPr>
              <a:t>1</a:t>
            </a:r>
          </a:p>
        </p:txBody>
      </p:sp>
      <p:sp>
        <p:nvSpPr>
          <p:cNvPr id="103444" name="Oval 25"/>
          <p:cNvSpPr>
            <a:spLocks noChangeArrowheads="1"/>
          </p:cNvSpPr>
          <p:nvPr/>
        </p:nvSpPr>
        <p:spPr bwMode="auto">
          <a:xfrm>
            <a:off x="5994400" y="3548063"/>
            <a:ext cx="74613" cy="96837"/>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3445" name="Oval 26"/>
          <p:cNvSpPr>
            <a:spLocks noChangeArrowheads="1"/>
          </p:cNvSpPr>
          <p:nvPr/>
        </p:nvSpPr>
        <p:spPr bwMode="auto">
          <a:xfrm>
            <a:off x="6459538" y="3794125"/>
            <a:ext cx="74612" cy="96838"/>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3446" name="Oval 27"/>
          <p:cNvSpPr>
            <a:spLocks noChangeArrowheads="1"/>
          </p:cNvSpPr>
          <p:nvPr/>
        </p:nvSpPr>
        <p:spPr bwMode="auto">
          <a:xfrm>
            <a:off x="6773863" y="3956050"/>
            <a:ext cx="73025" cy="96838"/>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3447" name="Oval 28"/>
          <p:cNvSpPr>
            <a:spLocks noChangeArrowheads="1"/>
          </p:cNvSpPr>
          <p:nvPr/>
        </p:nvSpPr>
        <p:spPr bwMode="auto">
          <a:xfrm>
            <a:off x="7248525" y="4048125"/>
            <a:ext cx="74613" cy="96838"/>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3448" name="Oval 29"/>
          <p:cNvSpPr>
            <a:spLocks noChangeArrowheads="1"/>
          </p:cNvSpPr>
          <p:nvPr/>
        </p:nvSpPr>
        <p:spPr bwMode="auto">
          <a:xfrm>
            <a:off x="7845425" y="4116388"/>
            <a:ext cx="74613" cy="96837"/>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3449" name="Oval 30"/>
          <p:cNvSpPr>
            <a:spLocks noChangeArrowheads="1"/>
          </p:cNvSpPr>
          <p:nvPr/>
        </p:nvSpPr>
        <p:spPr bwMode="auto">
          <a:xfrm>
            <a:off x="8245475" y="3924300"/>
            <a:ext cx="74613" cy="96838"/>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3450" name="Oval 31"/>
          <p:cNvSpPr>
            <a:spLocks noChangeArrowheads="1"/>
          </p:cNvSpPr>
          <p:nvPr/>
        </p:nvSpPr>
        <p:spPr bwMode="auto">
          <a:xfrm>
            <a:off x="8386763" y="3398838"/>
            <a:ext cx="74612" cy="96837"/>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3451" name="Oval 32"/>
          <p:cNvSpPr>
            <a:spLocks noChangeArrowheads="1"/>
          </p:cNvSpPr>
          <p:nvPr/>
        </p:nvSpPr>
        <p:spPr bwMode="auto">
          <a:xfrm>
            <a:off x="7842250" y="2281238"/>
            <a:ext cx="74613" cy="95250"/>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sp>
        <p:nvSpPr>
          <p:cNvPr id="103452" name="Oval 33"/>
          <p:cNvSpPr>
            <a:spLocks noChangeArrowheads="1"/>
          </p:cNvSpPr>
          <p:nvPr/>
        </p:nvSpPr>
        <p:spPr bwMode="auto">
          <a:xfrm>
            <a:off x="8437563" y="2933700"/>
            <a:ext cx="74612" cy="96838"/>
          </a:xfrm>
          <a:prstGeom prst="ellipse">
            <a:avLst/>
          </a:prstGeom>
          <a:solidFill>
            <a:schemeClr val="tx1"/>
          </a:solidFill>
          <a:ln w="9525">
            <a:solidFill>
              <a:schemeClr val="tx1"/>
            </a:solidFill>
            <a:round/>
            <a:headEnd/>
            <a:tailEnd/>
          </a:ln>
        </p:spPr>
        <p:txBody>
          <a:bodyPr wrap="none" anchor="ctr"/>
          <a:lstStyle/>
          <a:p>
            <a:endParaRPr lang="en-US" dirty="0">
              <a:latin typeface="Calibri"/>
            </a:endParaRPr>
          </a:p>
        </p:txBody>
      </p:sp>
      <p:graphicFrame>
        <p:nvGraphicFramePr>
          <p:cNvPr id="103428" name="Object 34"/>
          <p:cNvGraphicFramePr>
            <a:graphicFrameLocks noChangeAspect="1"/>
          </p:cNvGraphicFramePr>
          <p:nvPr/>
        </p:nvGraphicFramePr>
        <p:xfrm>
          <a:off x="4795838" y="2865438"/>
          <a:ext cx="374650" cy="376237"/>
        </p:xfrm>
        <a:graphic>
          <a:graphicData uri="http://schemas.openxmlformats.org/presentationml/2006/ole">
            <mc:AlternateContent xmlns:mc="http://schemas.openxmlformats.org/markup-compatibility/2006">
              <mc:Choice xmlns:v="urn:schemas-microsoft-com:vml" Requires="v">
                <p:oleObj spid="_x0000_s89606" name="Clip" r:id="rId6" imgW="1305000" imgH="1085760" progId="MS_ClipArt_Gallery.2">
                  <p:embed/>
                </p:oleObj>
              </mc:Choice>
              <mc:Fallback>
                <p:oleObj name="Clip" r:id="rId6"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838" y="2865438"/>
                        <a:ext cx="374650" cy="3762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3453" name="Line 35"/>
          <p:cNvSpPr>
            <a:spLocks noChangeShapeType="1"/>
          </p:cNvSpPr>
          <p:nvPr/>
        </p:nvSpPr>
        <p:spPr bwMode="auto">
          <a:xfrm>
            <a:off x="5146675" y="3043238"/>
            <a:ext cx="6731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03454" name="Line 36"/>
          <p:cNvSpPr>
            <a:spLocks noChangeShapeType="1"/>
          </p:cNvSpPr>
          <p:nvPr/>
        </p:nvSpPr>
        <p:spPr bwMode="auto">
          <a:xfrm flipH="1">
            <a:off x="5183188" y="3159125"/>
            <a:ext cx="663575"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03455" name="Text Box 37"/>
          <p:cNvSpPr txBox="1">
            <a:spLocks noChangeArrowheads="1"/>
          </p:cNvSpPr>
          <p:nvPr/>
        </p:nvSpPr>
        <p:spPr bwMode="auto">
          <a:xfrm>
            <a:off x="5272088" y="3157538"/>
            <a:ext cx="5143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i="1" dirty="0" err="1">
                <a:latin typeface="Calibri"/>
              </a:rPr>
              <a:t>u</a:t>
            </a:r>
            <a:r>
              <a:rPr lang="en-US" sz="1800" i="1" baseline="-25000" dirty="0" err="1">
                <a:latin typeface="Calibri"/>
              </a:rPr>
              <a:t>N</a:t>
            </a:r>
            <a:endParaRPr lang="en-US" sz="1800" i="1" baseline="-25000" dirty="0">
              <a:latin typeface="Calibri"/>
            </a:endParaRPr>
          </a:p>
        </p:txBody>
      </p:sp>
      <p:sp>
        <p:nvSpPr>
          <p:cNvPr id="103456" name="Text Box 38"/>
          <p:cNvSpPr txBox="1">
            <a:spLocks noChangeArrowheads="1"/>
          </p:cNvSpPr>
          <p:nvPr/>
        </p:nvSpPr>
        <p:spPr bwMode="auto">
          <a:xfrm>
            <a:off x="5273675" y="2690813"/>
            <a:ext cx="528638"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i="1" dirty="0" err="1">
                <a:latin typeface="Calibri"/>
              </a:rPr>
              <a:t>d</a:t>
            </a:r>
            <a:r>
              <a:rPr lang="en-US" sz="1800" i="1" baseline="-25000" dirty="0" err="1">
                <a:latin typeface="Calibri"/>
              </a:rPr>
              <a:t>N</a:t>
            </a:r>
            <a:endParaRPr lang="en-US" sz="1800" i="1" baseline="-25000" dirty="0">
              <a:latin typeface="Calibri"/>
            </a:endParaRPr>
          </a:p>
        </p:txBody>
      </p:sp>
      <p:sp>
        <p:nvSpPr>
          <p:cNvPr id="103457" name="Text Box 39"/>
          <p:cNvSpPr txBox="1">
            <a:spLocks noChangeArrowheads="1"/>
          </p:cNvSpPr>
          <p:nvPr/>
        </p:nvSpPr>
        <p:spPr bwMode="auto">
          <a:xfrm>
            <a:off x="5081588" y="1295400"/>
            <a:ext cx="1011237"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algn="ctr" eaLnBrk="1" hangingPunct="1">
              <a:spcBef>
                <a:spcPct val="0"/>
              </a:spcBef>
              <a:buClrTx/>
              <a:buSzTx/>
              <a:buFontTx/>
              <a:buNone/>
            </a:pPr>
            <a:r>
              <a:rPr lang="en-US" sz="1800" dirty="0">
                <a:latin typeface="Calibri"/>
              </a:rPr>
              <a:t>Server</a:t>
            </a:r>
            <a:endParaRPr lang="en-US" sz="1800" baseline="-25000" dirty="0">
              <a:latin typeface="Calibri"/>
            </a:endParaRPr>
          </a:p>
        </p:txBody>
      </p:sp>
      <p:sp>
        <p:nvSpPr>
          <p:cNvPr id="103458" name="Text Box 40"/>
          <p:cNvSpPr txBox="1">
            <a:spLocks noChangeArrowheads="1"/>
          </p:cNvSpPr>
          <p:nvPr/>
        </p:nvSpPr>
        <p:spPr bwMode="auto">
          <a:xfrm>
            <a:off x="5889625" y="2625725"/>
            <a:ext cx="222394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800" dirty="0">
                <a:latin typeface="Calibri"/>
              </a:rPr>
              <a:t>Network (with </a:t>
            </a:r>
          </a:p>
          <a:p>
            <a:pPr eaLnBrk="1" hangingPunct="1">
              <a:spcBef>
                <a:spcPct val="0"/>
              </a:spcBef>
              <a:buClrTx/>
              <a:buSzTx/>
              <a:buFontTx/>
              <a:buNone/>
            </a:pPr>
            <a:r>
              <a:rPr lang="en-US" sz="1800" dirty="0">
                <a:latin typeface="Calibri"/>
              </a:rPr>
              <a:t>abundant bandwidth)</a:t>
            </a:r>
          </a:p>
        </p:txBody>
      </p:sp>
      <p:sp>
        <p:nvSpPr>
          <p:cNvPr id="103459" name="AutoShape 41"/>
          <p:cNvSpPr>
            <a:spLocks noChangeArrowheads="1"/>
          </p:cNvSpPr>
          <p:nvPr/>
        </p:nvSpPr>
        <p:spPr bwMode="auto">
          <a:xfrm>
            <a:off x="4832350" y="1647825"/>
            <a:ext cx="347663" cy="644525"/>
          </a:xfrm>
          <a:prstGeom prst="can">
            <a:avLst>
              <a:gd name="adj" fmla="val 46347"/>
            </a:avLst>
          </a:prstGeom>
          <a:solidFill>
            <a:srgbClr val="009900"/>
          </a:solidFill>
          <a:ln w="9525">
            <a:solidFill>
              <a:schemeClr val="tx1"/>
            </a:solidFill>
            <a:round/>
            <a:headEnd/>
            <a:tailEnd/>
          </a:ln>
        </p:spPr>
        <p:txBody>
          <a:bodyPr wrap="none" anchor="ctr"/>
          <a:lstStyle/>
          <a:p>
            <a:endParaRPr lang="en-US" dirty="0">
              <a:latin typeface="Calibri"/>
            </a:endParaRPr>
          </a:p>
        </p:txBody>
      </p:sp>
      <p:sp>
        <p:nvSpPr>
          <p:cNvPr id="103460" name="Text Box 42"/>
          <p:cNvSpPr txBox="1">
            <a:spLocks noChangeArrowheads="1"/>
          </p:cNvSpPr>
          <p:nvPr/>
        </p:nvSpPr>
        <p:spPr bwMode="auto">
          <a:xfrm>
            <a:off x="4779963" y="1828800"/>
            <a:ext cx="411162"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algn="ctr" eaLnBrk="1" hangingPunct="1">
              <a:spcBef>
                <a:spcPct val="0"/>
              </a:spcBef>
              <a:buClrTx/>
              <a:buSzTx/>
              <a:buFontTx/>
              <a:buNone/>
            </a:pPr>
            <a:r>
              <a:rPr lang="en-US" sz="1800" i="1" dirty="0">
                <a:solidFill>
                  <a:schemeClr val="bg1"/>
                </a:solidFill>
                <a:latin typeface="Calibri"/>
              </a:rPr>
              <a:t>F</a:t>
            </a:r>
            <a:endParaRPr lang="en-US" sz="1800" i="1" baseline="-25000" dirty="0">
              <a:solidFill>
                <a:schemeClr val="bg1"/>
              </a:solidFill>
              <a:latin typeface="Calibri"/>
            </a:endParaRPr>
          </a:p>
        </p:txBody>
      </p:sp>
      <p:sp>
        <p:nvSpPr>
          <p:cNvPr id="103461" name="Rectangle 43"/>
          <p:cNvSpPr>
            <a:spLocks noGrp="1" noChangeArrowheads="1"/>
          </p:cNvSpPr>
          <p:nvPr>
            <p:ph type="body" idx="1"/>
          </p:nvPr>
        </p:nvSpPr>
        <p:spPr>
          <a:xfrm>
            <a:off x="385763" y="1614488"/>
            <a:ext cx="3968750" cy="2832100"/>
          </a:xfrm>
        </p:spPr>
        <p:txBody>
          <a:bodyPr/>
          <a:lstStyle/>
          <a:p>
            <a:r>
              <a:rPr lang="en-US" sz="2400" dirty="0">
                <a:ea typeface="ＭＳ Ｐゴシック" charset="0"/>
                <a:cs typeface="ＭＳ Ｐゴシック" charset="0"/>
              </a:rPr>
              <a:t>server must send one copy: F</a:t>
            </a:r>
            <a:r>
              <a:rPr lang="en-US" sz="2400" i="1" dirty="0">
                <a:ea typeface="ＭＳ Ｐゴシック" charset="0"/>
                <a:cs typeface="ＭＳ Ｐゴシック" charset="0"/>
              </a:rPr>
              <a:t>/u</a:t>
            </a:r>
            <a:r>
              <a:rPr lang="en-US" sz="2400" i="1" baseline="-25000" dirty="0">
                <a:ea typeface="ＭＳ Ｐゴシック" charset="0"/>
                <a:cs typeface="ＭＳ Ｐゴシック" charset="0"/>
              </a:rPr>
              <a:t>s</a:t>
            </a:r>
            <a:r>
              <a:rPr lang="en-US" sz="2400" baseline="-25000" dirty="0">
                <a:ea typeface="ＭＳ Ｐゴシック" charset="0"/>
                <a:cs typeface="ＭＳ Ｐゴシック" charset="0"/>
              </a:rPr>
              <a:t> </a:t>
            </a:r>
            <a:r>
              <a:rPr lang="en-US" sz="2400" dirty="0">
                <a:ea typeface="ＭＳ Ｐゴシック" charset="0"/>
                <a:cs typeface="ＭＳ Ｐゴシック" charset="0"/>
              </a:rPr>
              <a:t>time </a:t>
            </a:r>
          </a:p>
          <a:p>
            <a:r>
              <a:rPr lang="en-US" sz="2400" dirty="0">
                <a:ea typeface="ＭＳ Ｐゴシック" charset="0"/>
                <a:cs typeface="ＭＳ Ｐゴシック" charset="0"/>
              </a:rPr>
              <a:t>client </a:t>
            </a:r>
            <a:r>
              <a:rPr lang="en-US" sz="2400" dirty="0" err="1">
                <a:ea typeface="ＭＳ Ｐゴシック" charset="0"/>
                <a:cs typeface="ＭＳ Ｐゴシック" charset="0"/>
              </a:rPr>
              <a:t>i</a:t>
            </a:r>
            <a:r>
              <a:rPr lang="en-US" sz="2400" dirty="0">
                <a:ea typeface="ＭＳ Ｐゴシック" charset="0"/>
                <a:cs typeface="ＭＳ Ｐゴシック" charset="0"/>
              </a:rPr>
              <a:t> takes F/d</a:t>
            </a:r>
            <a:r>
              <a:rPr lang="en-US" sz="2400" baseline="-25000" dirty="0">
                <a:ea typeface="ＭＳ Ｐゴシック" charset="0"/>
                <a:cs typeface="ＭＳ Ｐゴシック" charset="0"/>
              </a:rPr>
              <a:t>i </a:t>
            </a:r>
            <a:r>
              <a:rPr lang="en-US" sz="2400" dirty="0">
                <a:ea typeface="ＭＳ Ｐゴシック" charset="0"/>
                <a:cs typeface="ＭＳ Ｐゴシック" charset="0"/>
              </a:rPr>
              <a:t>time to download</a:t>
            </a:r>
          </a:p>
          <a:p>
            <a:r>
              <a:rPr lang="en-US" sz="2400" dirty="0">
                <a:ea typeface="ＭＳ Ｐゴシック" charset="0"/>
                <a:cs typeface="ＭＳ Ｐゴシック" charset="0"/>
              </a:rPr>
              <a:t>NF bits must be downloaded (aggregate)</a:t>
            </a:r>
          </a:p>
        </p:txBody>
      </p:sp>
      <p:sp>
        <p:nvSpPr>
          <p:cNvPr id="103462" name="Rectangle 50"/>
          <p:cNvSpPr>
            <a:spLocks noChangeArrowheads="1"/>
          </p:cNvSpPr>
          <p:nvPr/>
        </p:nvSpPr>
        <p:spPr bwMode="auto">
          <a:xfrm>
            <a:off x="801688" y="3973513"/>
            <a:ext cx="6338887" cy="1100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75000"/>
              </a:lnSpc>
              <a:buFont typeface="ZapfDingbats" charset="0"/>
              <a:buChar char="r"/>
            </a:pPr>
            <a:r>
              <a:rPr lang="en-US" dirty="0">
                <a:latin typeface="Calibri"/>
              </a:rPr>
              <a:t>fastest possible upload rate: u</a:t>
            </a:r>
            <a:r>
              <a:rPr lang="en-US" baseline="-25000" dirty="0">
                <a:latin typeface="Calibri"/>
              </a:rPr>
              <a:t>s</a:t>
            </a:r>
            <a:r>
              <a:rPr lang="en-US" dirty="0">
                <a:latin typeface="Calibri"/>
              </a:rPr>
              <a:t> + </a:t>
            </a:r>
            <a:r>
              <a:rPr lang="en-US" sz="3200" dirty="0">
                <a:latin typeface="Symbol" charset="0"/>
              </a:rPr>
              <a:t>S</a:t>
            </a:r>
            <a:r>
              <a:rPr lang="en-US" dirty="0">
                <a:latin typeface="Calibri"/>
              </a:rPr>
              <a:t>u</a:t>
            </a:r>
            <a:r>
              <a:rPr lang="en-US" baseline="-25000" dirty="0">
                <a:latin typeface="Calibri"/>
              </a:rPr>
              <a:t>i</a:t>
            </a:r>
          </a:p>
        </p:txBody>
      </p:sp>
      <p:grpSp>
        <p:nvGrpSpPr>
          <p:cNvPr id="3" name="Group 54"/>
          <p:cNvGrpSpPr>
            <a:grpSpLocks/>
          </p:cNvGrpSpPr>
          <p:nvPr/>
        </p:nvGrpSpPr>
        <p:grpSpPr bwMode="auto">
          <a:xfrm>
            <a:off x="1150938" y="5318125"/>
            <a:ext cx="7423150" cy="1095375"/>
            <a:chOff x="454" y="3185"/>
            <a:chExt cx="4676" cy="690"/>
          </a:xfrm>
        </p:grpSpPr>
        <p:sp>
          <p:nvSpPr>
            <p:cNvPr id="103464" name="Text Box 45"/>
            <p:cNvSpPr txBox="1">
              <a:spLocks noChangeArrowheads="1"/>
            </p:cNvSpPr>
            <p:nvPr/>
          </p:nvSpPr>
          <p:spPr bwMode="auto">
            <a:xfrm>
              <a:off x="619" y="3303"/>
              <a:ext cx="4511" cy="3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r>
                <a:rPr lang="en-US" dirty="0">
                  <a:latin typeface="Calibri"/>
                </a:rPr>
                <a:t>d</a:t>
              </a:r>
              <a:r>
                <a:rPr lang="en-US" baseline="-25000" dirty="0">
                  <a:latin typeface="Calibri"/>
                </a:rPr>
                <a:t>P2P</a:t>
              </a:r>
              <a:r>
                <a:rPr lang="en-US" dirty="0">
                  <a:latin typeface="Calibri"/>
                </a:rPr>
                <a:t> = max </a:t>
              </a:r>
              <a:r>
                <a:rPr lang="en-US" sz="2800" dirty="0">
                  <a:latin typeface="Calibri"/>
                </a:rPr>
                <a:t>{</a:t>
              </a:r>
              <a:r>
                <a:rPr lang="en-US" dirty="0">
                  <a:latin typeface="Calibri"/>
                </a:rPr>
                <a:t> </a:t>
              </a:r>
              <a:r>
                <a:rPr lang="en-US" i="1" dirty="0">
                  <a:latin typeface="Calibri"/>
                </a:rPr>
                <a:t>F/u</a:t>
              </a:r>
              <a:r>
                <a:rPr lang="en-US" i="1" baseline="-25000" dirty="0">
                  <a:latin typeface="Calibri"/>
                </a:rPr>
                <a:t>s</a:t>
              </a:r>
              <a:r>
                <a:rPr lang="en-US" i="1" dirty="0">
                  <a:latin typeface="Calibri"/>
                </a:rPr>
                <a:t>, F/min(d</a:t>
              </a:r>
              <a:r>
                <a:rPr lang="en-US" i="1" baseline="-25000" dirty="0">
                  <a:latin typeface="Calibri"/>
                </a:rPr>
                <a:t>i</a:t>
              </a:r>
              <a:r>
                <a:rPr lang="en-US" i="1" dirty="0">
                  <a:latin typeface="Calibri"/>
                </a:rPr>
                <a:t>)</a:t>
              </a:r>
              <a:r>
                <a:rPr lang="en-US" dirty="0">
                  <a:latin typeface="Calibri"/>
                </a:rPr>
                <a:t> , NF/(u</a:t>
              </a:r>
              <a:r>
                <a:rPr lang="en-US" baseline="-25000" dirty="0">
                  <a:latin typeface="Calibri"/>
                </a:rPr>
                <a:t>s</a:t>
              </a:r>
              <a:r>
                <a:rPr lang="en-US" dirty="0">
                  <a:latin typeface="Calibri"/>
                </a:rPr>
                <a:t> + </a:t>
              </a:r>
              <a:r>
                <a:rPr lang="en-US" sz="3200" dirty="0">
                  <a:latin typeface="Symbol" charset="0"/>
                </a:rPr>
                <a:t>S</a:t>
              </a:r>
              <a:r>
                <a:rPr lang="en-US" dirty="0">
                  <a:latin typeface="Calibri"/>
                </a:rPr>
                <a:t>u</a:t>
              </a:r>
              <a:r>
                <a:rPr lang="en-US" baseline="-25000" dirty="0">
                  <a:latin typeface="Calibri"/>
                </a:rPr>
                <a:t>i</a:t>
              </a:r>
              <a:r>
                <a:rPr lang="en-US" dirty="0">
                  <a:latin typeface="Calibri"/>
                </a:rPr>
                <a:t>)</a:t>
              </a:r>
              <a:r>
                <a:rPr lang="en-US" baseline="-25000" dirty="0">
                  <a:latin typeface="Calibri"/>
                </a:rPr>
                <a:t> </a:t>
              </a:r>
              <a:r>
                <a:rPr lang="en-US" sz="2800" dirty="0">
                  <a:latin typeface="Calibri"/>
                </a:rPr>
                <a:t>}</a:t>
              </a:r>
            </a:p>
          </p:txBody>
        </p:sp>
        <p:sp>
          <p:nvSpPr>
            <p:cNvPr id="103465" name="Text Box 46"/>
            <p:cNvSpPr txBox="1">
              <a:spLocks noChangeArrowheads="1"/>
            </p:cNvSpPr>
            <p:nvPr/>
          </p:nvSpPr>
          <p:spPr bwMode="auto">
            <a:xfrm>
              <a:off x="3013" y="3535"/>
              <a:ext cx="192"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r>
                <a:rPr lang="en-US" sz="2000" i="1" dirty="0" err="1">
                  <a:latin typeface="Calibri"/>
                </a:rPr>
                <a:t>i</a:t>
              </a:r>
              <a:endParaRPr lang="en-US" sz="2000" i="1" dirty="0">
                <a:latin typeface="Calibri"/>
              </a:endParaRPr>
            </a:p>
          </p:txBody>
        </p:sp>
        <p:sp>
          <p:nvSpPr>
            <p:cNvPr id="103466" name="Text Box 52"/>
            <p:cNvSpPr txBox="1">
              <a:spLocks noChangeArrowheads="1"/>
            </p:cNvSpPr>
            <p:nvPr/>
          </p:nvSpPr>
          <p:spPr bwMode="auto">
            <a:xfrm>
              <a:off x="3921" y="3559"/>
              <a:ext cx="116"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endParaRPr lang="en-US" sz="1600" i="1" dirty="0">
                <a:latin typeface="Calibri"/>
              </a:endParaRPr>
            </a:p>
          </p:txBody>
        </p:sp>
        <p:sp>
          <p:nvSpPr>
            <p:cNvPr id="103467" name="Rectangle 53"/>
            <p:cNvSpPr>
              <a:spLocks noChangeArrowheads="1"/>
            </p:cNvSpPr>
            <p:nvPr/>
          </p:nvSpPr>
          <p:spPr bwMode="auto">
            <a:xfrm>
              <a:off x="454" y="3185"/>
              <a:ext cx="4302" cy="690"/>
            </a:xfrm>
            <a:prstGeom prst="rect">
              <a:avLst/>
            </a:prstGeom>
            <a:noFill/>
            <a:ln w="9525">
              <a:solidFill>
                <a:srgbClr val="FF33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dirty="0">
                <a:latin typeface="Calibri"/>
              </a:endParaRPr>
            </a:p>
          </p:txBody>
        </p:sp>
      </p:grpSp>
    </p:spTree>
    <p:extLst>
      <p:ext uri="{BB962C8B-B14F-4D97-AF65-F5344CB8AC3E}">
        <p14:creationId xmlns:p14="http://schemas.microsoft.com/office/powerpoint/2010/main" val="2822003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fld id="{53A44D21-1A2C-9F4B-8C04-AC430DB5BC55}" type="slidenum">
              <a:rPr lang="en-US" sz="1400">
                <a:latin typeface="Times New Roman" charset="0"/>
              </a:rPr>
              <a:pPr/>
              <a:t>81</a:t>
            </a:fld>
            <a:endParaRPr lang="en-US" sz="1400">
              <a:latin typeface="Times New Roman" charset="0"/>
            </a:endParaRPr>
          </a:p>
        </p:txBody>
      </p:sp>
      <p:graphicFrame>
        <p:nvGraphicFramePr>
          <p:cNvPr id="104450" name="Object 2"/>
          <p:cNvGraphicFramePr>
            <a:graphicFrameLocks noChangeAspect="1"/>
          </p:cNvGraphicFramePr>
          <p:nvPr/>
        </p:nvGraphicFramePr>
        <p:xfrm>
          <a:off x="1431925" y="1939925"/>
          <a:ext cx="6543675" cy="4457700"/>
        </p:xfrm>
        <a:graphic>
          <a:graphicData uri="http://schemas.openxmlformats.org/presentationml/2006/ole">
            <mc:AlternateContent xmlns:mc="http://schemas.openxmlformats.org/markup-compatibility/2006">
              <mc:Choice xmlns:v="urn:schemas-microsoft-com:vml" Requires="v">
                <p:oleObj spid="_x0000_s90305" name="Chart" r:id="rId4" imgW="7724851" imgH="5286451" progId="Excel.Chart.8">
                  <p:embed/>
                </p:oleObj>
              </mc:Choice>
              <mc:Fallback>
                <p:oleObj name="Chart" r:id="rId4" imgW="7724851" imgH="5286451"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925" y="1939925"/>
                        <a:ext cx="6543675" cy="445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4453" name="Rectangle 4"/>
          <p:cNvSpPr>
            <a:spLocks noChangeArrowheads="1"/>
          </p:cNvSpPr>
          <p:nvPr/>
        </p:nvSpPr>
        <p:spPr bwMode="auto">
          <a:xfrm>
            <a:off x="298450" y="228600"/>
            <a:ext cx="8520113"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spcBef>
                <a:spcPct val="0"/>
              </a:spcBef>
              <a:buClrTx/>
              <a:buSzTx/>
              <a:buFontTx/>
              <a:buNone/>
            </a:pPr>
            <a:r>
              <a:rPr lang="en-US" sz="3200" u="sng" dirty="0">
                <a:solidFill>
                  <a:schemeClr val="accent2"/>
                </a:solidFill>
                <a:latin typeface="Calibri"/>
              </a:rPr>
              <a:t>Server-client vs. P2P: example</a:t>
            </a:r>
          </a:p>
        </p:txBody>
      </p:sp>
      <p:sp>
        <p:nvSpPr>
          <p:cNvPr id="104454" name="Text Box 5"/>
          <p:cNvSpPr txBox="1">
            <a:spLocks noChangeArrowheads="1"/>
          </p:cNvSpPr>
          <p:nvPr/>
        </p:nvSpPr>
        <p:spPr bwMode="auto">
          <a:xfrm>
            <a:off x="433388" y="1292225"/>
            <a:ext cx="726718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r>
              <a:rPr lang="en-US" dirty="0">
                <a:latin typeface="Calibri"/>
              </a:rPr>
              <a:t>Client upload rate = u,  F/u = 1 hour,  u</a:t>
            </a:r>
            <a:r>
              <a:rPr lang="en-US" baseline="-25000" dirty="0">
                <a:latin typeface="Calibri"/>
              </a:rPr>
              <a:t>s</a:t>
            </a:r>
            <a:r>
              <a:rPr lang="en-US" dirty="0">
                <a:latin typeface="Calibri"/>
              </a:rPr>
              <a:t> = 10u,  </a:t>
            </a:r>
            <a:r>
              <a:rPr lang="en-US" dirty="0" err="1">
                <a:latin typeface="Calibri"/>
              </a:rPr>
              <a:t>d</a:t>
            </a:r>
            <a:r>
              <a:rPr lang="en-US" baseline="-25000" dirty="0" err="1">
                <a:latin typeface="Calibri"/>
              </a:rPr>
              <a:t>min</a:t>
            </a:r>
            <a:r>
              <a:rPr lang="en-US" dirty="0">
                <a:latin typeface="Calibri"/>
              </a:rPr>
              <a:t> ≥ u</a:t>
            </a:r>
            <a:r>
              <a:rPr lang="en-US" baseline="-25000" dirty="0">
                <a:latin typeface="Calibri"/>
              </a:rPr>
              <a:t>s</a:t>
            </a:r>
          </a:p>
        </p:txBody>
      </p:sp>
    </p:spTree>
    <p:extLst>
      <p:ext uri="{BB962C8B-B14F-4D97-AF65-F5344CB8AC3E}">
        <p14:creationId xmlns:p14="http://schemas.microsoft.com/office/powerpoint/2010/main" val="607469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fld id="{BE6186F0-0D08-F541-802F-77E48C1F3869}" type="slidenum">
              <a:rPr lang="en-US" sz="1400">
                <a:latin typeface="Times New Roman" charset="0"/>
              </a:rPr>
              <a:pPr/>
              <a:t>82</a:t>
            </a:fld>
            <a:endParaRPr lang="en-US" sz="1400">
              <a:latin typeface="Times New Roman" charset="0"/>
            </a:endParaRPr>
          </a:p>
        </p:txBody>
      </p:sp>
      <p:sp>
        <p:nvSpPr>
          <p:cNvPr id="105485" name="Rectangle 2"/>
          <p:cNvSpPr>
            <a:spLocks noGrp="1" noChangeArrowheads="1"/>
          </p:cNvSpPr>
          <p:nvPr>
            <p:ph type="title"/>
          </p:nvPr>
        </p:nvSpPr>
        <p:spPr/>
        <p:txBody>
          <a:bodyPr>
            <a:normAutofit/>
          </a:bodyPr>
          <a:lstStyle/>
          <a:p>
            <a:r>
              <a:rPr lang="en-US" dirty="0">
                <a:ea typeface="ＭＳ Ｐゴシック" charset="0"/>
                <a:cs typeface="ＭＳ Ｐゴシック" charset="0"/>
              </a:rPr>
              <a:t>File distribution: </a:t>
            </a:r>
            <a:r>
              <a:rPr lang="en-US" dirty="0" err="1">
                <a:ea typeface="ＭＳ Ｐゴシック" charset="0"/>
                <a:cs typeface="ＭＳ Ｐゴシック" charset="0"/>
              </a:rPr>
              <a:t>BitTorrent</a:t>
            </a:r>
            <a:r>
              <a:rPr lang="en-US" dirty="0">
                <a:ea typeface="ＭＳ Ｐゴシック" charset="0"/>
                <a:cs typeface="ＭＳ Ｐゴシック" charset="0"/>
              </a:rPr>
              <a:t>*</a:t>
            </a:r>
            <a:br>
              <a:rPr lang="en-US" dirty="0">
                <a:ea typeface="ＭＳ Ｐゴシック" charset="0"/>
                <a:cs typeface="ＭＳ Ｐゴシック" charset="0"/>
              </a:rPr>
            </a:br>
            <a:r>
              <a:rPr lang="en-US" sz="2200" dirty="0">
                <a:ea typeface="ＭＳ Ｐゴシック" charset="0"/>
                <a:cs typeface="ＭＳ Ｐゴシック" charset="0"/>
              </a:rPr>
              <a:t>*rather old </a:t>
            </a:r>
            <a:r>
              <a:rPr lang="en-US" sz="2200" dirty="0" err="1">
                <a:ea typeface="ＭＳ Ｐゴシック" charset="0"/>
                <a:cs typeface="ＭＳ Ｐゴシック" charset="0"/>
              </a:rPr>
              <a:t>BitTorrent</a:t>
            </a:r>
            <a:r>
              <a:rPr lang="en-US" sz="2200" dirty="0">
                <a:ea typeface="ＭＳ Ｐゴシック" charset="0"/>
                <a:cs typeface="ＭＳ Ｐゴシック" charset="0"/>
              </a:rPr>
              <a:t> </a:t>
            </a:r>
          </a:p>
        </p:txBody>
      </p:sp>
      <p:sp>
        <p:nvSpPr>
          <p:cNvPr id="105486" name="Text Box 37"/>
          <p:cNvSpPr txBox="1">
            <a:spLocks noChangeArrowheads="1"/>
          </p:cNvSpPr>
          <p:nvPr/>
        </p:nvSpPr>
        <p:spPr bwMode="auto">
          <a:xfrm>
            <a:off x="1322388" y="1965325"/>
            <a:ext cx="304535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i="1" u="sng" dirty="0">
                <a:solidFill>
                  <a:srgbClr val="FF3300"/>
                </a:solidFill>
                <a:latin typeface="Calibri"/>
              </a:rPr>
              <a:t>tracker:</a:t>
            </a:r>
            <a:r>
              <a:rPr lang="en-US" dirty="0">
                <a:latin typeface="Calibri"/>
              </a:rPr>
              <a:t> tracks peers </a:t>
            </a:r>
          </a:p>
          <a:p>
            <a:pPr eaLnBrk="1" hangingPunct="1">
              <a:spcBef>
                <a:spcPct val="0"/>
              </a:spcBef>
              <a:buClrTx/>
              <a:buSzTx/>
              <a:buFontTx/>
              <a:buNone/>
            </a:pPr>
            <a:r>
              <a:rPr lang="en-US" dirty="0">
                <a:latin typeface="Calibri"/>
              </a:rPr>
              <a:t>participating in torrent</a:t>
            </a:r>
          </a:p>
        </p:txBody>
      </p:sp>
      <p:sp>
        <p:nvSpPr>
          <p:cNvPr id="105487" name="Text Box 41"/>
          <p:cNvSpPr txBox="1">
            <a:spLocks noChangeArrowheads="1"/>
          </p:cNvSpPr>
          <p:nvPr/>
        </p:nvSpPr>
        <p:spPr bwMode="auto">
          <a:xfrm>
            <a:off x="5778500" y="1989138"/>
            <a:ext cx="2420479" cy="1086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a:lnSpc>
                <a:spcPct val="75000"/>
              </a:lnSpc>
            </a:pPr>
            <a:r>
              <a:rPr lang="en-US" i="1" u="sng" dirty="0">
                <a:solidFill>
                  <a:srgbClr val="FF3300"/>
                </a:solidFill>
                <a:latin typeface="Calibri"/>
              </a:rPr>
              <a:t>torrent:</a:t>
            </a:r>
            <a:r>
              <a:rPr lang="en-US" dirty="0">
                <a:latin typeface="Calibri"/>
              </a:rPr>
              <a:t> group of </a:t>
            </a:r>
          </a:p>
          <a:p>
            <a:pPr>
              <a:lnSpc>
                <a:spcPct val="75000"/>
              </a:lnSpc>
            </a:pPr>
            <a:r>
              <a:rPr lang="en-US" dirty="0">
                <a:latin typeface="Calibri"/>
              </a:rPr>
              <a:t>peers exchanging  </a:t>
            </a:r>
          </a:p>
          <a:p>
            <a:pPr>
              <a:lnSpc>
                <a:spcPct val="75000"/>
              </a:lnSpc>
            </a:pPr>
            <a:r>
              <a:rPr lang="en-US" dirty="0">
                <a:latin typeface="Calibri"/>
              </a:rPr>
              <a:t>chunks of a file</a:t>
            </a:r>
          </a:p>
        </p:txBody>
      </p:sp>
      <p:grpSp>
        <p:nvGrpSpPr>
          <p:cNvPr id="105488" name="Group 44"/>
          <p:cNvGrpSpPr>
            <a:grpSpLocks/>
          </p:cNvGrpSpPr>
          <p:nvPr/>
        </p:nvGrpSpPr>
        <p:grpSpPr bwMode="auto">
          <a:xfrm>
            <a:off x="1243013" y="2792413"/>
            <a:ext cx="5408612" cy="3863975"/>
            <a:chOff x="846" y="1309"/>
            <a:chExt cx="3407" cy="2792"/>
          </a:xfrm>
        </p:grpSpPr>
        <p:grpSp>
          <p:nvGrpSpPr>
            <p:cNvPr id="105490" name="Group 3"/>
            <p:cNvGrpSpPr>
              <a:grpSpLocks/>
            </p:cNvGrpSpPr>
            <p:nvPr/>
          </p:nvGrpSpPr>
          <p:grpSpPr bwMode="auto">
            <a:xfrm>
              <a:off x="1431" y="1325"/>
              <a:ext cx="339" cy="558"/>
              <a:chOff x="4180" y="783"/>
              <a:chExt cx="150" cy="307"/>
            </a:xfrm>
          </p:grpSpPr>
          <p:sp>
            <p:nvSpPr>
              <p:cNvPr id="105511" name="AutoShape 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sp>
            <p:nvSpPr>
              <p:cNvPr id="105512" name="Rectangle 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sp>
            <p:nvSpPr>
              <p:cNvPr id="105513" name="Rectangle 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dirty="0">
                  <a:latin typeface="Calibri"/>
                </a:endParaRPr>
              </a:p>
            </p:txBody>
          </p:sp>
          <p:sp>
            <p:nvSpPr>
              <p:cNvPr id="105514" name="AutoShape 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dirty="0">
                  <a:latin typeface="Calibri"/>
                </a:endParaRPr>
              </a:p>
            </p:txBody>
          </p:sp>
          <p:sp>
            <p:nvSpPr>
              <p:cNvPr id="105515" name="Line 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5516" name="Line 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5517" name="Rectangle 1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dirty="0">
                  <a:latin typeface="Calibri"/>
                </a:endParaRPr>
              </a:p>
            </p:txBody>
          </p:sp>
          <p:sp>
            <p:nvSpPr>
              <p:cNvPr id="105518" name="Rectangle 1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grpSp>
        <p:graphicFrame>
          <p:nvGraphicFramePr>
            <p:cNvPr id="105474" name="Object 12"/>
            <p:cNvGraphicFramePr>
              <a:graphicFrameLocks noChangeAspect="1"/>
            </p:cNvGraphicFramePr>
            <p:nvPr/>
          </p:nvGraphicFramePr>
          <p:xfrm>
            <a:off x="1398" y="2546"/>
            <a:ext cx="280" cy="239"/>
          </p:xfrm>
          <a:graphic>
            <a:graphicData uri="http://schemas.openxmlformats.org/presentationml/2006/ole">
              <mc:AlternateContent xmlns:mc="http://schemas.openxmlformats.org/markup-compatibility/2006">
                <mc:Choice xmlns:v="urn:schemas-microsoft-com:vml" Requires="v">
                  <p:oleObj spid="_x0000_s418265" name="Clip" r:id="rId3" imgW="1305000" imgH="1085760" progId="MS_ClipArt_Gallery.2">
                    <p:embed/>
                  </p:oleObj>
                </mc:Choice>
                <mc:Fallback>
                  <p:oleObj name="Clip" r:id="rId3"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 y="2546"/>
                          <a:ext cx="280" cy="2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5475" name="Object 13"/>
            <p:cNvGraphicFramePr>
              <a:graphicFrameLocks noChangeAspect="1"/>
            </p:cNvGraphicFramePr>
            <p:nvPr/>
          </p:nvGraphicFramePr>
          <p:xfrm>
            <a:off x="2583" y="3755"/>
            <a:ext cx="280" cy="239"/>
          </p:xfrm>
          <a:graphic>
            <a:graphicData uri="http://schemas.openxmlformats.org/presentationml/2006/ole">
              <mc:AlternateContent xmlns:mc="http://schemas.openxmlformats.org/markup-compatibility/2006">
                <mc:Choice xmlns:v="urn:schemas-microsoft-com:vml" Requires="v">
                  <p:oleObj spid="_x0000_s418266" name="Clip" r:id="rId5" imgW="1305000" imgH="1085760" progId="MS_ClipArt_Gallery.2">
                    <p:embed/>
                  </p:oleObj>
                </mc:Choice>
                <mc:Fallback>
                  <p:oleObj name="Clip" r:id="rId5"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 y="3755"/>
                          <a:ext cx="280" cy="2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5476" name="Object 14"/>
            <p:cNvGraphicFramePr>
              <a:graphicFrameLocks noChangeAspect="1"/>
            </p:cNvGraphicFramePr>
            <p:nvPr/>
          </p:nvGraphicFramePr>
          <p:xfrm>
            <a:off x="1826" y="3267"/>
            <a:ext cx="280" cy="239"/>
          </p:xfrm>
          <a:graphic>
            <a:graphicData uri="http://schemas.openxmlformats.org/presentationml/2006/ole">
              <mc:AlternateContent xmlns:mc="http://schemas.openxmlformats.org/markup-compatibility/2006">
                <mc:Choice xmlns:v="urn:schemas-microsoft-com:vml" Requires="v">
                  <p:oleObj spid="_x0000_s418267" name="Clip" r:id="rId6" imgW="1305000" imgH="1085760" progId="MS_ClipArt_Gallery.2">
                    <p:embed/>
                  </p:oleObj>
                </mc:Choice>
                <mc:Fallback>
                  <p:oleObj name="Clip" r:id="rId6"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 y="3267"/>
                          <a:ext cx="280" cy="2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5477" name="Object 15"/>
            <p:cNvGraphicFramePr>
              <a:graphicFrameLocks noChangeAspect="1"/>
            </p:cNvGraphicFramePr>
            <p:nvPr/>
          </p:nvGraphicFramePr>
          <p:xfrm>
            <a:off x="3296" y="3553"/>
            <a:ext cx="280" cy="239"/>
          </p:xfrm>
          <a:graphic>
            <a:graphicData uri="http://schemas.openxmlformats.org/presentationml/2006/ole">
              <mc:AlternateContent xmlns:mc="http://schemas.openxmlformats.org/markup-compatibility/2006">
                <mc:Choice xmlns:v="urn:schemas-microsoft-com:vml" Requires="v">
                  <p:oleObj spid="_x0000_s418268" name="Clip" r:id="rId7" imgW="1305000" imgH="1085760" progId="MS_ClipArt_Gallery.2">
                    <p:embed/>
                  </p:oleObj>
                </mc:Choice>
                <mc:Fallback>
                  <p:oleObj name="Clip" r:id="rId7"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6" y="3553"/>
                          <a:ext cx="280" cy="2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5478" name="Object 16"/>
            <p:cNvGraphicFramePr>
              <a:graphicFrameLocks noChangeAspect="1"/>
            </p:cNvGraphicFramePr>
            <p:nvPr/>
          </p:nvGraphicFramePr>
          <p:xfrm>
            <a:off x="3754" y="3862"/>
            <a:ext cx="280" cy="239"/>
          </p:xfrm>
          <a:graphic>
            <a:graphicData uri="http://schemas.openxmlformats.org/presentationml/2006/ole">
              <mc:AlternateContent xmlns:mc="http://schemas.openxmlformats.org/markup-compatibility/2006">
                <mc:Choice xmlns:v="urn:schemas-microsoft-com:vml" Requires="v">
                  <p:oleObj spid="_x0000_s418269" name="Clip" r:id="rId8" imgW="1305000" imgH="1085760" progId="MS_ClipArt_Gallery.2">
                    <p:embed/>
                  </p:oleObj>
                </mc:Choice>
                <mc:Fallback>
                  <p:oleObj name="Clip" r:id="rId8"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4" y="3862"/>
                          <a:ext cx="280" cy="2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5479" name="Object 17"/>
            <p:cNvGraphicFramePr>
              <a:graphicFrameLocks noChangeAspect="1"/>
            </p:cNvGraphicFramePr>
            <p:nvPr/>
          </p:nvGraphicFramePr>
          <p:xfrm>
            <a:off x="3961" y="2633"/>
            <a:ext cx="280" cy="239"/>
          </p:xfrm>
          <a:graphic>
            <a:graphicData uri="http://schemas.openxmlformats.org/presentationml/2006/ole">
              <mc:AlternateContent xmlns:mc="http://schemas.openxmlformats.org/markup-compatibility/2006">
                <mc:Choice xmlns:v="urn:schemas-microsoft-com:vml" Requires="v">
                  <p:oleObj spid="_x0000_s418270" name="Clip" r:id="rId9" imgW="1305000" imgH="1085760" progId="MS_ClipArt_Gallery.2">
                    <p:embed/>
                  </p:oleObj>
                </mc:Choice>
                <mc:Fallback>
                  <p:oleObj name="Clip" r:id="rId9"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1" y="2633"/>
                          <a:ext cx="280" cy="2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5480" name="Object 18"/>
            <p:cNvGraphicFramePr>
              <a:graphicFrameLocks noChangeAspect="1"/>
            </p:cNvGraphicFramePr>
            <p:nvPr/>
          </p:nvGraphicFramePr>
          <p:xfrm>
            <a:off x="2189" y="1451"/>
            <a:ext cx="280" cy="239"/>
          </p:xfrm>
          <a:graphic>
            <a:graphicData uri="http://schemas.openxmlformats.org/presentationml/2006/ole">
              <mc:AlternateContent xmlns:mc="http://schemas.openxmlformats.org/markup-compatibility/2006">
                <mc:Choice xmlns:v="urn:schemas-microsoft-com:vml" Requires="v">
                  <p:oleObj spid="_x0000_s418271" name="Clip" r:id="rId10" imgW="1305000" imgH="1085760" progId="MS_ClipArt_Gallery.2">
                    <p:embed/>
                  </p:oleObj>
                </mc:Choice>
                <mc:Fallback>
                  <p:oleObj name="Clip" r:id="rId10"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9" y="1451"/>
                          <a:ext cx="280" cy="2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5481" name="Object 19"/>
            <p:cNvGraphicFramePr>
              <a:graphicFrameLocks noChangeAspect="1"/>
            </p:cNvGraphicFramePr>
            <p:nvPr/>
          </p:nvGraphicFramePr>
          <p:xfrm>
            <a:off x="3973" y="1903"/>
            <a:ext cx="280" cy="239"/>
          </p:xfrm>
          <a:graphic>
            <a:graphicData uri="http://schemas.openxmlformats.org/presentationml/2006/ole">
              <mc:AlternateContent xmlns:mc="http://schemas.openxmlformats.org/markup-compatibility/2006">
                <mc:Choice xmlns:v="urn:schemas-microsoft-com:vml" Requires="v">
                  <p:oleObj spid="_x0000_s418272" name="Clip" r:id="rId11" imgW="1305000" imgH="1085760" progId="MS_ClipArt_Gallery.2">
                    <p:embed/>
                  </p:oleObj>
                </mc:Choice>
                <mc:Fallback>
                  <p:oleObj name="Clip" r:id="rId11"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 y="1903"/>
                          <a:ext cx="280" cy="2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5482" name="Object 20"/>
            <p:cNvGraphicFramePr>
              <a:graphicFrameLocks noChangeAspect="1"/>
            </p:cNvGraphicFramePr>
            <p:nvPr/>
          </p:nvGraphicFramePr>
          <p:xfrm>
            <a:off x="3289" y="1391"/>
            <a:ext cx="280" cy="239"/>
          </p:xfrm>
          <a:graphic>
            <a:graphicData uri="http://schemas.openxmlformats.org/presentationml/2006/ole">
              <mc:AlternateContent xmlns:mc="http://schemas.openxmlformats.org/markup-compatibility/2006">
                <mc:Choice xmlns:v="urn:schemas-microsoft-com:vml" Requires="v">
                  <p:oleObj spid="_x0000_s418273" name="Clip" r:id="rId12" imgW="1305000" imgH="1085760" progId="MS_ClipArt_Gallery.2">
                    <p:embed/>
                  </p:oleObj>
                </mc:Choice>
                <mc:Fallback>
                  <p:oleObj name="Clip" r:id="rId12"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9" y="1391"/>
                          <a:ext cx="280" cy="2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5491" name="Line 21"/>
            <p:cNvSpPr>
              <a:spLocks noChangeShapeType="1"/>
            </p:cNvSpPr>
            <p:nvPr/>
          </p:nvSpPr>
          <p:spPr bwMode="auto">
            <a:xfrm>
              <a:off x="1541" y="1892"/>
              <a:ext cx="1" cy="663"/>
            </a:xfrm>
            <a:prstGeom prst="line">
              <a:avLst/>
            </a:prstGeom>
            <a:noFill/>
            <a:ln w="9525">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5492" name="Line 22"/>
            <p:cNvSpPr>
              <a:spLocks noChangeShapeType="1"/>
            </p:cNvSpPr>
            <p:nvPr/>
          </p:nvSpPr>
          <p:spPr bwMode="auto">
            <a:xfrm flipV="1">
              <a:off x="1636" y="1656"/>
              <a:ext cx="615" cy="94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5493" name="Line 23"/>
            <p:cNvSpPr>
              <a:spLocks noChangeShapeType="1"/>
            </p:cNvSpPr>
            <p:nvPr/>
          </p:nvSpPr>
          <p:spPr bwMode="auto">
            <a:xfrm flipV="1">
              <a:off x="1661" y="2020"/>
              <a:ext cx="2360" cy="6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5494" name="Line 24"/>
            <p:cNvSpPr>
              <a:spLocks noChangeShapeType="1"/>
            </p:cNvSpPr>
            <p:nvPr/>
          </p:nvSpPr>
          <p:spPr bwMode="auto">
            <a:xfrm>
              <a:off x="1635" y="2760"/>
              <a:ext cx="1736" cy="80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5495" name="Line 25"/>
            <p:cNvSpPr>
              <a:spLocks noChangeShapeType="1"/>
            </p:cNvSpPr>
            <p:nvPr/>
          </p:nvSpPr>
          <p:spPr bwMode="auto">
            <a:xfrm>
              <a:off x="2409" y="1665"/>
              <a:ext cx="1594" cy="99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5496" name="Line 26"/>
            <p:cNvSpPr>
              <a:spLocks noChangeShapeType="1"/>
            </p:cNvSpPr>
            <p:nvPr/>
          </p:nvSpPr>
          <p:spPr bwMode="auto">
            <a:xfrm flipH="1">
              <a:off x="2007" y="1671"/>
              <a:ext cx="323" cy="158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5497" name="Line 27"/>
            <p:cNvSpPr>
              <a:spLocks noChangeShapeType="1"/>
            </p:cNvSpPr>
            <p:nvPr/>
          </p:nvSpPr>
          <p:spPr bwMode="auto">
            <a:xfrm flipH="1" flipV="1">
              <a:off x="3561" y="1592"/>
              <a:ext cx="489" cy="30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5498" name="Line 28"/>
            <p:cNvSpPr>
              <a:spLocks noChangeShapeType="1"/>
            </p:cNvSpPr>
            <p:nvPr/>
          </p:nvSpPr>
          <p:spPr bwMode="auto">
            <a:xfrm flipH="1">
              <a:off x="2780" y="2137"/>
              <a:ext cx="1278" cy="159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5499" name="Line 29"/>
            <p:cNvSpPr>
              <a:spLocks noChangeShapeType="1"/>
            </p:cNvSpPr>
            <p:nvPr/>
          </p:nvSpPr>
          <p:spPr bwMode="auto">
            <a:xfrm flipH="1">
              <a:off x="2835" y="3715"/>
              <a:ext cx="466" cy="1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5500" name="Line 30"/>
            <p:cNvSpPr>
              <a:spLocks noChangeShapeType="1"/>
            </p:cNvSpPr>
            <p:nvPr/>
          </p:nvSpPr>
          <p:spPr bwMode="auto">
            <a:xfrm flipH="1">
              <a:off x="2086" y="1624"/>
              <a:ext cx="1294" cy="16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5501" name="Line 31"/>
            <p:cNvSpPr>
              <a:spLocks noChangeShapeType="1"/>
            </p:cNvSpPr>
            <p:nvPr/>
          </p:nvSpPr>
          <p:spPr bwMode="auto">
            <a:xfrm flipV="1">
              <a:off x="2094" y="2792"/>
              <a:ext cx="1893" cy="59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5502" name="Line 32"/>
            <p:cNvSpPr>
              <a:spLocks noChangeShapeType="1"/>
            </p:cNvSpPr>
            <p:nvPr/>
          </p:nvSpPr>
          <p:spPr bwMode="auto">
            <a:xfrm>
              <a:off x="3506" y="1608"/>
              <a:ext cx="607" cy="10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5503" name="Line 33"/>
            <p:cNvSpPr>
              <a:spLocks noChangeShapeType="1"/>
            </p:cNvSpPr>
            <p:nvPr/>
          </p:nvSpPr>
          <p:spPr bwMode="auto">
            <a:xfrm>
              <a:off x="3545" y="3731"/>
              <a:ext cx="237" cy="15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5504" name="Line 34"/>
            <p:cNvSpPr>
              <a:spLocks noChangeShapeType="1"/>
            </p:cNvSpPr>
            <p:nvPr/>
          </p:nvSpPr>
          <p:spPr bwMode="auto">
            <a:xfrm>
              <a:off x="2843" y="3944"/>
              <a:ext cx="939" cy="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5505" name="Text Box 35"/>
            <p:cNvSpPr txBox="1">
              <a:spLocks noChangeArrowheads="1"/>
            </p:cNvSpPr>
            <p:nvPr/>
          </p:nvSpPr>
          <p:spPr bwMode="auto">
            <a:xfrm>
              <a:off x="846" y="2049"/>
              <a:ext cx="638" cy="4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600" dirty="0">
                  <a:solidFill>
                    <a:srgbClr val="FF0000"/>
                  </a:solidFill>
                  <a:latin typeface="Calibri"/>
                </a:rPr>
                <a:t>obtain list</a:t>
              </a:r>
            </a:p>
            <a:p>
              <a:pPr eaLnBrk="1" hangingPunct="1">
                <a:spcBef>
                  <a:spcPct val="0"/>
                </a:spcBef>
                <a:buClrTx/>
                <a:buSzTx/>
                <a:buFontTx/>
                <a:buNone/>
              </a:pPr>
              <a:r>
                <a:rPr lang="en-US" sz="1600" dirty="0">
                  <a:solidFill>
                    <a:srgbClr val="FF0000"/>
                  </a:solidFill>
                  <a:latin typeface="Calibri"/>
                </a:rPr>
                <a:t>of peers</a:t>
              </a:r>
              <a:r>
                <a:rPr lang="en-US" sz="1800" dirty="0">
                  <a:latin typeface="Calibri"/>
                </a:rPr>
                <a:t> </a:t>
              </a:r>
            </a:p>
          </p:txBody>
        </p:sp>
        <p:sp>
          <p:nvSpPr>
            <p:cNvPr id="105506" name="Text Box 36"/>
            <p:cNvSpPr txBox="1">
              <a:spLocks noChangeArrowheads="1"/>
            </p:cNvSpPr>
            <p:nvPr/>
          </p:nvSpPr>
          <p:spPr bwMode="auto">
            <a:xfrm>
              <a:off x="2730" y="2539"/>
              <a:ext cx="493" cy="4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600" dirty="0">
                  <a:latin typeface="Calibri"/>
                </a:rPr>
                <a:t>trading </a:t>
              </a:r>
            </a:p>
            <a:p>
              <a:pPr eaLnBrk="1" hangingPunct="1">
                <a:spcBef>
                  <a:spcPct val="0"/>
                </a:spcBef>
                <a:buClrTx/>
                <a:buSzTx/>
                <a:buFontTx/>
                <a:buNone/>
              </a:pPr>
              <a:r>
                <a:rPr lang="en-US" sz="1600" dirty="0">
                  <a:latin typeface="Calibri"/>
                </a:rPr>
                <a:t>chunks</a:t>
              </a:r>
            </a:p>
          </p:txBody>
        </p:sp>
        <p:sp>
          <p:nvSpPr>
            <p:cNvPr id="105507" name="Line 38"/>
            <p:cNvSpPr>
              <a:spLocks noChangeShapeType="1"/>
            </p:cNvSpPr>
            <p:nvPr/>
          </p:nvSpPr>
          <p:spPr bwMode="auto">
            <a:xfrm flipH="1">
              <a:off x="3892" y="2871"/>
              <a:ext cx="214" cy="98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pic>
          <p:nvPicPr>
            <p:cNvPr id="105508" name="Picture 39" descr="Alic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3" y="2742"/>
              <a:ext cx="354" cy="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5509" name="Text Box 40"/>
            <p:cNvSpPr txBox="1">
              <a:spLocks noChangeArrowheads="1"/>
            </p:cNvSpPr>
            <p:nvPr/>
          </p:nvSpPr>
          <p:spPr bwMode="auto">
            <a:xfrm>
              <a:off x="1760" y="3471"/>
              <a:ext cx="358" cy="2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1600" dirty="0">
                  <a:latin typeface="Calibri"/>
                </a:rPr>
                <a:t>peer</a:t>
              </a:r>
            </a:p>
          </p:txBody>
        </p:sp>
        <p:sp>
          <p:nvSpPr>
            <p:cNvPr id="105510" name="Line 42"/>
            <p:cNvSpPr>
              <a:spLocks noChangeShapeType="1"/>
            </p:cNvSpPr>
            <p:nvPr/>
          </p:nvSpPr>
          <p:spPr bwMode="auto">
            <a:xfrm>
              <a:off x="1178" y="1309"/>
              <a:ext cx="218" cy="227"/>
            </a:xfrm>
            <a:prstGeom prst="line">
              <a:avLst/>
            </a:prstGeom>
            <a:noFill/>
            <a:ln w="9525">
              <a:solidFill>
                <a:srgbClr val="FF3300"/>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grpSp>
      <p:sp>
        <p:nvSpPr>
          <p:cNvPr id="105489" name="Rectangle 43"/>
          <p:cNvSpPr>
            <a:spLocks noChangeArrowheads="1"/>
          </p:cNvSpPr>
          <p:nvPr/>
        </p:nvSpPr>
        <p:spPr bwMode="auto">
          <a:xfrm>
            <a:off x="614363" y="1416050"/>
            <a:ext cx="3989387" cy="54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buFont typeface="ZapfDingbats" charset="0"/>
              <a:buChar char="r"/>
            </a:pPr>
            <a:r>
              <a:rPr lang="en-US" dirty="0">
                <a:latin typeface="Calibri"/>
              </a:rPr>
              <a:t>P2P file distribution</a:t>
            </a:r>
            <a:endParaRPr lang="en-US" sz="2800" dirty="0">
              <a:latin typeface="Calibri"/>
            </a:endParaRPr>
          </a:p>
        </p:txBody>
      </p:sp>
    </p:spTree>
    <p:extLst>
      <p:ext uri="{BB962C8B-B14F-4D97-AF65-F5344CB8AC3E}">
        <p14:creationId xmlns:p14="http://schemas.microsoft.com/office/powerpoint/2010/main" val="5386048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8"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fld id="{25E309FD-1A2F-9940-AAF9-21093A15A6EA}" type="slidenum">
              <a:rPr lang="en-US" sz="1400">
                <a:latin typeface="Times New Roman" charset="0"/>
              </a:rPr>
              <a:pPr/>
              <a:t>83</a:t>
            </a:fld>
            <a:endParaRPr lang="en-US" sz="1400">
              <a:latin typeface="Times New Roman" charset="0"/>
            </a:endParaRPr>
          </a:p>
        </p:txBody>
      </p:sp>
      <p:sp>
        <p:nvSpPr>
          <p:cNvPr id="106509" name="Rectangle 2"/>
          <p:cNvSpPr>
            <a:spLocks noGrp="1" noChangeArrowheads="1"/>
          </p:cNvSpPr>
          <p:nvPr>
            <p:ph type="title"/>
          </p:nvPr>
        </p:nvSpPr>
        <p:spPr>
          <a:xfrm>
            <a:off x="312738" y="865188"/>
            <a:ext cx="7772400" cy="1143000"/>
          </a:xfrm>
        </p:spPr>
        <p:txBody>
          <a:bodyPr/>
          <a:lstStyle/>
          <a:p>
            <a:r>
              <a:rPr lang="en-US" dirty="0" err="1">
                <a:ea typeface="ＭＳ Ｐゴシック" charset="0"/>
                <a:cs typeface="ＭＳ Ｐゴシック" charset="0"/>
              </a:rPr>
              <a:t>BitTorrent</a:t>
            </a:r>
            <a:r>
              <a:rPr lang="en-US" dirty="0">
                <a:ea typeface="ＭＳ Ｐゴシック" charset="0"/>
                <a:cs typeface="ＭＳ Ｐゴシック" charset="0"/>
              </a:rPr>
              <a:t> (1)</a:t>
            </a:r>
          </a:p>
        </p:txBody>
      </p:sp>
      <p:sp>
        <p:nvSpPr>
          <p:cNvPr id="106510" name="Rectangle 3"/>
          <p:cNvSpPr>
            <a:spLocks noGrp="1" noChangeArrowheads="1"/>
          </p:cNvSpPr>
          <p:nvPr>
            <p:ph type="body" sz="half" idx="1"/>
          </p:nvPr>
        </p:nvSpPr>
        <p:spPr>
          <a:xfrm>
            <a:off x="212725" y="2124075"/>
            <a:ext cx="8120063" cy="4384675"/>
          </a:xfrm>
        </p:spPr>
        <p:txBody>
          <a:bodyPr/>
          <a:lstStyle/>
          <a:p>
            <a:r>
              <a:rPr lang="en-US" sz="2400" dirty="0">
                <a:ea typeface="ＭＳ Ｐゴシック" charset="0"/>
                <a:cs typeface="ＭＳ Ｐゴシック" charset="0"/>
              </a:rPr>
              <a:t>file divided into 256KB </a:t>
            </a:r>
            <a:r>
              <a:rPr lang="en-US" sz="2400" i="1" dirty="0">
                <a:solidFill>
                  <a:srgbClr val="FF3300"/>
                </a:solidFill>
                <a:ea typeface="ＭＳ Ｐゴシック" charset="0"/>
                <a:cs typeface="ＭＳ Ｐゴシック" charset="0"/>
              </a:rPr>
              <a:t>chunks</a:t>
            </a:r>
            <a:r>
              <a:rPr lang="en-US" sz="2400" dirty="0">
                <a:ea typeface="ＭＳ Ｐゴシック" charset="0"/>
                <a:cs typeface="ＭＳ Ｐゴシック" charset="0"/>
              </a:rPr>
              <a:t>.</a:t>
            </a:r>
          </a:p>
          <a:p>
            <a:r>
              <a:rPr lang="en-US" sz="2400" dirty="0">
                <a:ea typeface="ＭＳ Ｐゴシック" charset="0"/>
                <a:cs typeface="ＭＳ Ｐゴシック" charset="0"/>
              </a:rPr>
              <a:t>peer joining torrent: </a:t>
            </a:r>
          </a:p>
          <a:p>
            <a:pPr lvl="1"/>
            <a:r>
              <a:rPr lang="en-US" dirty="0">
                <a:ea typeface="ＭＳ Ｐゴシック" charset="0"/>
              </a:rPr>
              <a:t>has no chunks, but will accumulate them over time</a:t>
            </a:r>
          </a:p>
          <a:p>
            <a:pPr lvl="1"/>
            <a:r>
              <a:rPr lang="en-US" dirty="0">
                <a:ea typeface="ＭＳ Ｐゴシック" charset="0"/>
              </a:rPr>
              <a:t>registers with tracker to get list of peers, connects to subset of peers (</a:t>
            </a:r>
            <a:r>
              <a:rPr lang="ja-JP" altLang="en-US" dirty="0">
                <a:ea typeface="ＭＳ Ｐゴシック" charset="0"/>
              </a:rPr>
              <a:t>“</a:t>
            </a:r>
            <a:r>
              <a:rPr lang="en-US" dirty="0">
                <a:ea typeface="ＭＳ Ｐゴシック" charset="0"/>
              </a:rPr>
              <a:t>neighbors</a:t>
            </a:r>
            <a:r>
              <a:rPr lang="ja-JP" altLang="en-US" dirty="0">
                <a:ea typeface="ＭＳ Ｐゴシック" charset="0"/>
              </a:rPr>
              <a:t>”</a:t>
            </a:r>
            <a:r>
              <a:rPr lang="en-US" dirty="0">
                <a:ea typeface="ＭＳ Ｐゴシック" charset="0"/>
              </a:rPr>
              <a:t>)</a:t>
            </a:r>
          </a:p>
          <a:p>
            <a:r>
              <a:rPr lang="en-US" sz="2400" dirty="0">
                <a:ea typeface="ＭＳ Ｐゴシック" charset="0"/>
                <a:cs typeface="ＭＳ Ｐゴシック" charset="0"/>
              </a:rPr>
              <a:t>while downloading,  peer uploads chunks to other peers. </a:t>
            </a:r>
          </a:p>
          <a:p>
            <a:r>
              <a:rPr lang="en-US" sz="2400" dirty="0">
                <a:ea typeface="ＭＳ Ｐゴシック" charset="0"/>
                <a:cs typeface="ＭＳ Ｐゴシック" charset="0"/>
              </a:rPr>
              <a:t>peers may come and go</a:t>
            </a:r>
          </a:p>
          <a:p>
            <a:r>
              <a:rPr lang="en-US" sz="2400" dirty="0">
                <a:ea typeface="ＭＳ Ｐゴシック" charset="0"/>
                <a:cs typeface="ＭＳ Ｐゴシック" charset="0"/>
              </a:rPr>
              <a:t>once peer has entire file, it may (selfishly) leave or (altruistically) remain</a:t>
            </a:r>
          </a:p>
        </p:txBody>
      </p:sp>
      <p:grpSp>
        <p:nvGrpSpPr>
          <p:cNvPr id="106511" name="Group 43"/>
          <p:cNvGrpSpPr>
            <a:grpSpLocks/>
          </p:cNvGrpSpPr>
          <p:nvPr/>
        </p:nvGrpSpPr>
        <p:grpSpPr bwMode="auto">
          <a:xfrm>
            <a:off x="5521325" y="233363"/>
            <a:ext cx="2962275" cy="2882900"/>
            <a:chOff x="2195" y="208"/>
            <a:chExt cx="3140" cy="2776"/>
          </a:xfrm>
        </p:grpSpPr>
        <p:grpSp>
          <p:nvGrpSpPr>
            <p:cNvPr id="106512" name="Group 6"/>
            <p:cNvGrpSpPr>
              <a:grpSpLocks/>
            </p:cNvGrpSpPr>
            <p:nvPr/>
          </p:nvGrpSpPr>
          <p:grpSpPr bwMode="auto">
            <a:xfrm>
              <a:off x="2513" y="208"/>
              <a:ext cx="339" cy="558"/>
              <a:chOff x="4180" y="783"/>
              <a:chExt cx="150" cy="307"/>
            </a:xfrm>
          </p:grpSpPr>
          <p:sp>
            <p:nvSpPr>
              <p:cNvPr id="106529" name="AutoShape 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sp>
            <p:nvSpPr>
              <p:cNvPr id="106530" name="Rectangle 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sp>
            <p:nvSpPr>
              <p:cNvPr id="106531" name="Rectangle 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dirty="0">
                  <a:latin typeface="Calibri"/>
                </a:endParaRPr>
              </a:p>
            </p:txBody>
          </p:sp>
          <p:sp>
            <p:nvSpPr>
              <p:cNvPr id="106532" name="AutoShape 1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dirty="0">
                  <a:latin typeface="Calibri"/>
                </a:endParaRPr>
              </a:p>
            </p:txBody>
          </p:sp>
          <p:sp>
            <p:nvSpPr>
              <p:cNvPr id="106533" name="Line 1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6534" name="Line 1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6535" name="Rectangle 1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dirty="0">
                  <a:latin typeface="Calibri"/>
                </a:endParaRPr>
              </a:p>
            </p:txBody>
          </p:sp>
          <p:sp>
            <p:nvSpPr>
              <p:cNvPr id="106536" name="Rectangle 1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grpSp>
        <p:graphicFrame>
          <p:nvGraphicFramePr>
            <p:cNvPr id="106498" name="Object 15"/>
            <p:cNvGraphicFramePr>
              <a:graphicFrameLocks noChangeAspect="1"/>
            </p:cNvGraphicFramePr>
            <p:nvPr/>
          </p:nvGraphicFramePr>
          <p:xfrm>
            <a:off x="2480" y="1429"/>
            <a:ext cx="280" cy="239"/>
          </p:xfrm>
          <a:graphic>
            <a:graphicData uri="http://schemas.openxmlformats.org/presentationml/2006/ole">
              <mc:AlternateContent xmlns:mc="http://schemas.openxmlformats.org/markup-compatibility/2006">
                <mc:Choice xmlns:v="urn:schemas-microsoft-com:vml" Requires="v">
                  <p:oleObj spid="_x0000_s419289" name="Clip" r:id="rId3" imgW="1305000" imgH="1085760" progId="MS_ClipArt_Gallery.2">
                    <p:embed/>
                  </p:oleObj>
                </mc:Choice>
                <mc:Fallback>
                  <p:oleObj name="Clip" r:id="rId3"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0" y="1429"/>
                          <a:ext cx="280" cy="2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6499" name="Object 16"/>
            <p:cNvGraphicFramePr>
              <a:graphicFrameLocks noChangeAspect="1"/>
            </p:cNvGraphicFramePr>
            <p:nvPr/>
          </p:nvGraphicFramePr>
          <p:xfrm>
            <a:off x="3665" y="2638"/>
            <a:ext cx="280" cy="239"/>
          </p:xfrm>
          <a:graphic>
            <a:graphicData uri="http://schemas.openxmlformats.org/presentationml/2006/ole">
              <mc:AlternateContent xmlns:mc="http://schemas.openxmlformats.org/markup-compatibility/2006">
                <mc:Choice xmlns:v="urn:schemas-microsoft-com:vml" Requires="v">
                  <p:oleObj spid="_x0000_s419290" name="Clip" r:id="rId5" imgW="1305000" imgH="1085760" progId="MS_ClipArt_Gallery.2">
                    <p:embed/>
                  </p:oleObj>
                </mc:Choice>
                <mc:Fallback>
                  <p:oleObj name="Clip" r:id="rId5"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5" y="2638"/>
                          <a:ext cx="280" cy="2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6500" name="Object 17"/>
            <p:cNvGraphicFramePr>
              <a:graphicFrameLocks noChangeAspect="1"/>
            </p:cNvGraphicFramePr>
            <p:nvPr/>
          </p:nvGraphicFramePr>
          <p:xfrm>
            <a:off x="2908" y="2150"/>
            <a:ext cx="280" cy="239"/>
          </p:xfrm>
          <a:graphic>
            <a:graphicData uri="http://schemas.openxmlformats.org/presentationml/2006/ole">
              <mc:AlternateContent xmlns:mc="http://schemas.openxmlformats.org/markup-compatibility/2006">
                <mc:Choice xmlns:v="urn:schemas-microsoft-com:vml" Requires="v">
                  <p:oleObj spid="_x0000_s419291" name="Clip" r:id="rId6" imgW="1305000" imgH="1085760" progId="MS_ClipArt_Gallery.2">
                    <p:embed/>
                  </p:oleObj>
                </mc:Choice>
                <mc:Fallback>
                  <p:oleObj name="Clip" r:id="rId6"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8" y="2150"/>
                          <a:ext cx="280" cy="2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6501" name="Object 18"/>
            <p:cNvGraphicFramePr>
              <a:graphicFrameLocks noChangeAspect="1"/>
            </p:cNvGraphicFramePr>
            <p:nvPr/>
          </p:nvGraphicFramePr>
          <p:xfrm>
            <a:off x="4378" y="2436"/>
            <a:ext cx="280" cy="239"/>
          </p:xfrm>
          <a:graphic>
            <a:graphicData uri="http://schemas.openxmlformats.org/presentationml/2006/ole">
              <mc:AlternateContent xmlns:mc="http://schemas.openxmlformats.org/markup-compatibility/2006">
                <mc:Choice xmlns:v="urn:schemas-microsoft-com:vml" Requires="v">
                  <p:oleObj spid="_x0000_s419292" name="Clip" r:id="rId7" imgW="1305000" imgH="1085760" progId="MS_ClipArt_Gallery.2">
                    <p:embed/>
                  </p:oleObj>
                </mc:Choice>
                <mc:Fallback>
                  <p:oleObj name="Clip" r:id="rId7"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8" y="2436"/>
                          <a:ext cx="280" cy="2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6502" name="Object 19"/>
            <p:cNvGraphicFramePr>
              <a:graphicFrameLocks noChangeAspect="1"/>
            </p:cNvGraphicFramePr>
            <p:nvPr/>
          </p:nvGraphicFramePr>
          <p:xfrm>
            <a:off x="4836" y="2745"/>
            <a:ext cx="280" cy="239"/>
          </p:xfrm>
          <a:graphic>
            <a:graphicData uri="http://schemas.openxmlformats.org/presentationml/2006/ole">
              <mc:AlternateContent xmlns:mc="http://schemas.openxmlformats.org/markup-compatibility/2006">
                <mc:Choice xmlns:v="urn:schemas-microsoft-com:vml" Requires="v">
                  <p:oleObj spid="_x0000_s419293" name="Clip" r:id="rId8" imgW="1305000" imgH="1085760" progId="MS_ClipArt_Gallery.2">
                    <p:embed/>
                  </p:oleObj>
                </mc:Choice>
                <mc:Fallback>
                  <p:oleObj name="Clip" r:id="rId8"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6" y="2745"/>
                          <a:ext cx="280" cy="2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6503" name="Object 20"/>
            <p:cNvGraphicFramePr>
              <a:graphicFrameLocks noChangeAspect="1"/>
            </p:cNvGraphicFramePr>
            <p:nvPr/>
          </p:nvGraphicFramePr>
          <p:xfrm>
            <a:off x="5043" y="1516"/>
            <a:ext cx="280" cy="239"/>
          </p:xfrm>
          <a:graphic>
            <a:graphicData uri="http://schemas.openxmlformats.org/presentationml/2006/ole">
              <mc:AlternateContent xmlns:mc="http://schemas.openxmlformats.org/markup-compatibility/2006">
                <mc:Choice xmlns:v="urn:schemas-microsoft-com:vml" Requires="v">
                  <p:oleObj spid="_x0000_s419294" name="Clip" r:id="rId9" imgW="1305000" imgH="1085760" progId="MS_ClipArt_Gallery.2">
                    <p:embed/>
                  </p:oleObj>
                </mc:Choice>
                <mc:Fallback>
                  <p:oleObj name="Clip" r:id="rId9"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3" y="1516"/>
                          <a:ext cx="280" cy="2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6504" name="Object 21"/>
            <p:cNvGraphicFramePr>
              <a:graphicFrameLocks noChangeAspect="1"/>
            </p:cNvGraphicFramePr>
            <p:nvPr/>
          </p:nvGraphicFramePr>
          <p:xfrm>
            <a:off x="3271" y="334"/>
            <a:ext cx="280" cy="239"/>
          </p:xfrm>
          <a:graphic>
            <a:graphicData uri="http://schemas.openxmlformats.org/presentationml/2006/ole">
              <mc:AlternateContent xmlns:mc="http://schemas.openxmlformats.org/markup-compatibility/2006">
                <mc:Choice xmlns:v="urn:schemas-microsoft-com:vml" Requires="v">
                  <p:oleObj spid="_x0000_s419295" name="Clip" r:id="rId10" imgW="1305000" imgH="1085760" progId="MS_ClipArt_Gallery.2">
                    <p:embed/>
                  </p:oleObj>
                </mc:Choice>
                <mc:Fallback>
                  <p:oleObj name="Clip" r:id="rId10"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1" y="334"/>
                          <a:ext cx="280" cy="2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6505" name="Object 22"/>
            <p:cNvGraphicFramePr>
              <a:graphicFrameLocks noChangeAspect="1"/>
            </p:cNvGraphicFramePr>
            <p:nvPr/>
          </p:nvGraphicFramePr>
          <p:xfrm>
            <a:off x="5055" y="786"/>
            <a:ext cx="280" cy="239"/>
          </p:xfrm>
          <a:graphic>
            <a:graphicData uri="http://schemas.openxmlformats.org/presentationml/2006/ole">
              <mc:AlternateContent xmlns:mc="http://schemas.openxmlformats.org/markup-compatibility/2006">
                <mc:Choice xmlns:v="urn:schemas-microsoft-com:vml" Requires="v">
                  <p:oleObj spid="_x0000_s419296" name="Clip" r:id="rId11" imgW="1305000" imgH="1085760" progId="MS_ClipArt_Gallery.2">
                    <p:embed/>
                  </p:oleObj>
                </mc:Choice>
                <mc:Fallback>
                  <p:oleObj name="Clip" r:id="rId11"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5" y="786"/>
                          <a:ext cx="280" cy="2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6506" name="Object 23"/>
            <p:cNvGraphicFramePr>
              <a:graphicFrameLocks noChangeAspect="1"/>
            </p:cNvGraphicFramePr>
            <p:nvPr/>
          </p:nvGraphicFramePr>
          <p:xfrm>
            <a:off x="4371" y="274"/>
            <a:ext cx="280" cy="239"/>
          </p:xfrm>
          <a:graphic>
            <a:graphicData uri="http://schemas.openxmlformats.org/presentationml/2006/ole">
              <mc:AlternateContent xmlns:mc="http://schemas.openxmlformats.org/markup-compatibility/2006">
                <mc:Choice xmlns:v="urn:schemas-microsoft-com:vml" Requires="v">
                  <p:oleObj spid="_x0000_s419297" name="Clip" r:id="rId12" imgW="1305000" imgH="1085760" progId="MS_ClipArt_Gallery.2">
                    <p:embed/>
                  </p:oleObj>
                </mc:Choice>
                <mc:Fallback>
                  <p:oleObj name="Clip" r:id="rId12"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1" y="274"/>
                          <a:ext cx="280" cy="2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6513" name="Line 24"/>
            <p:cNvSpPr>
              <a:spLocks noChangeShapeType="1"/>
            </p:cNvSpPr>
            <p:nvPr/>
          </p:nvSpPr>
          <p:spPr bwMode="auto">
            <a:xfrm>
              <a:off x="2623" y="775"/>
              <a:ext cx="0" cy="663"/>
            </a:xfrm>
            <a:prstGeom prst="line">
              <a:avLst/>
            </a:prstGeom>
            <a:noFill/>
            <a:ln w="9525">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6514" name="Line 25"/>
            <p:cNvSpPr>
              <a:spLocks noChangeShapeType="1"/>
            </p:cNvSpPr>
            <p:nvPr/>
          </p:nvSpPr>
          <p:spPr bwMode="auto">
            <a:xfrm flipV="1">
              <a:off x="2718" y="539"/>
              <a:ext cx="615" cy="94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6515" name="Line 26"/>
            <p:cNvSpPr>
              <a:spLocks noChangeShapeType="1"/>
            </p:cNvSpPr>
            <p:nvPr/>
          </p:nvSpPr>
          <p:spPr bwMode="auto">
            <a:xfrm flipV="1">
              <a:off x="2743" y="903"/>
              <a:ext cx="2360" cy="6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6516" name="Line 27"/>
            <p:cNvSpPr>
              <a:spLocks noChangeShapeType="1"/>
            </p:cNvSpPr>
            <p:nvPr/>
          </p:nvSpPr>
          <p:spPr bwMode="auto">
            <a:xfrm>
              <a:off x="2717" y="1643"/>
              <a:ext cx="1736" cy="80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6517" name="Line 28"/>
            <p:cNvSpPr>
              <a:spLocks noChangeShapeType="1"/>
            </p:cNvSpPr>
            <p:nvPr/>
          </p:nvSpPr>
          <p:spPr bwMode="auto">
            <a:xfrm>
              <a:off x="3491" y="548"/>
              <a:ext cx="1594" cy="99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6518" name="Line 29"/>
            <p:cNvSpPr>
              <a:spLocks noChangeShapeType="1"/>
            </p:cNvSpPr>
            <p:nvPr/>
          </p:nvSpPr>
          <p:spPr bwMode="auto">
            <a:xfrm flipH="1">
              <a:off x="3089" y="554"/>
              <a:ext cx="323" cy="158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6519" name="Line 30"/>
            <p:cNvSpPr>
              <a:spLocks noChangeShapeType="1"/>
            </p:cNvSpPr>
            <p:nvPr/>
          </p:nvSpPr>
          <p:spPr bwMode="auto">
            <a:xfrm flipH="1" flipV="1">
              <a:off x="4643" y="475"/>
              <a:ext cx="489" cy="30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6520" name="Line 31"/>
            <p:cNvSpPr>
              <a:spLocks noChangeShapeType="1"/>
            </p:cNvSpPr>
            <p:nvPr/>
          </p:nvSpPr>
          <p:spPr bwMode="auto">
            <a:xfrm flipH="1">
              <a:off x="3862" y="1020"/>
              <a:ext cx="1278" cy="159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6521" name="Line 32"/>
            <p:cNvSpPr>
              <a:spLocks noChangeShapeType="1"/>
            </p:cNvSpPr>
            <p:nvPr/>
          </p:nvSpPr>
          <p:spPr bwMode="auto">
            <a:xfrm flipH="1">
              <a:off x="3917" y="2598"/>
              <a:ext cx="466" cy="1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6522" name="Line 33"/>
            <p:cNvSpPr>
              <a:spLocks noChangeShapeType="1"/>
            </p:cNvSpPr>
            <p:nvPr/>
          </p:nvSpPr>
          <p:spPr bwMode="auto">
            <a:xfrm flipH="1">
              <a:off x="3168" y="507"/>
              <a:ext cx="1294" cy="16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6523" name="Line 34"/>
            <p:cNvSpPr>
              <a:spLocks noChangeShapeType="1"/>
            </p:cNvSpPr>
            <p:nvPr/>
          </p:nvSpPr>
          <p:spPr bwMode="auto">
            <a:xfrm flipV="1">
              <a:off x="3176" y="1675"/>
              <a:ext cx="1893" cy="59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6524" name="Line 35"/>
            <p:cNvSpPr>
              <a:spLocks noChangeShapeType="1"/>
            </p:cNvSpPr>
            <p:nvPr/>
          </p:nvSpPr>
          <p:spPr bwMode="auto">
            <a:xfrm>
              <a:off x="4588" y="491"/>
              <a:ext cx="607" cy="10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6525" name="Line 36"/>
            <p:cNvSpPr>
              <a:spLocks noChangeShapeType="1"/>
            </p:cNvSpPr>
            <p:nvPr/>
          </p:nvSpPr>
          <p:spPr bwMode="auto">
            <a:xfrm>
              <a:off x="4627" y="2614"/>
              <a:ext cx="237" cy="15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6526" name="Line 37"/>
            <p:cNvSpPr>
              <a:spLocks noChangeShapeType="1"/>
            </p:cNvSpPr>
            <p:nvPr/>
          </p:nvSpPr>
          <p:spPr bwMode="auto">
            <a:xfrm>
              <a:off x="3925" y="2827"/>
              <a:ext cx="939"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06527" name="Line 39"/>
            <p:cNvSpPr>
              <a:spLocks noChangeShapeType="1"/>
            </p:cNvSpPr>
            <p:nvPr/>
          </p:nvSpPr>
          <p:spPr bwMode="auto">
            <a:xfrm flipH="1">
              <a:off x="4974" y="1754"/>
              <a:ext cx="214" cy="98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pic>
          <p:nvPicPr>
            <p:cNvPr id="106528" name="Picture 40" descr="Alic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95" y="1625"/>
              <a:ext cx="354" cy="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26543280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fld id="{0D14E197-DAE0-9F49-9F84-EFC117B0E127}" type="slidenum">
              <a:rPr lang="en-US" sz="1400">
                <a:latin typeface="Times New Roman" charset="0"/>
              </a:rPr>
              <a:pPr/>
              <a:t>84</a:t>
            </a:fld>
            <a:endParaRPr lang="en-US" sz="1400">
              <a:latin typeface="Times New Roman" charset="0"/>
            </a:endParaRPr>
          </a:p>
        </p:txBody>
      </p:sp>
      <p:sp>
        <p:nvSpPr>
          <p:cNvPr id="107524" name="Rectangle 2"/>
          <p:cNvSpPr>
            <a:spLocks noGrp="1" noChangeArrowheads="1"/>
          </p:cNvSpPr>
          <p:nvPr>
            <p:ph type="title"/>
          </p:nvPr>
        </p:nvSpPr>
        <p:spPr/>
        <p:txBody>
          <a:bodyPr/>
          <a:lstStyle/>
          <a:p>
            <a:r>
              <a:rPr lang="en-US" dirty="0" err="1">
                <a:ea typeface="ＭＳ Ｐゴシック" charset="0"/>
                <a:cs typeface="ＭＳ Ｐゴシック" charset="0"/>
              </a:rPr>
              <a:t>BitTorrent</a:t>
            </a:r>
            <a:r>
              <a:rPr lang="en-US" dirty="0">
                <a:ea typeface="ＭＳ Ｐゴシック" charset="0"/>
                <a:cs typeface="ＭＳ Ｐゴシック" charset="0"/>
              </a:rPr>
              <a:t> (2)</a:t>
            </a:r>
          </a:p>
        </p:txBody>
      </p:sp>
      <p:sp>
        <p:nvSpPr>
          <p:cNvPr id="107525" name="Rectangle 4"/>
          <p:cNvSpPr>
            <a:spLocks noGrp="1" noChangeArrowheads="1"/>
          </p:cNvSpPr>
          <p:nvPr>
            <p:ph type="body" sz="half" idx="2"/>
          </p:nvPr>
        </p:nvSpPr>
        <p:spPr>
          <a:xfrm>
            <a:off x="600075" y="1443038"/>
            <a:ext cx="3989388" cy="4965700"/>
          </a:xfrm>
        </p:spPr>
        <p:txBody>
          <a:bodyPr/>
          <a:lstStyle/>
          <a:p>
            <a:pPr>
              <a:buFont typeface="ZapfDingbats" charset="0"/>
              <a:buNone/>
            </a:pPr>
            <a:r>
              <a:rPr lang="en-US" sz="2400" u="sng" dirty="0">
                <a:solidFill>
                  <a:srgbClr val="FF0000"/>
                </a:solidFill>
                <a:ea typeface="ＭＳ Ｐゴシック" charset="0"/>
                <a:cs typeface="ＭＳ Ｐゴシック" charset="0"/>
              </a:rPr>
              <a:t>Pulling Chunks</a:t>
            </a:r>
          </a:p>
          <a:p>
            <a:r>
              <a:rPr lang="en-US" sz="2400" dirty="0">
                <a:ea typeface="ＭＳ Ｐゴシック" charset="0"/>
                <a:cs typeface="ＭＳ Ｐゴシック" charset="0"/>
              </a:rPr>
              <a:t>at any given time, different peers have different subsets of file chunks</a:t>
            </a:r>
          </a:p>
          <a:p>
            <a:r>
              <a:rPr lang="en-US" sz="2400" dirty="0">
                <a:ea typeface="ＭＳ Ｐゴシック" charset="0"/>
                <a:cs typeface="ＭＳ Ｐゴシック" charset="0"/>
              </a:rPr>
              <a:t>periodically, a peer (Alice) asks each neighbor for list of chunks that they have.</a:t>
            </a:r>
          </a:p>
          <a:p>
            <a:r>
              <a:rPr lang="en-US" sz="2400" dirty="0">
                <a:ea typeface="ＭＳ Ｐゴシック" charset="0"/>
                <a:cs typeface="ＭＳ Ｐゴシック" charset="0"/>
              </a:rPr>
              <a:t>Alice sends requests for her missing chunks</a:t>
            </a:r>
          </a:p>
          <a:p>
            <a:pPr lvl="1"/>
            <a:r>
              <a:rPr lang="en-US" dirty="0">
                <a:ea typeface="ＭＳ Ｐゴシック" charset="0"/>
              </a:rPr>
              <a:t>rarest first</a:t>
            </a:r>
          </a:p>
        </p:txBody>
      </p:sp>
      <p:sp>
        <p:nvSpPr>
          <p:cNvPr id="107526" name="Rectangle 6"/>
          <p:cNvSpPr>
            <a:spLocks noChangeArrowheads="1"/>
          </p:cNvSpPr>
          <p:nvPr/>
        </p:nvSpPr>
        <p:spPr bwMode="auto">
          <a:xfrm>
            <a:off x="4564063" y="1443038"/>
            <a:ext cx="4337050" cy="496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r>
              <a:rPr lang="en-US" u="sng" dirty="0">
                <a:solidFill>
                  <a:srgbClr val="FF0000"/>
                </a:solidFill>
                <a:latin typeface="Calibri"/>
              </a:rPr>
              <a:t>Sending Chunks: tit-for-tat</a:t>
            </a:r>
          </a:p>
          <a:p>
            <a:pPr marL="342900" indent="-342900">
              <a:buFont typeface="ZapfDingbats" charset="0"/>
              <a:buChar char="r"/>
            </a:pPr>
            <a:r>
              <a:rPr lang="en-US" dirty="0">
                <a:latin typeface="Calibri"/>
              </a:rPr>
              <a:t>Alice sends chunks to four neighbors currently sending her chunks </a:t>
            </a:r>
            <a:r>
              <a:rPr lang="en-US" i="1" dirty="0">
                <a:latin typeface="Calibri"/>
              </a:rPr>
              <a:t>at the highest rate</a:t>
            </a:r>
            <a:r>
              <a:rPr lang="en-US" dirty="0">
                <a:latin typeface="Calibri"/>
              </a:rPr>
              <a:t> </a:t>
            </a:r>
          </a:p>
          <a:p>
            <a:pPr marL="742950" lvl="1" indent="-285750">
              <a:buSzPct val="75000"/>
              <a:buFont typeface="Wingdings" charset="0"/>
              <a:buChar char="v"/>
            </a:pPr>
            <a:r>
              <a:rPr lang="en-US" dirty="0">
                <a:latin typeface="Calibri"/>
              </a:rPr>
              <a:t>re-evaluate top 4 every 10 </a:t>
            </a:r>
            <a:r>
              <a:rPr lang="en-US" dirty="0" err="1">
                <a:latin typeface="Calibri"/>
              </a:rPr>
              <a:t>secs</a:t>
            </a:r>
            <a:endParaRPr lang="en-US" dirty="0">
              <a:latin typeface="Calibri"/>
            </a:endParaRPr>
          </a:p>
          <a:p>
            <a:pPr marL="342900" indent="-342900">
              <a:buFont typeface="ZapfDingbats" charset="0"/>
              <a:buChar char="r"/>
            </a:pPr>
            <a:r>
              <a:rPr lang="en-US" dirty="0">
                <a:latin typeface="Calibri"/>
              </a:rPr>
              <a:t>every 30 </a:t>
            </a:r>
            <a:r>
              <a:rPr lang="en-US" dirty="0" err="1">
                <a:latin typeface="Calibri"/>
              </a:rPr>
              <a:t>secs</a:t>
            </a:r>
            <a:r>
              <a:rPr lang="en-US" dirty="0">
                <a:latin typeface="Calibri"/>
              </a:rPr>
              <a:t>: randomly select another peer, starts sending chunks</a:t>
            </a:r>
          </a:p>
          <a:p>
            <a:pPr marL="742950" lvl="1" indent="-285750">
              <a:buSzPct val="75000"/>
              <a:buFont typeface="Wingdings" charset="0"/>
              <a:buChar char="v"/>
            </a:pPr>
            <a:r>
              <a:rPr lang="en-US" dirty="0">
                <a:latin typeface="Calibri"/>
              </a:rPr>
              <a:t>newly chosen peer may join top 4</a:t>
            </a:r>
          </a:p>
          <a:p>
            <a:pPr marL="742950" lvl="1" indent="-285750">
              <a:buSzPct val="75000"/>
              <a:buFont typeface="Wingdings" charset="0"/>
              <a:buChar char="v"/>
            </a:pPr>
            <a:r>
              <a:rPr lang="ja-JP" altLang="en-US" dirty="0">
                <a:latin typeface="Calibri"/>
              </a:rPr>
              <a:t>“</a:t>
            </a:r>
            <a:r>
              <a:rPr lang="en-US" dirty="0">
                <a:latin typeface="Calibri"/>
              </a:rPr>
              <a:t>optimistically </a:t>
            </a:r>
            <a:r>
              <a:rPr lang="en-US" dirty="0" err="1">
                <a:latin typeface="Calibri"/>
              </a:rPr>
              <a:t>unchoke</a:t>
            </a:r>
            <a:r>
              <a:rPr lang="ja-JP" altLang="en-US" dirty="0">
                <a:latin typeface="Calibri"/>
              </a:rPr>
              <a:t>”</a:t>
            </a:r>
            <a:endParaRPr lang="en-US" dirty="0">
              <a:latin typeface="Calibri"/>
            </a:endParaRPr>
          </a:p>
          <a:p>
            <a:pPr marL="342900" indent="-342900">
              <a:buFont typeface="ZapfDingbats" charset="0"/>
              <a:buChar char="r"/>
            </a:pPr>
            <a:endParaRPr lang="en-US" dirty="0">
              <a:latin typeface="Calibri"/>
            </a:endParaRPr>
          </a:p>
        </p:txBody>
      </p:sp>
    </p:spTree>
    <p:extLst>
      <p:ext uri="{BB962C8B-B14F-4D97-AF65-F5344CB8AC3E}">
        <p14:creationId xmlns:p14="http://schemas.microsoft.com/office/powerpoint/2010/main" val="28225244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57"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fld id="{0A82A3A0-E9C4-0F43-AD7D-B77C6A2BA551}" type="slidenum">
              <a:rPr lang="en-US" sz="1400">
                <a:latin typeface="Times New Roman" charset="0"/>
              </a:rPr>
              <a:pPr/>
              <a:t>85</a:t>
            </a:fld>
            <a:endParaRPr lang="en-US" sz="1400">
              <a:latin typeface="Times New Roman" charset="0"/>
            </a:endParaRPr>
          </a:p>
        </p:txBody>
      </p:sp>
      <p:sp>
        <p:nvSpPr>
          <p:cNvPr id="108558" name="Rectangle 2"/>
          <p:cNvSpPr>
            <a:spLocks noGrp="1" noChangeArrowheads="1"/>
          </p:cNvSpPr>
          <p:nvPr>
            <p:ph type="title"/>
          </p:nvPr>
        </p:nvSpPr>
        <p:spPr>
          <a:xfrm>
            <a:off x="482600" y="254000"/>
            <a:ext cx="7772400" cy="1143000"/>
          </a:xfrm>
        </p:spPr>
        <p:txBody>
          <a:bodyPr/>
          <a:lstStyle/>
          <a:p>
            <a:r>
              <a:rPr lang="en-US" dirty="0" err="1">
                <a:ea typeface="ＭＳ Ｐゴシック" charset="0"/>
                <a:cs typeface="ＭＳ Ｐゴシック" charset="0"/>
              </a:rPr>
              <a:t>BitTorrent</a:t>
            </a:r>
            <a:r>
              <a:rPr lang="en-US" dirty="0">
                <a:ea typeface="ＭＳ Ｐゴシック" charset="0"/>
                <a:cs typeface="ＭＳ Ｐゴシック" charset="0"/>
              </a:rPr>
              <a:t>:  Tit-for-tat</a:t>
            </a:r>
          </a:p>
        </p:txBody>
      </p:sp>
      <p:graphicFrame>
        <p:nvGraphicFramePr>
          <p:cNvPr id="108546" name="Object 3"/>
          <p:cNvGraphicFramePr>
            <a:graphicFrameLocks noChangeAspect="1"/>
          </p:cNvGraphicFramePr>
          <p:nvPr/>
        </p:nvGraphicFramePr>
        <p:xfrm>
          <a:off x="2909888" y="4518025"/>
          <a:ext cx="617537" cy="473075"/>
        </p:xfrm>
        <a:graphic>
          <a:graphicData uri="http://schemas.openxmlformats.org/presentationml/2006/ole">
            <mc:AlternateContent xmlns:mc="http://schemas.openxmlformats.org/markup-compatibility/2006">
              <mc:Choice xmlns:v="urn:schemas-microsoft-com:vml" Requires="v">
                <p:oleObj spid="_x0000_s2684" name="Clip" r:id="rId4" imgW="1305000" imgH="1085760" progId="MS_ClipArt_Gallery.2">
                  <p:embed/>
                </p:oleObj>
              </mc:Choice>
              <mc:Fallback>
                <p:oleObj name="Clip" r:id="rId4"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9888" y="4518025"/>
                        <a:ext cx="617537" cy="473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8547" name="Object 4"/>
          <p:cNvGraphicFramePr>
            <a:graphicFrameLocks noChangeAspect="1"/>
          </p:cNvGraphicFramePr>
          <p:nvPr/>
        </p:nvGraphicFramePr>
        <p:xfrm>
          <a:off x="827088" y="3641725"/>
          <a:ext cx="617537" cy="473075"/>
        </p:xfrm>
        <a:graphic>
          <a:graphicData uri="http://schemas.openxmlformats.org/presentationml/2006/ole">
            <mc:AlternateContent xmlns:mc="http://schemas.openxmlformats.org/markup-compatibility/2006">
              <mc:Choice xmlns:v="urn:schemas-microsoft-com:vml" Requires="v">
                <p:oleObj spid="_x0000_s2685" name="Clip" r:id="rId6" imgW="1305000" imgH="1085760" progId="MS_ClipArt_Gallery.2">
                  <p:embed/>
                </p:oleObj>
              </mc:Choice>
              <mc:Fallback>
                <p:oleObj name="Clip" r:id="rId6"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3641725"/>
                        <a:ext cx="617537" cy="473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66245" name="Object 5"/>
          <p:cNvGraphicFramePr>
            <a:graphicFrameLocks noChangeAspect="1"/>
          </p:cNvGraphicFramePr>
          <p:nvPr/>
        </p:nvGraphicFramePr>
        <p:xfrm>
          <a:off x="2160588" y="3438525"/>
          <a:ext cx="617537" cy="473075"/>
        </p:xfrm>
        <a:graphic>
          <a:graphicData uri="http://schemas.openxmlformats.org/presentationml/2006/ole">
            <mc:AlternateContent xmlns:mc="http://schemas.openxmlformats.org/markup-compatibility/2006">
              <mc:Choice xmlns:v="urn:schemas-microsoft-com:vml" Requires="v">
                <p:oleObj spid="_x0000_s2686" name="Clip" r:id="rId7" imgW="1305000" imgH="1085760" progId="MS_ClipArt_Gallery.2">
                  <p:embed/>
                </p:oleObj>
              </mc:Choice>
              <mc:Fallback>
                <p:oleObj name="Clip" r:id="rId7"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0588" y="3438525"/>
                        <a:ext cx="617537" cy="473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8549" name="Object 6"/>
          <p:cNvGraphicFramePr>
            <a:graphicFrameLocks noChangeAspect="1"/>
          </p:cNvGraphicFramePr>
          <p:nvPr/>
        </p:nvGraphicFramePr>
        <p:xfrm>
          <a:off x="1538288" y="5241925"/>
          <a:ext cx="617537" cy="473075"/>
        </p:xfrm>
        <a:graphic>
          <a:graphicData uri="http://schemas.openxmlformats.org/presentationml/2006/ole">
            <mc:AlternateContent xmlns:mc="http://schemas.openxmlformats.org/markup-compatibility/2006">
              <mc:Choice xmlns:v="urn:schemas-microsoft-com:vml" Requires="v">
                <p:oleObj spid="_x0000_s2687" name="Clip" r:id="rId8" imgW="1305000" imgH="1085760" progId="MS_ClipArt_Gallery.2">
                  <p:embed/>
                </p:oleObj>
              </mc:Choice>
              <mc:Fallback>
                <p:oleObj name="Clip" r:id="rId8"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8288" y="5241925"/>
                        <a:ext cx="617537" cy="473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8550" name="Object 7"/>
          <p:cNvGraphicFramePr>
            <a:graphicFrameLocks noChangeAspect="1"/>
          </p:cNvGraphicFramePr>
          <p:nvPr/>
        </p:nvGraphicFramePr>
        <p:xfrm>
          <a:off x="2262188" y="6118225"/>
          <a:ext cx="617537" cy="473075"/>
        </p:xfrm>
        <a:graphic>
          <a:graphicData uri="http://schemas.openxmlformats.org/presentationml/2006/ole">
            <mc:AlternateContent xmlns:mc="http://schemas.openxmlformats.org/markup-compatibility/2006">
              <mc:Choice xmlns:v="urn:schemas-microsoft-com:vml" Requires="v">
                <p:oleObj spid="_x0000_s2688" name="Clip" r:id="rId9" imgW="1305000" imgH="1085760" progId="MS_ClipArt_Gallery.2">
                  <p:embed/>
                </p:oleObj>
              </mc:Choice>
              <mc:Fallback>
                <p:oleObj name="Clip" r:id="rId9"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2188" y="6118225"/>
                        <a:ext cx="617537" cy="473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8551" name="Object 8"/>
          <p:cNvGraphicFramePr>
            <a:graphicFrameLocks noChangeAspect="1"/>
          </p:cNvGraphicFramePr>
          <p:nvPr/>
        </p:nvGraphicFramePr>
        <p:xfrm>
          <a:off x="4967288" y="3895725"/>
          <a:ext cx="617537" cy="473075"/>
        </p:xfrm>
        <a:graphic>
          <a:graphicData uri="http://schemas.openxmlformats.org/presentationml/2006/ole">
            <mc:AlternateContent xmlns:mc="http://schemas.openxmlformats.org/markup-compatibility/2006">
              <mc:Choice xmlns:v="urn:schemas-microsoft-com:vml" Requires="v">
                <p:oleObj spid="_x0000_s2689" name="Clip" r:id="rId10" imgW="1305000" imgH="1085760" progId="MS_ClipArt_Gallery.2">
                  <p:embed/>
                </p:oleObj>
              </mc:Choice>
              <mc:Fallback>
                <p:oleObj name="Clip" r:id="rId10"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7288" y="3895725"/>
                        <a:ext cx="617537" cy="473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66249" name="Object 9"/>
          <p:cNvGraphicFramePr>
            <a:graphicFrameLocks noChangeAspect="1"/>
          </p:cNvGraphicFramePr>
          <p:nvPr/>
        </p:nvGraphicFramePr>
        <p:xfrm>
          <a:off x="4662488" y="3057525"/>
          <a:ext cx="617537" cy="473075"/>
        </p:xfrm>
        <a:graphic>
          <a:graphicData uri="http://schemas.openxmlformats.org/presentationml/2006/ole">
            <mc:AlternateContent xmlns:mc="http://schemas.openxmlformats.org/markup-compatibility/2006">
              <mc:Choice xmlns:v="urn:schemas-microsoft-com:vml" Requires="v">
                <p:oleObj spid="_x0000_s2690" name="Clip" r:id="rId11" imgW="1305000" imgH="1085760" progId="MS_ClipArt_Gallery.2">
                  <p:embed/>
                </p:oleObj>
              </mc:Choice>
              <mc:Fallback>
                <p:oleObj name="Clip" r:id="rId11"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2488" y="3057525"/>
                        <a:ext cx="617537" cy="473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8553" name="Object 10"/>
          <p:cNvGraphicFramePr>
            <a:graphicFrameLocks noChangeAspect="1"/>
          </p:cNvGraphicFramePr>
          <p:nvPr/>
        </p:nvGraphicFramePr>
        <p:xfrm>
          <a:off x="5729288" y="2714625"/>
          <a:ext cx="617537" cy="473075"/>
        </p:xfrm>
        <a:graphic>
          <a:graphicData uri="http://schemas.openxmlformats.org/presentationml/2006/ole">
            <mc:AlternateContent xmlns:mc="http://schemas.openxmlformats.org/markup-compatibility/2006">
              <mc:Choice xmlns:v="urn:schemas-microsoft-com:vml" Requires="v">
                <p:oleObj spid="_x0000_s2691" name="Clip" r:id="rId12" imgW="1305000" imgH="1085760" progId="MS_ClipArt_Gallery.2">
                  <p:embed/>
                </p:oleObj>
              </mc:Choice>
              <mc:Fallback>
                <p:oleObj name="Clip" r:id="rId12"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9288" y="2714625"/>
                        <a:ext cx="617537" cy="473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8554" name="Object 11"/>
          <p:cNvGraphicFramePr>
            <a:graphicFrameLocks noChangeAspect="1"/>
          </p:cNvGraphicFramePr>
          <p:nvPr/>
        </p:nvGraphicFramePr>
        <p:xfrm>
          <a:off x="6351588" y="3565525"/>
          <a:ext cx="617537" cy="473075"/>
        </p:xfrm>
        <a:graphic>
          <a:graphicData uri="http://schemas.openxmlformats.org/presentationml/2006/ole">
            <mc:AlternateContent xmlns:mc="http://schemas.openxmlformats.org/markup-compatibility/2006">
              <mc:Choice xmlns:v="urn:schemas-microsoft-com:vml" Requires="v">
                <p:oleObj spid="_x0000_s2692" name="Clip" r:id="rId13" imgW="1305000" imgH="1085760" progId="MS_ClipArt_Gallery.2">
                  <p:embed/>
                </p:oleObj>
              </mc:Choice>
              <mc:Fallback>
                <p:oleObj name="Clip" r:id="rId13"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1588" y="3565525"/>
                        <a:ext cx="617537" cy="473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8555" name="Object 12"/>
          <p:cNvGraphicFramePr>
            <a:graphicFrameLocks noChangeAspect="1"/>
          </p:cNvGraphicFramePr>
          <p:nvPr/>
        </p:nvGraphicFramePr>
        <p:xfrm>
          <a:off x="6173788" y="4454525"/>
          <a:ext cx="617537" cy="473075"/>
        </p:xfrm>
        <a:graphic>
          <a:graphicData uri="http://schemas.openxmlformats.org/presentationml/2006/ole">
            <mc:AlternateContent xmlns:mc="http://schemas.openxmlformats.org/markup-compatibility/2006">
              <mc:Choice xmlns:v="urn:schemas-microsoft-com:vml" Requires="v">
                <p:oleObj spid="_x0000_s2693" name="Clip" r:id="rId14" imgW="1305000" imgH="1085760" progId="MS_ClipArt_Gallery.2">
                  <p:embed/>
                </p:oleObj>
              </mc:Choice>
              <mc:Fallback>
                <p:oleObj name="Clip" r:id="rId14"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3788" y="4454525"/>
                        <a:ext cx="617537" cy="473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108559" name="Picture 13" descr="Alic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89313" y="5095875"/>
            <a:ext cx="561975" cy="693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254" name="Line 14"/>
          <p:cNvSpPr>
            <a:spLocks noChangeShapeType="1"/>
          </p:cNvSpPr>
          <p:nvPr/>
        </p:nvSpPr>
        <p:spPr bwMode="auto">
          <a:xfrm flipH="1" flipV="1">
            <a:off x="2654300" y="3937000"/>
            <a:ext cx="457200" cy="5461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lIns="0" tIns="0" rIns="0" bIns="0">
            <a:spAutoFit/>
          </a:bodyPr>
          <a:lstStyle/>
          <a:p>
            <a:endParaRPr lang="en-US" dirty="0">
              <a:latin typeface="Calibri"/>
            </a:endParaRPr>
          </a:p>
        </p:txBody>
      </p:sp>
      <p:sp>
        <p:nvSpPr>
          <p:cNvPr id="108561" name="Line 15"/>
          <p:cNvSpPr>
            <a:spLocks noChangeShapeType="1"/>
          </p:cNvSpPr>
          <p:nvPr/>
        </p:nvSpPr>
        <p:spPr bwMode="auto">
          <a:xfrm flipH="1" flipV="1">
            <a:off x="1473200" y="4102100"/>
            <a:ext cx="1473200" cy="5969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lIns="0" tIns="0" rIns="0" bIns="0">
            <a:spAutoFit/>
          </a:bodyPr>
          <a:lstStyle/>
          <a:p>
            <a:endParaRPr lang="en-US" dirty="0">
              <a:latin typeface="Calibri"/>
            </a:endParaRPr>
          </a:p>
        </p:txBody>
      </p:sp>
      <p:sp>
        <p:nvSpPr>
          <p:cNvPr id="108562" name="Line 16"/>
          <p:cNvSpPr>
            <a:spLocks noChangeShapeType="1"/>
          </p:cNvSpPr>
          <p:nvPr/>
        </p:nvSpPr>
        <p:spPr bwMode="auto">
          <a:xfrm flipH="1">
            <a:off x="2159000" y="4991100"/>
            <a:ext cx="965200" cy="3810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lIns="0" tIns="0" rIns="0" bIns="0">
            <a:spAutoFit/>
          </a:bodyPr>
          <a:lstStyle/>
          <a:p>
            <a:endParaRPr lang="en-US" dirty="0">
              <a:latin typeface="Calibri"/>
            </a:endParaRPr>
          </a:p>
        </p:txBody>
      </p:sp>
      <p:sp>
        <p:nvSpPr>
          <p:cNvPr id="108563" name="Line 17"/>
          <p:cNvSpPr>
            <a:spLocks noChangeShapeType="1"/>
          </p:cNvSpPr>
          <p:nvPr/>
        </p:nvSpPr>
        <p:spPr bwMode="auto">
          <a:xfrm flipH="1">
            <a:off x="2628900" y="5041900"/>
            <a:ext cx="596900" cy="10414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lIns="0" tIns="0" rIns="0" bIns="0">
            <a:spAutoFit/>
          </a:bodyPr>
          <a:lstStyle/>
          <a:p>
            <a:endParaRPr lang="en-US" dirty="0">
              <a:latin typeface="Calibri"/>
            </a:endParaRPr>
          </a:p>
        </p:txBody>
      </p:sp>
      <p:sp>
        <p:nvSpPr>
          <p:cNvPr id="108564" name="Line 18"/>
          <p:cNvSpPr>
            <a:spLocks noChangeShapeType="1"/>
          </p:cNvSpPr>
          <p:nvPr/>
        </p:nvSpPr>
        <p:spPr bwMode="auto">
          <a:xfrm flipV="1">
            <a:off x="5511800" y="3225800"/>
            <a:ext cx="419100" cy="6477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lIns="0" tIns="0" rIns="0" bIns="0">
            <a:spAutoFit/>
          </a:bodyPr>
          <a:lstStyle/>
          <a:p>
            <a:endParaRPr lang="en-US" dirty="0">
              <a:latin typeface="Calibri"/>
            </a:endParaRPr>
          </a:p>
        </p:txBody>
      </p:sp>
      <p:sp>
        <p:nvSpPr>
          <p:cNvPr id="266259" name="Line 19"/>
          <p:cNvSpPr>
            <a:spLocks noChangeShapeType="1"/>
          </p:cNvSpPr>
          <p:nvPr/>
        </p:nvSpPr>
        <p:spPr bwMode="auto">
          <a:xfrm flipH="1" flipV="1">
            <a:off x="5168900" y="3492500"/>
            <a:ext cx="76200" cy="3556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lIns="0" tIns="0" rIns="0" bIns="0">
            <a:spAutoFit/>
          </a:bodyPr>
          <a:lstStyle/>
          <a:p>
            <a:endParaRPr lang="en-US" dirty="0">
              <a:latin typeface="Calibri"/>
            </a:endParaRPr>
          </a:p>
        </p:txBody>
      </p:sp>
      <p:sp>
        <p:nvSpPr>
          <p:cNvPr id="108566" name="Line 20"/>
          <p:cNvSpPr>
            <a:spLocks noChangeShapeType="1"/>
          </p:cNvSpPr>
          <p:nvPr/>
        </p:nvSpPr>
        <p:spPr bwMode="auto">
          <a:xfrm flipV="1">
            <a:off x="5613400" y="3810000"/>
            <a:ext cx="787400" cy="3048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lIns="0" tIns="0" rIns="0" bIns="0">
            <a:spAutoFit/>
          </a:bodyPr>
          <a:lstStyle/>
          <a:p>
            <a:endParaRPr lang="en-US" dirty="0">
              <a:latin typeface="Calibri"/>
            </a:endParaRPr>
          </a:p>
        </p:txBody>
      </p:sp>
      <p:sp>
        <p:nvSpPr>
          <p:cNvPr id="108567" name="Line 21"/>
          <p:cNvSpPr>
            <a:spLocks noChangeShapeType="1"/>
          </p:cNvSpPr>
          <p:nvPr/>
        </p:nvSpPr>
        <p:spPr bwMode="auto">
          <a:xfrm>
            <a:off x="5613400" y="4279900"/>
            <a:ext cx="596900" cy="3175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lIns="0" tIns="0" rIns="0" bIns="0">
            <a:spAutoFit/>
          </a:bodyPr>
          <a:lstStyle/>
          <a:p>
            <a:endParaRPr lang="en-US" dirty="0">
              <a:latin typeface="Calibri"/>
            </a:endParaRPr>
          </a:p>
        </p:txBody>
      </p:sp>
      <p:pic>
        <p:nvPicPr>
          <p:cNvPr id="108568" name="Picture 22" descr="Bob"/>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79988" y="4524375"/>
            <a:ext cx="676275" cy="690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263" name="Line 23"/>
          <p:cNvSpPr>
            <a:spLocks noChangeShapeType="1"/>
          </p:cNvSpPr>
          <p:nvPr/>
        </p:nvSpPr>
        <p:spPr bwMode="auto">
          <a:xfrm flipV="1">
            <a:off x="3530600" y="4076700"/>
            <a:ext cx="1435100" cy="482600"/>
          </a:xfrm>
          <a:prstGeom prst="line">
            <a:avLst/>
          </a:prstGeom>
          <a:noFill/>
          <a:ln w="25400">
            <a:solidFill>
              <a:srgbClr val="FF0000"/>
            </a:solidFill>
            <a:prstDash val="sysDot"/>
            <a:round/>
            <a:headEnd/>
            <a:tailEnd type="triangle" w="med" len="med"/>
          </a:ln>
          <a:extLst>
            <a:ext uri="{909E8E84-426E-40dd-AFC4-6F175D3DCCD1}">
              <a14:hiddenFill xmlns:a14="http://schemas.microsoft.com/office/drawing/2010/main" xmlns="">
                <a:noFill/>
              </a14:hiddenFill>
            </a:ext>
          </a:extLst>
        </p:spPr>
        <p:txBody>
          <a:bodyPr lIns="0" tIns="0" rIns="0" bIns="0">
            <a:spAutoFit/>
          </a:bodyPr>
          <a:lstStyle/>
          <a:p>
            <a:endParaRPr lang="en-US" dirty="0">
              <a:latin typeface="Calibri"/>
            </a:endParaRPr>
          </a:p>
        </p:txBody>
      </p:sp>
      <p:sp>
        <p:nvSpPr>
          <p:cNvPr id="266264" name="Line 24"/>
          <p:cNvSpPr>
            <a:spLocks noChangeShapeType="1"/>
          </p:cNvSpPr>
          <p:nvPr/>
        </p:nvSpPr>
        <p:spPr bwMode="auto">
          <a:xfrm flipH="1">
            <a:off x="3543300" y="4165600"/>
            <a:ext cx="1397000" cy="469900"/>
          </a:xfrm>
          <a:prstGeom prst="line">
            <a:avLst/>
          </a:prstGeom>
          <a:noFill/>
          <a:ln w="254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lIns="0" tIns="0" rIns="0" bIns="0">
            <a:spAutoFit/>
          </a:bodyPr>
          <a:lstStyle/>
          <a:p>
            <a:endParaRPr lang="en-US" dirty="0">
              <a:latin typeface="Calibri"/>
            </a:endParaRPr>
          </a:p>
        </p:txBody>
      </p:sp>
      <p:sp>
        <p:nvSpPr>
          <p:cNvPr id="266265" name="Line 25"/>
          <p:cNvSpPr>
            <a:spLocks noChangeShapeType="1"/>
          </p:cNvSpPr>
          <p:nvPr/>
        </p:nvSpPr>
        <p:spPr bwMode="auto">
          <a:xfrm flipV="1">
            <a:off x="3581400" y="4267200"/>
            <a:ext cx="1371600" cy="482600"/>
          </a:xfrm>
          <a:prstGeom prst="line">
            <a:avLst/>
          </a:prstGeom>
          <a:noFill/>
          <a:ln w="254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lIns="0" tIns="0" rIns="0" bIns="0">
            <a:spAutoFit/>
          </a:bodyPr>
          <a:lstStyle/>
          <a:p>
            <a:endParaRPr lang="en-US" dirty="0">
              <a:latin typeface="Calibri"/>
            </a:endParaRPr>
          </a:p>
        </p:txBody>
      </p:sp>
      <p:sp>
        <p:nvSpPr>
          <p:cNvPr id="266266" name="Text Box 26"/>
          <p:cNvSpPr txBox="1">
            <a:spLocks noChangeArrowheads="1"/>
          </p:cNvSpPr>
          <p:nvPr/>
        </p:nvSpPr>
        <p:spPr bwMode="auto">
          <a:xfrm>
            <a:off x="841375" y="1320800"/>
            <a:ext cx="412097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0" tIns="0" rIns="0" bIns="0">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2000" dirty="0">
                <a:solidFill>
                  <a:schemeClr val="accent2"/>
                </a:solidFill>
                <a:latin typeface="Calibri"/>
              </a:rPr>
              <a:t>(1) Alice </a:t>
            </a:r>
            <a:r>
              <a:rPr lang="ja-JP" altLang="en-US" sz="2000" dirty="0">
                <a:solidFill>
                  <a:schemeClr val="accent2"/>
                </a:solidFill>
                <a:latin typeface="Calibri"/>
              </a:rPr>
              <a:t>“</a:t>
            </a:r>
            <a:r>
              <a:rPr lang="en-US" sz="2000" dirty="0">
                <a:solidFill>
                  <a:schemeClr val="accent2"/>
                </a:solidFill>
                <a:latin typeface="Calibri"/>
              </a:rPr>
              <a:t>optimistically </a:t>
            </a:r>
            <a:r>
              <a:rPr lang="en-US" sz="2000" dirty="0" err="1">
                <a:solidFill>
                  <a:schemeClr val="accent2"/>
                </a:solidFill>
                <a:latin typeface="Calibri"/>
              </a:rPr>
              <a:t>unchokes</a:t>
            </a:r>
            <a:r>
              <a:rPr lang="ja-JP" altLang="en-US" sz="2000" dirty="0">
                <a:solidFill>
                  <a:schemeClr val="accent2"/>
                </a:solidFill>
                <a:latin typeface="Calibri"/>
              </a:rPr>
              <a:t>”</a:t>
            </a:r>
            <a:r>
              <a:rPr lang="en-US" sz="2000" dirty="0">
                <a:solidFill>
                  <a:schemeClr val="accent2"/>
                </a:solidFill>
                <a:latin typeface="Calibri"/>
              </a:rPr>
              <a:t> Bob</a:t>
            </a:r>
          </a:p>
        </p:txBody>
      </p:sp>
      <p:sp>
        <p:nvSpPr>
          <p:cNvPr id="266267" name="Text Box 27"/>
          <p:cNvSpPr txBox="1">
            <a:spLocks noChangeArrowheads="1"/>
          </p:cNvSpPr>
          <p:nvPr/>
        </p:nvSpPr>
        <p:spPr bwMode="auto">
          <a:xfrm>
            <a:off x="808038" y="1663700"/>
            <a:ext cx="712309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0" tIns="0" rIns="0" bIns="0">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2000" dirty="0">
                <a:solidFill>
                  <a:schemeClr val="accent2"/>
                </a:solidFill>
                <a:latin typeface="Calibri"/>
              </a:rPr>
              <a:t>(2) Alice becomes one of Bob</a:t>
            </a:r>
            <a:r>
              <a:rPr lang="ja-JP" altLang="en-US" sz="2000" dirty="0">
                <a:solidFill>
                  <a:schemeClr val="accent2"/>
                </a:solidFill>
                <a:latin typeface="Calibri"/>
              </a:rPr>
              <a:t>’</a:t>
            </a:r>
            <a:r>
              <a:rPr lang="en-US" sz="2000" dirty="0">
                <a:solidFill>
                  <a:schemeClr val="accent2"/>
                </a:solidFill>
                <a:latin typeface="Calibri"/>
              </a:rPr>
              <a:t>s top-four providers; Bob reciprocates</a:t>
            </a:r>
          </a:p>
        </p:txBody>
      </p:sp>
      <p:sp>
        <p:nvSpPr>
          <p:cNvPr id="266268" name="Text Box 28"/>
          <p:cNvSpPr txBox="1">
            <a:spLocks noChangeArrowheads="1"/>
          </p:cNvSpPr>
          <p:nvPr/>
        </p:nvSpPr>
        <p:spPr bwMode="auto">
          <a:xfrm>
            <a:off x="800100" y="2019300"/>
            <a:ext cx="524006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0" tIns="0" rIns="0" bIns="0">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2000" dirty="0">
                <a:solidFill>
                  <a:schemeClr val="accent2"/>
                </a:solidFill>
                <a:latin typeface="Calibri"/>
              </a:rPr>
              <a:t>(3) Bob becomes one of Alice</a:t>
            </a:r>
            <a:r>
              <a:rPr lang="ja-JP" altLang="en-US" sz="2000" dirty="0">
                <a:solidFill>
                  <a:schemeClr val="accent2"/>
                </a:solidFill>
                <a:latin typeface="Calibri"/>
              </a:rPr>
              <a:t>’</a:t>
            </a:r>
            <a:r>
              <a:rPr lang="en-US" sz="2000" dirty="0">
                <a:solidFill>
                  <a:schemeClr val="accent2"/>
                </a:solidFill>
                <a:latin typeface="Calibri"/>
              </a:rPr>
              <a:t>s top-four providers</a:t>
            </a:r>
          </a:p>
        </p:txBody>
      </p:sp>
      <p:sp>
        <p:nvSpPr>
          <p:cNvPr id="266269" name="Text Box 29"/>
          <p:cNvSpPr txBox="1">
            <a:spLocks noChangeArrowheads="1"/>
          </p:cNvSpPr>
          <p:nvPr/>
        </p:nvSpPr>
        <p:spPr bwMode="auto">
          <a:xfrm>
            <a:off x="4724400" y="5457825"/>
            <a:ext cx="3657600" cy="1016000"/>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eaLnBrk="1" hangingPunct="1">
              <a:spcBef>
                <a:spcPct val="0"/>
              </a:spcBef>
              <a:buClrTx/>
              <a:buSzTx/>
              <a:buFontTx/>
              <a:buNone/>
            </a:pPr>
            <a:r>
              <a:rPr lang="en-US" sz="2000" dirty="0">
                <a:solidFill>
                  <a:srgbClr val="FF0000"/>
                </a:solidFill>
                <a:latin typeface="Calibri"/>
              </a:rPr>
              <a:t>With higher upload rate, </a:t>
            </a:r>
            <a:br>
              <a:rPr lang="en-US" sz="2000" dirty="0">
                <a:solidFill>
                  <a:srgbClr val="FF0000"/>
                </a:solidFill>
                <a:latin typeface="Calibri"/>
              </a:rPr>
            </a:br>
            <a:r>
              <a:rPr lang="en-US" sz="2000" dirty="0">
                <a:solidFill>
                  <a:srgbClr val="FF0000"/>
                </a:solidFill>
                <a:latin typeface="Calibri"/>
              </a:rPr>
              <a:t>can find better trading </a:t>
            </a:r>
          </a:p>
          <a:p>
            <a:pPr eaLnBrk="1" hangingPunct="1">
              <a:spcBef>
                <a:spcPct val="0"/>
              </a:spcBef>
              <a:buClrTx/>
              <a:buSzTx/>
              <a:buFontTx/>
              <a:buNone/>
            </a:pPr>
            <a:r>
              <a:rPr lang="en-US" sz="2000" dirty="0">
                <a:solidFill>
                  <a:srgbClr val="FF0000"/>
                </a:solidFill>
                <a:latin typeface="Calibri"/>
              </a:rPr>
              <a:t>partners &amp; get file faster!</a:t>
            </a:r>
            <a:endParaRPr lang="en-US" sz="2000" dirty="0">
              <a:latin typeface="Calibri"/>
            </a:endParaRPr>
          </a:p>
        </p:txBody>
      </p:sp>
    </p:spTree>
    <p:extLst>
      <p:ext uri="{BB962C8B-B14F-4D97-AF65-F5344CB8AC3E}">
        <p14:creationId xmlns:p14="http://schemas.microsoft.com/office/powerpoint/2010/main" val="18123014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266"/>
                                        </p:tgtEl>
                                        <p:attrNameLst>
                                          <p:attrName>style.visibility</p:attrName>
                                        </p:attrNameLst>
                                      </p:cBhvr>
                                      <p:to>
                                        <p:strVal val="visible"/>
                                      </p:to>
                                    </p:set>
                                    <p:animEffect transition="in" filter="blinds(horizontal)">
                                      <p:cBhvr>
                                        <p:cTn id="7" dur="500"/>
                                        <p:tgtEl>
                                          <p:spTgt spid="26626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6263"/>
                                        </p:tgtEl>
                                        <p:attrNameLst>
                                          <p:attrName>style.visibility</p:attrName>
                                        </p:attrNameLst>
                                      </p:cBhvr>
                                      <p:to>
                                        <p:strVal val="visible"/>
                                      </p:to>
                                    </p:set>
                                    <p:animEffect transition="in" filter="blinds(horizontal)">
                                      <p:cBhvr>
                                        <p:cTn id="10" dur="500"/>
                                        <p:tgtEl>
                                          <p:spTgt spid="26626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66267"/>
                                        </p:tgtEl>
                                        <p:attrNameLst>
                                          <p:attrName>style.visibility</p:attrName>
                                        </p:attrNameLst>
                                      </p:cBhvr>
                                      <p:to>
                                        <p:strVal val="visible"/>
                                      </p:to>
                                    </p:set>
                                    <p:animEffect transition="in" filter="blinds(horizontal)">
                                      <p:cBhvr>
                                        <p:cTn id="15" dur="500"/>
                                        <p:tgtEl>
                                          <p:spTgt spid="26626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66264"/>
                                        </p:tgtEl>
                                        <p:attrNameLst>
                                          <p:attrName>style.visibility</p:attrName>
                                        </p:attrNameLst>
                                      </p:cBhvr>
                                      <p:to>
                                        <p:strVal val="visible"/>
                                      </p:to>
                                    </p:set>
                                    <p:animEffect transition="in" filter="blinds(horizontal)">
                                      <p:cBhvr>
                                        <p:cTn id="18" dur="500"/>
                                        <p:tgtEl>
                                          <p:spTgt spid="266264"/>
                                        </p:tgtEl>
                                      </p:cBhvr>
                                    </p:animEffect>
                                  </p:childTnLst>
                                </p:cTn>
                              </p:par>
                              <p:par>
                                <p:cTn id="19" presetID="3" presetClass="exit" presetSubtype="10" fill="hold" nodeType="withEffect">
                                  <p:stCondLst>
                                    <p:cond delay="0"/>
                                  </p:stCondLst>
                                  <p:childTnLst>
                                    <p:animEffect transition="out" filter="blinds(horizontal)">
                                      <p:cBhvr>
                                        <p:cTn id="20" dur="500"/>
                                        <p:tgtEl>
                                          <p:spTgt spid="266249"/>
                                        </p:tgtEl>
                                      </p:cBhvr>
                                    </p:animEffect>
                                    <p:set>
                                      <p:cBhvr>
                                        <p:cTn id="21" dur="1" fill="hold">
                                          <p:stCondLst>
                                            <p:cond delay="499"/>
                                          </p:stCondLst>
                                        </p:cTn>
                                        <p:tgtEl>
                                          <p:spTgt spid="266249"/>
                                        </p:tgtEl>
                                        <p:attrNameLst>
                                          <p:attrName>style.visibility</p:attrName>
                                        </p:attrNameLst>
                                      </p:cBhvr>
                                      <p:to>
                                        <p:strVal val="hidden"/>
                                      </p:to>
                                    </p:set>
                                  </p:childTnLst>
                                </p:cTn>
                              </p:par>
                              <p:par>
                                <p:cTn id="22" presetID="3" presetClass="exit" presetSubtype="10" fill="hold" grpId="0" nodeType="withEffect">
                                  <p:stCondLst>
                                    <p:cond delay="0"/>
                                  </p:stCondLst>
                                  <p:childTnLst>
                                    <p:animEffect transition="out" filter="blinds(horizontal)">
                                      <p:cBhvr>
                                        <p:cTn id="23" dur="500"/>
                                        <p:tgtEl>
                                          <p:spTgt spid="266259"/>
                                        </p:tgtEl>
                                      </p:cBhvr>
                                    </p:animEffect>
                                    <p:set>
                                      <p:cBhvr>
                                        <p:cTn id="24" dur="1" fill="hold">
                                          <p:stCondLst>
                                            <p:cond delay="499"/>
                                          </p:stCondLst>
                                        </p:cTn>
                                        <p:tgtEl>
                                          <p:spTgt spid="266259"/>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66268"/>
                                        </p:tgtEl>
                                        <p:attrNameLst>
                                          <p:attrName>style.visibility</p:attrName>
                                        </p:attrNameLst>
                                      </p:cBhvr>
                                      <p:to>
                                        <p:strVal val="visible"/>
                                      </p:to>
                                    </p:set>
                                    <p:animEffect transition="in" filter="blinds(horizontal)">
                                      <p:cBhvr>
                                        <p:cTn id="29" dur="500"/>
                                        <p:tgtEl>
                                          <p:spTgt spid="266268"/>
                                        </p:tgtEl>
                                      </p:cBhvr>
                                    </p:animEffect>
                                  </p:childTnLst>
                                </p:cTn>
                              </p:par>
                              <p:par>
                                <p:cTn id="30" presetID="3" presetClass="exit" presetSubtype="10" fill="hold" nodeType="withEffect">
                                  <p:stCondLst>
                                    <p:cond delay="0"/>
                                  </p:stCondLst>
                                  <p:childTnLst>
                                    <p:animEffect transition="out" filter="blinds(horizontal)">
                                      <p:cBhvr>
                                        <p:cTn id="31" dur="500"/>
                                        <p:tgtEl>
                                          <p:spTgt spid="266245"/>
                                        </p:tgtEl>
                                      </p:cBhvr>
                                    </p:animEffect>
                                    <p:set>
                                      <p:cBhvr>
                                        <p:cTn id="32" dur="1" fill="hold">
                                          <p:stCondLst>
                                            <p:cond delay="499"/>
                                          </p:stCondLst>
                                        </p:cTn>
                                        <p:tgtEl>
                                          <p:spTgt spid="266245"/>
                                        </p:tgtEl>
                                        <p:attrNameLst>
                                          <p:attrName>style.visibility</p:attrName>
                                        </p:attrNameLst>
                                      </p:cBhvr>
                                      <p:to>
                                        <p:strVal val="hidden"/>
                                      </p:to>
                                    </p:set>
                                  </p:childTnLst>
                                </p:cTn>
                              </p:par>
                              <p:par>
                                <p:cTn id="33" presetID="3" presetClass="exit" presetSubtype="10" fill="hold" grpId="0" nodeType="withEffect">
                                  <p:stCondLst>
                                    <p:cond delay="0"/>
                                  </p:stCondLst>
                                  <p:childTnLst>
                                    <p:animEffect transition="out" filter="blinds(horizontal)">
                                      <p:cBhvr>
                                        <p:cTn id="34" dur="500"/>
                                        <p:tgtEl>
                                          <p:spTgt spid="266254"/>
                                        </p:tgtEl>
                                      </p:cBhvr>
                                    </p:animEffect>
                                    <p:set>
                                      <p:cBhvr>
                                        <p:cTn id="35" dur="1" fill="hold">
                                          <p:stCondLst>
                                            <p:cond delay="499"/>
                                          </p:stCondLst>
                                        </p:cTn>
                                        <p:tgtEl>
                                          <p:spTgt spid="266254"/>
                                        </p:tgtEl>
                                        <p:attrNameLst>
                                          <p:attrName>style.visibility</p:attrName>
                                        </p:attrNameLst>
                                      </p:cBhvr>
                                      <p:to>
                                        <p:strVal val="hidden"/>
                                      </p:to>
                                    </p:set>
                                  </p:childTnLst>
                                </p:cTn>
                              </p:par>
                              <p:par>
                                <p:cTn id="36" presetID="3" presetClass="entr" presetSubtype="10" fill="hold" grpId="0" nodeType="withEffect">
                                  <p:stCondLst>
                                    <p:cond delay="0"/>
                                  </p:stCondLst>
                                  <p:childTnLst>
                                    <p:set>
                                      <p:cBhvr>
                                        <p:cTn id="37" dur="1" fill="hold">
                                          <p:stCondLst>
                                            <p:cond delay="0"/>
                                          </p:stCondLst>
                                        </p:cTn>
                                        <p:tgtEl>
                                          <p:spTgt spid="266265"/>
                                        </p:tgtEl>
                                        <p:attrNameLst>
                                          <p:attrName>style.visibility</p:attrName>
                                        </p:attrNameLst>
                                      </p:cBhvr>
                                      <p:to>
                                        <p:strVal val="visible"/>
                                      </p:to>
                                    </p:set>
                                    <p:animEffect transition="in" filter="blinds(horizontal)">
                                      <p:cBhvr>
                                        <p:cTn id="38" dur="500"/>
                                        <p:tgtEl>
                                          <p:spTgt spid="266265"/>
                                        </p:tgtEl>
                                      </p:cBhvr>
                                    </p:animEffect>
                                  </p:childTnLst>
                                </p:cTn>
                              </p:par>
                              <p:par>
                                <p:cTn id="39" presetID="3" presetClass="exit" presetSubtype="10" fill="hold" grpId="1" nodeType="withEffect">
                                  <p:stCondLst>
                                    <p:cond delay="0"/>
                                  </p:stCondLst>
                                  <p:childTnLst>
                                    <p:animEffect transition="out" filter="blinds(horizontal)">
                                      <p:cBhvr>
                                        <p:cTn id="40" dur="500"/>
                                        <p:tgtEl>
                                          <p:spTgt spid="266263"/>
                                        </p:tgtEl>
                                      </p:cBhvr>
                                    </p:animEffect>
                                    <p:set>
                                      <p:cBhvr>
                                        <p:cTn id="41" dur="1" fill="hold">
                                          <p:stCondLst>
                                            <p:cond delay="499"/>
                                          </p:stCondLst>
                                        </p:cTn>
                                        <p:tgtEl>
                                          <p:spTgt spid="266263"/>
                                        </p:tgtEl>
                                        <p:attrNameLst>
                                          <p:attrName>style.visibility</p:attrName>
                                        </p:attrNameLst>
                                      </p:cBhvr>
                                      <p:to>
                                        <p:strVal val="hidden"/>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66269"/>
                                        </p:tgtEl>
                                        <p:attrNameLst>
                                          <p:attrName>style.visibility</p:attrName>
                                        </p:attrNameLst>
                                      </p:cBhvr>
                                      <p:to>
                                        <p:strVal val="visible"/>
                                      </p:to>
                                    </p:set>
                                    <p:animEffect transition="in" filter="blinds(horizontal)">
                                      <p:cBhvr>
                                        <p:cTn id="46" dur="500"/>
                                        <p:tgtEl>
                                          <p:spTgt spid="266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54" grpId="0" animBg="1"/>
      <p:bldP spid="266259" grpId="0" animBg="1"/>
      <p:bldP spid="266263" grpId="0" animBg="1"/>
      <p:bldP spid="266263" grpId="1" animBg="1"/>
      <p:bldP spid="266264" grpId="0" animBg="1"/>
      <p:bldP spid="266265" grpId="0" animBg="1"/>
      <p:bldP spid="266266" grpId="0"/>
      <p:bldP spid="266267" grpId="0"/>
      <p:bldP spid="266268" grpId="0"/>
      <p:bldP spid="26626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3"/>
          <p:cNvSpPr>
            <a:spLocks noGrp="1"/>
          </p:cNvSpPr>
          <p:nvPr>
            <p:ph type="title"/>
          </p:nvPr>
        </p:nvSpPr>
        <p:spPr/>
        <p:txBody>
          <a:bodyPr/>
          <a:lstStyle/>
          <a:p>
            <a:r>
              <a:rPr lang="en-US" dirty="0">
                <a:ea typeface="ＭＳ Ｐゴシック" charset="0"/>
                <a:cs typeface="ＭＳ Ｐゴシック" charset="0"/>
              </a:rPr>
              <a:t>Distributed Hash Table (DHT)</a:t>
            </a:r>
          </a:p>
        </p:txBody>
      </p:sp>
      <p:sp>
        <p:nvSpPr>
          <p:cNvPr id="109571" name="Content Placeholder 4"/>
          <p:cNvSpPr>
            <a:spLocks noGrp="1"/>
          </p:cNvSpPr>
          <p:nvPr>
            <p:ph idx="1"/>
          </p:nvPr>
        </p:nvSpPr>
        <p:spPr/>
        <p:txBody>
          <a:bodyPr/>
          <a:lstStyle/>
          <a:p>
            <a:r>
              <a:rPr lang="en-US" dirty="0">
                <a:ea typeface="ＭＳ Ｐゴシック" charset="0"/>
                <a:cs typeface="ＭＳ Ｐゴシック" charset="0"/>
              </a:rPr>
              <a:t>DHT = distributed P2P database</a:t>
            </a:r>
          </a:p>
          <a:p>
            <a:r>
              <a:rPr lang="en-US" dirty="0">
                <a:ea typeface="ＭＳ Ｐゴシック" charset="0"/>
                <a:cs typeface="ＭＳ Ｐゴシック" charset="0"/>
              </a:rPr>
              <a:t>Database has </a:t>
            </a:r>
            <a:r>
              <a:rPr lang="en-US" dirty="0">
                <a:solidFill>
                  <a:srgbClr val="FF0000"/>
                </a:solidFill>
                <a:ea typeface="ＭＳ Ｐゴシック" charset="0"/>
                <a:cs typeface="ＭＳ Ｐゴシック" charset="0"/>
              </a:rPr>
              <a:t>(key, value) </a:t>
            </a:r>
            <a:r>
              <a:rPr lang="en-US" dirty="0">
                <a:ea typeface="ＭＳ Ｐゴシック" charset="0"/>
                <a:cs typeface="ＭＳ Ｐゴシック" charset="0"/>
              </a:rPr>
              <a:t>pairs; </a:t>
            </a:r>
          </a:p>
          <a:p>
            <a:pPr lvl="1"/>
            <a:r>
              <a:rPr lang="en-US" dirty="0">
                <a:ea typeface="ＭＳ Ｐゴシック" charset="0"/>
              </a:rPr>
              <a:t> key: </a:t>
            </a:r>
            <a:r>
              <a:rPr lang="en-US" dirty="0" err="1">
                <a:ea typeface="ＭＳ Ｐゴシック" charset="0"/>
              </a:rPr>
              <a:t>ss</a:t>
            </a:r>
            <a:r>
              <a:rPr lang="en-US" dirty="0">
                <a:ea typeface="ＭＳ Ｐゴシック" charset="0"/>
              </a:rPr>
              <a:t> number; value: human name</a:t>
            </a:r>
          </a:p>
          <a:p>
            <a:pPr lvl="1"/>
            <a:r>
              <a:rPr lang="en-US" dirty="0">
                <a:ea typeface="ＭＳ Ｐゴシック" charset="0"/>
              </a:rPr>
              <a:t>key: content type; value: IP address</a:t>
            </a:r>
          </a:p>
          <a:p>
            <a:r>
              <a:rPr lang="en-US" dirty="0">
                <a:ea typeface="ＭＳ Ｐゴシック" charset="0"/>
                <a:cs typeface="ＭＳ Ｐゴシック" charset="0"/>
              </a:rPr>
              <a:t>Peers </a:t>
            </a:r>
            <a:r>
              <a:rPr lang="en-US" dirty="0">
                <a:solidFill>
                  <a:srgbClr val="FF0000"/>
                </a:solidFill>
                <a:ea typeface="ＭＳ Ｐゴシック" charset="0"/>
                <a:cs typeface="ＭＳ Ｐゴシック" charset="0"/>
              </a:rPr>
              <a:t>query</a:t>
            </a:r>
            <a:r>
              <a:rPr lang="en-US" dirty="0">
                <a:ea typeface="ＭＳ Ｐゴシック" charset="0"/>
                <a:cs typeface="ＭＳ Ｐゴシック" charset="0"/>
              </a:rPr>
              <a:t> DB with key</a:t>
            </a:r>
          </a:p>
          <a:p>
            <a:pPr lvl="1"/>
            <a:r>
              <a:rPr lang="en-US" dirty="0">
                <a:ea typeface="ＭＳ Ｐゴシック" charset="0"/>
              </a:rPr>
              <a:t>DB returns values that match the key</a:t>
            </a:r>
          </a:p>
          <a:p>
            <a:r>
              <a:rPr lang="en-US" dirty="0">
                <a:ea typeface="ＭＳ Ｐゴシック" charset="0"/>
                <a:cs typeface="ＭＳ Ｐゴシック" charset="0"/>
              </a:rPr>
              <a:t>Peers can also </a:t>
            </a:r>
            <a:r>
              <a:rPr lang="en-US" dirty="0">
                <a:solidFill>
                  <a:srgbClr val="FF0000"/>
                </a:solidFill>
                <a:ea typeface="ＭＳ Ｐゴシック" charset="0"/>
                <a:cs typeface="ＭＳ Ｐゴシック" charset="0"/>
              </a:rPr>
              <a:t>insert</a:t>
            </a:r>
            <a:r>
              <a:rPr lang="en-US" dirty="0">
                <a:ea typeface="ＭＳ Ｐゴシック" charset="0"/>
                <a:cs typeface="ＭＳ Ｐゴシック" charset="0"/>
              </a:rPr>
              <a:t> (key, value) peers</a:t>
            </a:r>
          </a:p>
        </p:txBody>
      </p:sp>
      <p:sp>
        <p:nvSpPr>
          <p:cNvPr id="2" name="Slide Number Placeholder 1"/>
          <p:cNvSpPr>
            <a:spLocks noGrp="1"/>
          </p:cNvSpPr>
          <p:nvPr>
            <p:ph type="sldNum" sz="quarter" idx="12"/>
          </p:nvPr>
        </p:nvSpPr>
        <p:spPr/>
        <p:txBody>
          <a:bodyPr/>
          <a:lstStyle/>
          <a:p>
            <a:fld id="{17258DB0-5299-B449-B005-2F11F39528E5}" type="slidenum">
              <a:rPr lang="en-US" smtClean="0"/>
              <a:t>86</a:t>
            </a:fld>
            <a:endParaRPr lang="en-US"/>
          </a:p>
        </p:txBody>
      </p:sp>
    </p:spTree>
    <p:extLst>
      <p:ext uri="{BB962C8B-B14F-4D97-AF65-F5344CB8AC3E}">
        <p14:creationId xmlns:p14="http://schemas.microsoft.com/office/powerpoint/2010/main" val="17908985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3"/>
          <p:cNvSpPr>
            <a:spLocks noGrp="1"/>
          </p:cNvSpPr>
          <p:nvPr>
            <p:ph type="title"/>
          </p:nvPr>
        </p:nvSpPr>
        <p:spPr/>
        <p:txBody>
          <a:bodyPr/>
          <a:lstStyle/>
          <a:p>
            <a:r>
              <a:rPr lang="en-US" dirty="0">
                <a:ea typeface="ＭＳ Ｐゴシック" charset="0"/>
                <a:cs typeface="ＭＳ Ｐゴシック" charset="0"/>
              </a:rPr>
              <a:t>Distributed Hash Table (DHT)</a:t>
            </a:r>
          </a:p>
        </p:txBody>
      </p:sp>
      <p:sp>
        <p:nvSpPr>
          <p:cNvPr id="109571" name="Content Placeholder 4"/>
          <p:cNvSpPr>
            <a:spLocks noGrp="1"/>
          </p:cNvSpPr>
          <p:nvPr>
            <p:ph idx="1"/>
          </p:nvPr>
        </p:nvSpPr>
        <p:spPr/>
        <p:txBody>
          <a:bodyPr/>
          <a:lstStyle/>
          <a:p>
            <a:r>
              <a:rPr lang="en-US" dirty="0">
                <a:ea typeface="ＭＳ Ｐゴシック" charset="0"/>
                <a:cs typeface="ＭＳ Ｐゴシック" charset="0"/>
              </a:rPr>
              <a:t>DHT = distributed P2P database</a:t>
            </a:r>
          </a:p>
          <a:p>
            <a:r>
              <a:rPr lang="en-US" dirty="0">
                <a:ea typeface="ＭＳ Ｐゴシック" charset="0"/>
                <a:cs typeface="ＭＳ Ｐゴシック" charset="0"/>
              </a:rPr>
              <a:t>Database has </a:t>
            </a:r>
            <a:r>
              <a:rPr lang="en-US" dirty="0">
                <a:solidFill>
                  <a:srgbClr val="FF0000"/>
                </a:solidFill>
                <a:ea typeface="ＭＳ Ｐゴシック" charset="0"/>
                <a:cs typeface="ＭＳ Ｐゴシック" charset="0"/>
              </a:rPr>
              <a:t>(key, value) </a:t>
            </a:r>
            <a:r>
              <a:rPr lang="en-US" dirty="0">
                <a:ea typeface="ＭＳ Ｐゴシック" charset="0"/>
                <a:cs typeface="ＭＳ Ｐゴシック" charset="0"/>
              </a:rPr>
              <a:t>pairs; </a:t>
            </a:r>
          </a:p>
          <a:p>
            <a:pPr lvl="1"/>
            <a:r>
              <a:rPr lang="en-US" dirty="0">
                <a:ea typeface="ＭＳ Ｐゴシック" charset="0"/>
              </a:rPr>
              <a:t> key: </a:t>
            </a:r>
            <a:r>
              <a:rPr lang="en-US" dirty="0" err="1">
                <a:ea typeface="ＭＳ Ｐゴシック" charset="0"/>
              </a:rPr>
              <a:t>ss</a:t>
            </a:r>
            <a:r>
              <a:rPr lang="en-US" dirty="0">
                <a:ea typeface="ＭＳ Ｐゴシック" charset="0"/>
              </a:rPr>
              <a:t> number; value: human name</a:t>
            </a:r>
          </a:p>
          <a:p>
            <a:pPr lvl="1"/>
            <a:r>
              <a:rPr lang="en-US" dirty="0">
                <a:ea typeface="ＭＳ Ｐゴシック" charset="0"/>
              </a:rPr>
              <a:t>key: content type; value: IP address</a:t>
            </a:r>
          </a:p>
          <a:p>
            <a:r>
              <a:rPr lang="en-US" dirty="0">
                <a:ea typeface="ＭＳ Ｐゴシック" charset="0"/>
                <a:cs typeface="ＭＳ Ｐゴシック" charset="0"/>
              </a:rPr>
              <a:t>Peers </a:t>
            </a:r>
            <a:r>
              <a:rPr lang="en-US" dirty="0">
                <a:solidFill>
                  <a:srgbClr val="FF0000"/>
                </a:solidFill>
                <a:ea typeface="ＭＳ Ｐゴシック" charset="0"/>
                <a:cs typeface="ＭＳ Ｐゴシック" charset="0"/>
              </a:rPr>
              <a:t>query</a:t>
            </a:r>
            <a:r>
              <a:rPr lang="en-US" dirty="0">
                <a:ea typeface="ＭＳ Ｐゴシック" charset="0"/>
                <a:cs typeface="ＭＳ Ｐゴシック" charset="0"/>
              </a:rPr>
              <a:t> DB with key</a:t>
            </a:r>
          </a:p>
          <a:p>
            <a:pPr lvl="1"/>
            <a:r>
              <a:rPr lang="en-US" dirty="0">
                <a:ea typeface="ＭＳ Ｐゴシック" charset="0"/>
              </a:rPr>
              <a:t>DB returns values that match the key</a:t>
            </a:r>
          </a:p>
          <a:p>
            <a:r>
              <a:rPr lang="en-US" dirty="0">
                <a:ea typeface="ＭＳ Ｐゴシック" charset="0"/>
                <a:cs typeface="ＭＳ Ｐゴシック" charset="0"/>
              </a:rPr>
              <a:t>Peers can also </a:t>
            </a:r>
            <a:r>
              <a:rPr lang="en-US" dirty="0">
                <a:solidFill>
                  <a:srgbClr val="FF0000"/>
                </a:solidFill>
                <a:ea typeface="ＭＳ Ｐゴシック" charset="0"/>
                <a:cs typeface="ＭＳ Ｐゴシック" charset="0"/>
              </a:rPr>
              <a:t>insert</a:t>
            </a:r>
            <a:r>
              <a:rPr lang="en-US" dirty="0">
                <a:ea typeface="ＭＳ Ｐゴシック" charset="0"/>
                <a:cs typeface="ＭＳ Ｐゴシック" charset="0"/>
              </a:rPr>
              <a:t> (key, value) peers</a:t>
            </a:r>
          </a:p>
        </p:txBody>
      </p:sp>
      <p:sp>
        <p:nvSpPr>
          <p:cNvPr id="2" name="Slide Number Placeholder 1"/>
          <p:cNvSpPr>
            <a:spLocks noGrp="1"/>
          </p:cNvSpPr>
          <p:nvPr>
            <p:ph type="sldNum" sz="quarter" idx="12"/>
          </p:nvPr>
        </p:nvSpPr>
        <p:spPr/>
        <p:txBody>
          <a:bodyPr/>
          <a:lstStyle/>
          <a:p>
            <a:fld id="{17258DB0-5299-B449-B005-2F11F39528E5}" type="slidenum">
              <a:rPr lang="en-US" smtClean="0"/>
              <a:t>87</a:t>
            </a:fld>
            <a:endParaRPr lang="en-US"/>
          </a:p>
        </p:txBody>
      </p:sp>
    </p:spTree>
    <p:extLst>
      <p:ext uri="{BB962C8B-B14F-4D97-AF65-F5344CB8AC3E}">
        <p14:creationId xmlns:p14="http://schemas.microsoft.com/office/powerpoint/2010/main" val="2088429998"/>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p:cNvSpPr>
            <a:spLocks noGrp="1"/>
          </p:cNvSpPr>
          <p:nvPr>
            <p:ph type="title"/>
          </p:nvPr>
        </p:nvSpPr>
        <p:spPr/>
        <p:txBody>
          <a:bodyPr/>
          <a:lstStyle/>
          <a:p>
            <a:r>
              <a:rPr lang="en-US">
                <a:latin typeface="Calibri" charset="0"/>
                <a:ea typeface="ＭＳ Ｐゴシック" charset="0"/>
                <a:cs typeface="ＭＳ Ｐゴシック" charset="0"/>
              </a:rPr>
              <a:t>DHT Identifiers</a:t>
            </a:r>
          </a:p>
        </p:txBody>
      </p:sp>
      <p:sp>
        <p:nvSpPr>
          <p:cNvPr id="111618" name="Content Placeholder 2"/>
          <p:cNvSpPr>
            <a:spLocks noGrp="1"/>
          </p:cNvSpPr>
          <p:nvPr>
            <p:ph idx="1"/>
          </p:nvPr>
        </p:nvSpPr>
        <p:spPr>
          <a:xfrm>
            <a:off x="457200" y="1600200"/>
            <a:ext cx="8686800" cy="4525963"/>
          </a:xfrm>
        </p:spPr>
        <p:txBody>
          <a:bodyPr/>
          <a:lstStyle/>
          <a:p>
            <a:r>
              <a:rPr lang="en-US" dirty="0">
                <a:latin typeface="Calibri" charset="0"/>
                <a:ea typeface="ＭＳ Ｐゴシック" charset="0"/>
                <a:cs typeface="ＭＳ Ｐゴシック" charset="0"/>
              </a:rPr>
              <a:t>Assign integer identifier to each peer in range [0,2</a:t>
            </a:r>
            <a:r>
              <a:rPr lang="en-US" baseline="30000" dirty="0">
                <a:latin typeface="Calibri" charset="0"/>
                <a:ea typeface="ＭＳ Ｐゴシック" charset="0"/>
                <a:cs typeface="ＭＳ Ｐゴシック" charset="0"/>
              </a:rPr>
              <a:t>n</a:t>
            </a:r>
            <a:r>
              <a:rPr lang="en-US" dirty="0">
                <a:latin typeface="Calibri" charset="0"/>
                <a:ea typeface="ＭＳ Ｐゴシック" charset="0"/>
                <a:cs typeface="ＭＳ Ｐゴシック" charset="0"/>
              </a:rPr>
              <a:t>-1].</a:t>
            </a:r>
          </a:p>
          <a:p>
            <a:pPr lvl="1"/>
            <a:r>
              <a:rPr lang="en-US" dirty="0">
                <a:latin typeface="Calibri" charset="0"/>
                <a:ea typeface="ＭＳ Ｐゴシック" charset="0"/>
              </a:rPr>
              <a:t>Each identifier can be represented by n bits.</a:t>
            </a:r>
          </a:p>
          <a:p>
            <a:r>
              <a:rPr lang="en-US" dirty="0">
                <a:latin typeface="Calibri" charset="0"/>
                <a:ea typeface="ＭＳ Ｐゴシック" charset="0"/>
                <a:cs typeface="ＭＳ Ｐゴシック" charset="0"/>
              </a:rPr>
              <a:t>Require each key to be an integer in </a:t>
            </a:r>
            <a:r>
              <a:rPr lang="en-US" dirty="0">
                <a:solidFill>
                  <a:srgbClr val="FF0000"/>
                </a:solidFill>
                <a:latin typeface="Calibri" charset="0"/>
                <a:ea typeface="ＭＳ Ｐゴシック" charset="0"/>
                <a:cs typeface="ＭＳ Ｐゴシック" charset="0"/>
              </a:rPr>
              <a:t>same range</a:t>
            </a:r>
            <a:r>
              <a:rPr lang="en-US" dirty="0">
                <a:latin typeface="Calibri" charset="0"/>
                <a:ea typeface="ＭＳ Ｐゴシック" charset="0"/>
                <a:cs typeface="ＭＳ Ｐゴシック" charset="0"/>
              </a:rPr>
              <a:t>.</a:t>
            </a:r>
          </a:p>
          <a:p>
            <a:r>
              <a:rPr lang="en-US" dirty="0">
                <a:latin typeface="Calibri" charset="0"/>
                <a:ea typeface="ＭＳ Ｐゴシック" charset="0"/>
                <a:cs typeface="ＭＳ Ｐゴシック" charset="0"/>
              </a:rPr>
              <a:t>To get integer keys, hash original key.</a:t>
            </a:r>
          </a:p>
          <a:p>
            <a:pPr lvl="1"/>
            <a:r>
              <a:rPr lang="en-US" dirty="0" err="1">
                <a:latin typeface="Calibri" charset="0"/>
                <a:ea typeface="ＭＳ Ｐゴシック" charset="0"/>
              </a:rPr>
              <a:t>eg</a:t>
            </a:r>
            <a:r>
              <a:rPr lang="en-US" dirty="0">
                <a:latin typeface="Calibri" charset="0"/>
                <a:ea typeface="ＭＳ Ｐゴシック" charset="0"/>
              </a:rPr>
              <a:t>, key = h(</a:t>
            </a:r>
            <a:r>
              <a:rPr lang="ja-JP" altLang="en-US" dirty="0">
                <a:latin typeface="Calibri" charset="0"/>
                <a:ea typeface="ＭＳ Ｐゴシック" charset="0"/>
              </a:rPr>
              <a:t>“</a:t>
            </a:r>
            <a:r>
              <a:rPr lang="en-US" altLang="ja-JP" dirty="0">
                <a:latin typeface="Calibri" charset="0"/>
                <a:ea typeface="ＭＳ Ｐゴシック" charset="0"/>
              </a:rPr>
              <a:t>Game of Thrones season 29</a:t>
            </a:r>
            <a:r>
              <a:rPr lang="ja-JP" altLang="en-US">
                <a:latin typeface="Calibri" charset="0"/>
                <a:ea typeface="ＭＳ Ｐゴシック" charset="0"/>
              </a:rPr>
              <a:t>”</a:t>
            </a:r>
            <a:r>
              <a:rPr lang="en-US" altLang="ja-JP" dirty="0">
                <a:latin typeface="Calibri" charset="0"/>
                <a:ea typeface="ＭＳ Ｐゴシック" charset="0"/>
              </a:rPr>
              <a:t>)</a:t>
            </a:r>
          </a:p>
          <a:p>
            <a:pPr lvl="1"/>
            <a:r>
              <a:rPr lang="en-US" dirty="0">
                <a:latin typeface="Calibri" charset="0"/>
                <a:ea typeface="ＭＳ Ｐゴシック" charset="0"/>
              </a:rPr>
              <a:t>This is why they call it a distributed </a:t>
            </a:r>
            <a:r>
              <a:rPr lang="ja-JP" altLang="en-US" dirty="0">
                <a:latin typeface="Calibri" charset="0"/>
                <a:ea typeface="ＭＳ Ｐゴシック" charset="0"/>
              </a:rPr>
              <a:t>“</a:t>
            </a:r>
            <a:r>
              <a:rPr lang="en-US" altLang="ja-JP" dirty="0">
                <a:latin typeface="Calibri" charset="0"/>
                <a:ea typeface="ＭＳ Ｐゴシック" charset="0"/>
              </a:rPr>
              <a:t>hash</a:t>
            </a:r>
            <a:r>
              <a:rPr lang="ja-JP" altLang="en-US" dirty="0">
                <a:latin typeface="Calibri" charset="0"/>
                <a:ea typeface="ＭＳ Ｐゴシック" charset="0"/>
              </a:rPr>
              <a:t>”</a:t>
            </a:r>
            <a:r>
              <a:rPr lang="en-US" altLang="ja-JP" dirty="0">
                <a:latin typeface="Calibri" charset="0"/>
                <a:ea typeface="ＭＳ Ｐゴシック" charset="0"/>
              </a:rPr>
              <a:t> table</a:t>
            </a:r>
            <a:endParaRPr lang="en-US" dirty="0">
              <a:latin typeface="Calibri" charset="0"/>
              <a:ea typeface="ＭＳ Ｐゴシック" charset="0"/>
            </a:endParaRPr>
          </a:p>
        </p:txBody>
      </p:sp>
    </p:spTree>
    <p:extLst>
      <p:ext uri="{BB962C8B-B14F-4D97-AF65-F5344CB8AC3E}">
        <p14:creationId xmlns:p14="http://schemas.microsoft.com/office/powerpoint/2010/main" val="369085412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p:txBody>
          <a:bodyPr/>
          <a:lstStyle/>
          <a:p>
            <a:r>
              <a:rPr lang="en-US">
                <a:latin typeface="Calibri" charset="0"/>
                <a:ea typeface="ＭＳ Ｐゴシック" charset="0"/>
                <a:cs typeface="ＭＳ Ｐゴシック" charset="0"/>
              </a:rPr>
              <a:t>How to assign keys to peers?</a:t>
            </a:r>
          </a:p>
        </p:txBody>
      </p:sp>
      <p:sp>
        <p:nvSpPr>
          <p:cNvPr id="112642" name="Content Placeholder 2"/>
          <p:cNvSpPr>
            <a:spLocks noGrp="1"/>
          </p:cNvSpPr>
          <p:nvPr>
            <p:ph idx="1"/>
          </p:nvPr>
        </p:nvSpPr>
        <p:spPr/>
        <p:txBody>
          <a:bodyPr>
            <a:normAutofit lnSpcReduction="10000"/>
          </a:bodyPr>
          <a:lstStyle/>
          <a:p>
            <a:r>
              <a:rPr lang="en-US">
                <a:latin typeface="Calibri" charset="0"/>
                <a:ea typeface="ＭＳ Ｐゴシック" charset="0"/>
                <a:cs typeface="ＭＳ Ｐゴシック" charset="0"/>
              </a:rPr>
              <a:t>Central issue:</a:t>
            </a:r>
          </a:p>
          <a:p>
            <a:pPr lvl="1"/>
            <a:r>
              <a:rPr lang="en-US">
                <a:latin typeface="Calibri" charset="0"/>
                <a:ea typeface="ＭＳ Ｐゴシック" charset="0"/>
              </a:rPr>
              <a:t>Assigning (key, value) pairs to peers.</a:t>
            </a:r>
          </a:p>
          <a:p>
            <a:r>
              <a:rPr lang="en-US">
                <a:latin typeface="Calibri" charset="0"/>
                <a:ea typeface="ＭＳ Ｐゴシック" charset="0"/>
                <a:cs typeface="ＭＳ Ｐゴシック" charset="0"/>
              </a:rPr>
              <a:t>Rule: assign key to the peer that has the </a:t>
            </a:r>
            <a:r>
              <a:rPr lang="en-US">
                <a:solidFill>
                  <a:srgbClr val="FF0000"/>
                </a:solidFill>
                <a:latin typeface="Calibri" charset="0"/>
                <a:ea typeface="ＭＳ Ｐゴシック" charset="0"/>
                <a:cs typeface="ＭＳ Ｐゴシック" charset="0"/>
              </a:rPr>
              <a:t>closest</a:t>
            </a:r>
            <a:r>
              <a:rPr lang="en-US">
                <a:latin typeface="Calibri" charset="0"/>
                <a:ea typeface="ＭＳ Ｐゴシック" charset="0"/>
                <a:cs typeface="ＭＳ Ｐゴシック" charset="0"/>
              </a:rPr>
              <a:t> ID.</a:t>
            </a:r>
          </a:p>
          <a:p>
            <a:r>
              <a:rPr lang="en-US">
                <a:latin typeface="Calibri" charset="0"/>
                <a:ea typeface="ＭＳ Ｐゴシック" charset="0"/>
                <a:cs typeface="ＭＳ Ｐゴシック" charset="0"/>
              </a:rPr>
              <a:t>Convention in lecture: closest is the </a:t>
            </a:r>
            <a:r>
              <a:rPr lang="en-US">
                <a:solidFill>
                  <a:srgbClr val="FF0000"/>
                </a:solidFill>
                <a:latin typeface="Calibri" charset="0"/>
                <a:ea typeface="ＭＳ Ｐゴシック" charset="0"/>
                <a:cs typeface="ＭＳ Ｐゴシック" charset="0"/>
              </a:rPr>
              <a:t>immediate successor </a:t>
            </a:r>
            <a:r>
              <a:rPr lang="en-US">
                <a:latin typeface="Calibri" charset="0"/>
                <a:ea typeface="ＭＳ Ｐゴシック" charset="0"/>
                <a:cs typeface="ＭＳ Ｐゴシック" charset="0"/>
              </a:rPr>
              <a:t>of the key.</a:t>
            </a:r>
          </a:p>
          <a:p>
            <a:r>
              <a:rPr lang="en-US">
                <a:latin typeface="Calibri" charset="0"/>
                <a:ea typeface="ＭＳ Ｐゴシック" charset="0"/>
                <a:cs typeface="ＭＳ Ｐゴシック" charset="0"/>
              </a:rPr>
              <a:t>Ex: n=4; peers: 1,3,4,5,8,10,12,14; </a:t>
            </a:r>
          </a:p>
          <a:p>
            <a:pPr lvl="1"/>
            <a:r>
              <a:rPr lang="en-US">
                <a:latin typeface="Calibri" charset="0"/>
                <a:ea typeface="ＭＳ Ｐゴシック" charset="0"/>
              </a:rPr>
              <a:t>key = 13, then successor  peer = 14</a:t>
            </a:r>
          </a:p>
          <a:p>
            <a:pPr lvl="1"/>
            <a:r>
              <a:rPr lang="en-US">
                <a:latin typeface="Calibri" charset="0"/>
                <a:ea typeface="ＭＳ Ｐゴシック" charset="0"/>
              </a:rPr>
              <a:t>key = 15, then successor peer = 1</a:t>
            </a:r>
          </a:p>
        </p:txBody>
      </p:sp>
    </p:spTree>
    <p:extLst>
      <p:ext uri="{BB962C8B-B14F-4D97-AF65-F5344CB8AC3E}">
        <p14:creationId xmlns:p14="http://schemas.microsoft.com/office/powerpoint/2010/main" val="328311595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eaLnBrk="1" hangingPunct="1"/>
            <a:fld id="{96F0D4A6-DE04-924C-A809-A546483A9BE0}" type="slidenum">
              <a:rPr lang="en-US" sz="1400" b="0">
                <a:latin typeface="Times New Roman" charset="0"/>
                <a:cs typeface="Calibri"/>
              </a:rPr>
              <a:pPr eaLnBrk="1" hangingPunct="1"/>
              <a:t>9</a:t>
            </a:fld>
            <a:endParaRPr lang="en-US" sz="1400" b="0" dirty="0">
              <a:latin typeface="Times New Roman" charset="0"/>
              <a:cs typeface="Calibri"/>
            </a:endParaRPr>
          </a:p>
        </p:txBody>
      </p:sp>
      <p:sp>
        <p:nvSpPr>
          <p:cNvPr id="75779" name="Rectangle 2"/>
          <p:cNvSpPr>
            <a:spLocks noGrp="1" noChangeArrowheads="1"/>
          </p:cNvSpPr>
          <p:nvPr>
            <p:ph type="title"/>
          </p:nvPr>
        </p:nvSpPr>
        <p:spPr/>
        <p:txBody>
          <a:bodyPr/>
          <a:lstStyle/>
          <a:p>
            <a:r>
              <a:rPr lang="en-US">
                <a:latin typeface="Helvetica" charset="0"/>
                <a:ea typeface="ＭＳ Ｐゴシック" charset="0"/>
                <a:cs typeface="ＭＳ Ｐゴシック" charset="0"/>
              </a:rPr>
              <a:t>DNS Root Servers</a:t>
            </a:r>
          </a:p>
        </p:txBody>
      </p:sp>
      <p:sp>
        <p:nvSpPr>
          <p:cNvPr id="75780" name="Rectangle 3"/>
          <p:cNvSpPr>
            <a:spLocks noGrp="1" noChangeArrowheads="1"/>
          </p:cNvSpPr>
          <p:nvPr>
            <p:ph type="body" sz="half" idx="1"/>
          </p:nvPr>
        </p:nvSpPr>
        <p:spPr>
          <a:xfrm>
            <a:off x="484188" y="1362075"/>
            <a:ext cx="8478837" cy="4648200"/>
          </a:xfrm>
        </p:spPr>
        <p:txBody>
          <a:bodyPr/>
          <a:lstStyle/>
          <a:p>
            <a:r>
              <a:rPr lang="en-US" sz="2400" dirty="0">
                <a:latin typeface="Calibri"/>
                <a:cs typeface="Calibri"/>
              </a:rPr>
              <a:t>13 root servers (see http://</a:t>
            </a:r>
            <a:r>
              <a:rPr lang="en-US" sz="2400" dirty="0" err="1">
                <a:latin typeface="Calibri"/>
                <a:cs typeface="Calibri"/>
              </a:rPr>
              <a:t>www.root-servers.org</a:t>
            </a:r>
            <a:r>
              <a:rPr lang="en-US" sz="2400" dirty="0">
                <a:latin typeface="Calibri"/>
                <a:cs typeface="Calibri"/>
              </a:rPr>
              <a:t>/)</a:t>
            </a:r>
          </a:p>
          <a:p>
            <a:pPr lvl="1"/>
            <a:r>
              <a:rPr lang="en-US" sz="2000" dirty="0">
                <a:latin typeface="Calibri"/>
                <a:ea typeface="Calibri"/>
                <a:cs typeface="Calibri"/>
              </a:rPr>
              <a:t>Labeled A through M</a:t>
            </a:r>
          </a:p>
          <a:p>
            <a:pPr>
              <a:lnSpc>
                <a:spcPct val="60000"/>
              </a:lnSpc>
            </a:pPr>
            <a:r>
              <a:rPr lang="en-US" sz="2000" dirty="0">
                <a:latin typeface="Calibri"/>
                <a:cs typeface="Calibri"/>
              </a:rPr>
              <a:t>Replication via </a:t>
            </a:r>
            <a:r>
              <a:rPr lang="en-US" sz="2000" dirty="0">
                <a:solidFill>
                  <a:srgbClr val="0000FF"/>
                </a:solidFill>
                <a:latin typeface="Calibri"/>
                <a:cs typeface="Calibri"/>
              </a:rPr>
              <a:t>any-casting</a:t>
            </a:r>
            <a:r>
              <a:rPr lang="en-US" sz="2000" dirty="0">
                <a:latin typeface="Calibri"/>
                <a:cs typeface="Calibri"/>
              </a:rPr>
              <a:t> (localized routing for addresses)</a:t>
            </a:r>
          </a:p>
          <a:p>
            <a:pPr>
              <a:lnSpc>
                <a:spcPct val="70000"/>
              </a:lnSpc>
            </a:pPr>
            <a:endParaRPr lang="en-US" sz="2400" dirty="0">
              <a:latin typeface="Calibri"/>
              <a:cs typeface="Calibri"/>
            </a:endParaRPr>
          </a:p>
        </p:txBody>
      </p:sp>
      <p:sp>
        <p:nvSpPr>
          <p:cNvPr id="75781" name="AutoShape 4"/>
          <p:cNvSpPr>
            <a:spLocks noChangeAspect="1" noChangeArrowheads="1"/>
          </p:cNvSpPr>
          <p:nvPr/>
        </p:nvSpPr>
        <p:spPr bwMode="auto">
          <a:xfrm>
            <a:off x="457200" y="3214688"/>
            <a:ext cx="7234238" cy="3643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pic>
        <p:nvPicPr>
          <p:cNvPr id="75782" name="Picture 5" descr="worl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065588"/>
            <a:ext cx="5400675" cy="266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83" name="Freeform 6"/>
          <p:cNvSpPr>
            <a:spLocks/>
          </p:cNvSpPr>
          <p:nvPr/>
        </p:nvSpPr>
        <p:spPr bwMode="auto">
          <a:xfrm>
            <a:off x="2605088" y="3267075"/>
            <a:ext cx="804862" cy="1511300"/>
          </a:xfrm>
          <a:custGeom>
            <a:avLst/>
            <a:gdLst>
              <a:gd name="T0" fmla="*/ 0 w 963"/>
              <a:gd name="T1" fmla="*/ 0 h 1893"/>
              <a:gd name="T2" fmla="*/ 0 w 963"/>
              <a:gd name="T3" fmla="*/ 742477 h 1893"/>
              <a:gd name="T4" fmla="*/ 804862 w 963"/>
              <a:gd name="T5" fmla="*/ 1511300 h 1893"/>
              <a:gd name="T6" fmla="*/ 0 60000 65536"/>
              <a:gd name="T7" fmla="*/ 0 60000 65536"/>
              <a:gd name="T8" fmla="*/ 0 60000 65536"/>
              <a:gd name="T9" fmla="*/ 0 w 963"/>
              <a:gd name="T10" fmla="*/ 0 h 1893"/>
              <a:gd name="T11" fmla="*/ 963 w 963"/>
              <a:gd name="T12" fmla="*/ 1893 h 1893"/>
            </a:gdLst>
            <a:ahLst/>
            <a:cxnLst>
              <a:cxn ang="T6">
                <a:pos x="T0" y="T1"/>
              </a:cxn>
              <a:cxn ang="T7">
                <a:pos x="T2" y="T3"/>
              </a:cxn>
              <a:cxn ang="T8">
                <a:pos x="T4" y="T5"/>
              </a:cxn>
            </a:cxnLst>
            <a:rect l="T9" t="T10" r="T11" b="T12"/>
            <a:pathLst>
              <a:path w="963" h="1893">
                <a:moveTo>
                  <a:pt x="0" y="0"/>
                </a:moveTo>
                <a:lnTo>
                  <a:pt x="0" y="930"/>
                </a:lnTo>
                <a:lnTo>
                  <a:pt x="963" y="1893"/>
                </a:lnTo>
              </a:path>
            </a:pathLst>
          </a:custGeom>
          <a:noFill/>
          <a:ln w="1905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5784" name="Text Box 7"/>
          <p:cNvSpPr txBox="1">
            <a:spLocks noChangeArrowheads="1"/>
          </p:cNvSpPr>
          <p:nvPr/>
        </p:nvSpPr>
        <p:spPr bwMode="auto">
          <a:xfrm>
            <a:off x="654050" y="5627688"/>
            <a:ext cx="2633663" cy="452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1323" tIns="35662" rIns="71323" bIns="35662"/>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400" b="0" dirty="0">
                <a:solidFill>
                  <a:srgbClr val="000000"/>
                </a:solidFill>
                <a:latin typeface="Calibri"/>
                <a:cs typeface="Calibri"/>
              </a:rPr>
              <a:t>B USC-ISI Marina del Rey, CA</a:t>
            </a:r>
          </a:p>
          <a:p>
            <a:pPr algn="l"/>
            <a:r>
              <a:rPr lang="en-US" sz="1400" b="0" dirty="0">
                <a:solidFill>
                  <a:srgbClr val="000000"/>
                </a:solidFill>
                <a:latin typeface="Calibri"/>
                <a:cs typeface="Calibri"/>
              </a:rPr>
              <a:t>L ICANN Los Angeles, CA</a:t>
            </a:r>
          </a:p>
          <a:p>
            <a:pPr algn="ctr"/>
            <a:endParaRPr lang="en-US" sz="2400" b="0" dirty="0">
              <a:latin typeface="Times New Roman" charset="0"/>
              <a:cs typeface="Calibri"/>
            </a:endParaRPr>
          </a:p>
        </p:txBody>
      </p:sp>
      <p:sp>
        <p:nvSpPr>
          <p:cNvPr id="75785" name="Freeform 8"/>
          <p:cNvSpPr>
            <a:spLocks/>
          </p:cNvSpPr>
          <p:nvPr/>
        </p:nvSpPr>
        <p:spPr bwMode="auto">
          <a:xfrm>
            <a:off x="1789113" y="4965700"/>
            <a:ext cx="952500" cy="668338"/>
          </a:xfrm>
          <a:custGeom>
            <a:avLst/>
            <a:gdLst>
              <a:gd name="T0" fmla="*/ 0 w 582"/>
              <a:gd name="T1" fmla="*/ 668338 h 426"/>
              <a:gd name="T2" fmla="*/ 952500 w 582"/>
              <a:gd name="T3" fmla="*/ 0 h 426"/>
              <a:gd name="T4" fmla="*/ 0 60000 65536"/>
              <a:gd name="T5" fmla="*/ 0 60000 65536"/>
              <a:gd name="T6" fmla="*/ 0 w 582"/>
              <a:gd name="T7" fmla="*/ 0 h 426"/>
              <a:gd name="T8" fmla="*/ 582 w 582"/>
              <a:gd name="T9" fmla="*/ 426 h 426"/>
            </a:gdLst>
            <a:ahLst/>
            <a:cxnLst>
              <a:cxn ang="T4">
                <a:pos x="T0" y="T1"/>
              </a:cxn>
              <a:cxn ang="T5">
                <a:pos x="T2" y="T3"/>
              </a:cxn>
            </a:cxnLst>
            <a:rect l="T6" t="T7" r="T8" b="T9"/>
            <a:pathLst>
              <a:path w="582" h="426">
                <a:moveTo>
                  <a:pt x="0" y="426"/>
                </a:moveTo>
                <a:lnTo>
                  <a:pt x="582" y="0"/>
                </a:lnTo>
              </a:path>
            </a:pathLst>
          </a:custGeom>
          <a:noFill/>
          <a:ln w="1905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5786" name="Text Box 9"/>
          <p:cNvSpPr txBox="1">
            <a:spLocks noChangeArrowheads="1"/>
          </p:cNvSpPr>
          <p:nvPr/>
        </p:nvSpPr>
        <p:spPr bwMode="auto">
          <a:xfrm>
            <a:off x="347663" y="3903663"/>
            <a:ext cx="2573337" cy="960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1323" tIns="35662" rIns="71323" bIns="35662"/>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400" b="0" dirty="0">
                <a:solidFill>
                  <a:srgbClr val="000000"/>
                </a:solidFill>
                <a:latin typeface="Calibri"/>
                <a:cs typeface="Calibri"/>
              </a:rPr>
              <a:t>E NASA Mt View, CA</a:t>
            </a:r>
          </a:p>
          <a:p>
            <a:pPr algn="l"/>
            <a:r>
              <a:rPr lang="en-US" sz="1400" b="0" dirty="0">
                <a:solidFill>
                  <a:srgbClr val="000000"/>
                </a:solidFill>
                <a:latin typeface="Calibri"/>
                <a:cs typeface="Calibri"/>
              </a:rPr>
              <a:t>F  Internet Software</a:t>
            </a:r>
          </a:p>
          <a:p>
            <a:pPr algn="l"/>
            <a:r>
              <a:rPr lang="en-US" sz="1400" b="0" dirty="0">
                <a:solidFill>
                  <a:srgbClr val="000000"/>
                </a:solidFill>
                <a:latin typeface="Calibri"/>
                <a:cs typeface="Calibri"/>
              </a:rPr>
              <a:t>    Consortium,</a:t>
            </a:r>
          </a:p>
          <a:p>
            <a:pPr algn="l"/>
            <a:r>
              <a:rPr lang="en-US" sz="1400" b="0" dirty="0">
                <a:solidFill>
                  <a:srgbClr val="000000"/>
                </a:solidFill>
                <a:latin typeface="Calibri"/>
                <a:cs typeface="Calibri"/>
              </a:rPr>
              <a:t>    Palo</a:t>
            </a:r>
            <a:r>
              <a:rPr lang="en-US" sz="1200" b="0" dirty="0">
                <a:solidFill>
                  <a:srgbClr val="000000"/>
                </a:solidFill>
                <a:latin typeface="Calibri"/>
                <a:cs typeface="Calibri"/>
              </a:rPr>
              <a:t> </a:t>
            </a:r>
            <a:r>
              <a:rPr lang="en-US" sz="1400" b="0" dirty="0">
                <a:solidFill>
                  <a:srgbClr val="000000"/>
                </a:solidFill>
                <a:latin typeface="Calibri"/>
                <a:cs typeface="Calibri"/>
              </a:rPr>
              <a:t>Alto, CA</a:t>
            </a:r>
          </a:p>
          <a:p>
            <a:pPr algn="l"/>
            <a:r>
              <a:rPr lang="en-US" sz="1400" b="0" dirty="0">
                <a:solidFill>
                  <a:srgbClr val="000000"/>
                </a:solidFill>
                <a:latin typeface="Calibri"/>
                <a:cs typeface="Calibri"/>
              </a:rPr>
              <a:t>   (and 37 other locations)</a:t>
            </a:r>
          </a:p>
          <a:p>
            <a:pPr algn="ctr"/>
            <a:endParaRPr lang="en-US" sz="3200" b="0" dirty="0">
              <a:latin typeface="Times New Roman" charset="0"/>
              <a:cs typeface="Calibri"/>
            </a:endParaRPr>
          </a:p>
        </p:txBody>
      </p:sp>
      <p:sp>
        <p:nvSpPr>
          <p:cNvPr id="75787" name="Freeform 10"/>
          <p:cNvSpPr>
            <a:spLocks/>
          </p:cNvSpPr>
          <p:nvPr/>
        </p:nvSpPr>
        <p:spPr bwMode="auto">
          <a:xfrm flipV="1">
            <a:off x="1660525" y="4665663"/>
            <a:ext cx="1022350" cy="225425"/>
          </a:xfrm>
          <a:custGeom>
            <a:avLst/>
            <a:gdLst>
              <a:gd name="T0" fmla="*/ 0 w 582"/>
              <a:gd name="T1" fmla="*/ 225425 h 426"/>
              <a:gd name="T2" fmla="*/ 1022350 w 582"/>
              <a:gd name="T3" fmla="*/ 0 h 426"/>
              <a:gd name="T4" fmla="*/ 0 60000 65536"/>
              <a:gd name="T5" fmla="*/ 0 60000 65536"/>
              <a:gd name="T6" fmla="*/ 0 w 582"/>
              <a:gd name="T7" fmla="*/ 0 h 426"/>
              <a:gd name="T8" fmla="*/ 582 w 582"/>
              <a:gd name="T9" fmla="*/ 426 h 426"/>
            </a:gdLst>
            <a:ahLst/>
            <a:cxnLst>
              <a:cxn ang="T4">
                <a:pos x="T0" y="T1"/>
              </a:cxn>
              <a:cxn ang="T5">
                <a:pos x="T2" y="T3"/>
              </a:cxn>
            </a:cxnLst>
            <a:rect l="T6" t="T7" r="T8" b="T9"/>
            <a:pathLst>
              <a:path w="582" h="426">
                <a:moveTo>
                  <a:pt x="0" y="426"/>
                </a:moveTo>
                <a:lnTo>
                  <a:pt x="582" y="0"/>
                </a:lnTo>
              </a:path>
            </a:pathLst>
          </a:custGeom>
          <a:noFill/>
          <a:ln w="1905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5788" name="Text Box 11"/>
          <p:cNvSpPr txBox="1">
            <a:spLocks noChangeArrowheads="1"/>
          </p:cNvSpPr>
          <p:nvPr/>
        </p:nvSpPr>
        <p:spPr bwMode="auto">
          <a:xfrm>
            <a:off x="5253038" y="3570288"/>
            <a:ext cx="2498725" cy="27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1323" tIns="35662" rIns="71323" bIns="35662"/>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r>
              <a:rPr lang="en-US" sz="1400" b="0" dirty="0">
                <a:solidFill>
                  <a:srgbClr val="000000"/>
                </a:solidFill>
                <a:latin typeface="Calibri"/>
                <a:cs typeface="Calibri"/>
              </a:rPr>
              <a:t>I </a:t>
            </a:r>
            <a:r>
              <a:rPr lang="en-US" sz="1400" b="0" dirty="0" err="1">
                <a:latin typeface="Calibri"/>
                <a:cs typeface="Calibri"/>
              </a:rPr>
              <a:t>Autonomica</a:t>
            </a:r>
            <a:r>
              <a:rPr lang="en-US" sz="1400" b="0" dirty="0">
                <a:latin typeface="Calibri"/>
                <a:cs typeface="Calibri"/>
              </a:rPr>
              <a:t>,</a:t>
            </a:r>
            <a:r>
              <a:rPr lang="en-US" sz="1400" b="0" dirty="0">
                <a:solidFill>
                  <a:srgbClr val="000000"/>
                </a:solidFill>
                <a:latin typeface="Calibri"/>
                <a:cs typeface="Calibri"/>
              </a:rPr>
              <a:t> Stockholm (plus 29 other locations)</a:t>
            </a:r>
          </a:p>
        </p:txBody>
      </p:sp>
      <p:sp>
        <p:nvSpPr>
          <p:cNvPr id="75789" name="Freeform 12"/>
          <p:cNvSpPr>
            <a:spLocks/>
          </p:cNvSpPr>
          <p:nvPr/>
        </p:nvSpPr>
        <p:spPr bwMode="auto">
          <a:xfrm>
            <a:off x="4797425" y="3813175"/>
            <a:ext cx="849313" cy="674688"/>
          </a:xfrm>
          <a:custGeom>
            <a:avLst/>
            <a:gdLst>
              <a:gd name="T0" fmla="*/ 849313 w 666"/>
              <a:gd name="T1" fmla="*/ 0 h 1005"/>
              <a:gd name="T2" fmla="*/ 0 w 666"/>
              <a:gd name="T3" fmla="*/ 674688 h 1005"/>
              <a:gd name="T4" fmla="*/ 0 60000 65536"/>
              <a:gd name="T5" fmla="*/ 0 60000 65536"/>
              <a:gd name="T6" fmla="*/ 0 w 666"/>
              <a:gd name="T7" fmla="*/ 0 h 1005"/>
              <a:gd name="T8" fmla="*/ 666 w 666"/>
              <a:gd name="T9" fmla="*/ 1005 h 1005"/>
            </a:gdLst>
            <a:ahLst/>
            <a:cxnLst>
              <a:cxn ang="T4">
                <a:pos x="T0" y="T1"/>
              </a:cxn>
              <a:cxn ang="T5">
                <a:pos x="T2" y="T3"/>
              </a:cxn>
            </a:cxnLst>
            <a:rect l="T6" t="T7" r="T8" b="T9"/>
            <a:pathLst>
              <a:path w="666" h="1005">
                <a:moveTo>
                  <a:pt x="666" y="0"/>
                </a:moveTo>
                <a:lnTo>
                  <a:pt x="0" y="1005"/>
                </a:lnTo>
              </a:path>
            </a:pathLst>
          </a:custGeom>
          <a:noFill/>
          <a:ln w="1905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5790" name="Text Box 13"/>
          <p:cNvSpPr txBox="1">
            <a:spLocks noChangeArrowheads="1"/>
          </p:cNvSpPr>
          <p:nvPr/>
        </p:nvSpPr>
        <p:spPr bwMode="auto">
          <a:xfrm>
            <a:off x="5299075" y="3216275"/>
            <a:ext cx="3844925" cy="22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1323" tIns="35662" rIns="71323" bIns="35662"/>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400" b="0" dirty="0">
                <a:solidFill>
                  <a:srgbClr val="000000"/>
                </a:solidFill>
                <a:latin typeface="Calibri"/>
                <a:cs typeface="Calibri"/>
              </a:rPr>
              <a:t>K RIPE London (plus 16 other locations)</a:t>
            </a:r>
            <a:endParaRPr lang="en-US" sz="3200" b="0" dirty="0">
              <a:latin typeface="Times New Roman" charset="0"/>
              <a:cs typeface="Calibri"/>
            </a:endParaRPr>
          </a:p>
        </p:txBody>
      </p:sp>
      <p:sp>
        <p:nvSpPr>
          <p:cNvPr id="75791" name="Freeform 14"/>
          <p:cNvSpPr>
            <a:spLocks/>
          </p:cNvSpPr>
          <p:nvPr/>
        </p:nvSpPr>
        <p:spPr bwMode="auto">
          <a:xfrm>
            <a:off x="4570413" y="3433763"/>
            <a:ext cx="771525" cy="1158875"/>
          </a:xfrm>
          <a:custGeom>
            <a:avLst/>
            <a:gdLst>
              <a:gd name="T0" fmla="*/ 771525 w 922"/>
              <a:gd name="T1" fmla="*/ 0 h 1448"/>
              <a:gd name="T2" fmla="*/ 0 w 922"/>
              <a:gd name="T3" fmla="*/ 1158875 h 1448"/>
              <a:gd name="T4" fmla="*/ 0 60000 65536"/>
              <a:gd name="T5" fmla="*/ 0 60000 65536"/>
              <a:gd name="T6" fmla="*/ 0 w 922"/>
              <a:gd name="T7" fmla="*/ 0 h 1448"/>
              <a:gd name="T8" fmla="*/ 922 w 922"/>
              <a:gd name="T9" fmla="*/ 1448 h 1448"/>
            </a:gdLst>
            <a:ahLst/>
            <a:cxnLst>
              <a:cxn ang="T4">
                <a:pos x="T0" y="T1"/>
              </a:cxn>
              <a:cxn ang="T5">
                <a:pos x="T2" y="T3"/>
              </a:cxn>
            </a:cxnLst>
            <a:rect l="T6" t="T7" r="T8" b="T9"/>
            <a:pathLst>
              <a:path w="922" h="1448">
                <a:moveTo>
                  <a:pt x="922" y="0"/>
                </a:moveTo>
                <a:lnTo>
                  <a:pt x="0" y="1448"/>
                </a:lnTo>
              </a:path>
            </a:pathLst>
          </a:custGeom>
          <a:noFill/>
          <a:ln w="1905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5792" name="Text Box 15"/>
          <p:cNvSpPr txBox="1">
            <a:spLocks noChangeArrowheads="1"/>
          </p:cNvSpPr>
          <p:nvPr/>
        </p:nvSpPr>
        <p:spPr bwMode="auto">
          <a:xfrm>
            <a:off x="7221538" y="4402138"/>
            <a:ext cx="1693862" cy="627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1323" tIns="35662" rIns="71323" bIns="35662"/>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400" b="0" dirty="0">
                <a:solidFill>
                  <a:srgbClr val="000000"/>
                </a:solidFill>
                <a:latin typeface="Calibri"/>
                <a:cs typeface="Calibri"/>
              </a:rPr>
              <a:t>M WIDE Tokyo</a:t>
            </a:r>
          </a:p>
          <a:p>
            <a:pPr algn="l"/>
            <a:r>
              <a:rPr lang="en-US" sz="1400" b="0" dirty="0">
                <a:solidFill>
                  <a:srgbClr val="000000"/>
                </a:solidFill>
                <a:latin typeface="Calibri"/>
                <a:cs typeface="Calibri"/>
              </a:rPr>
              <a:t> plus Seoul, Paris,</a:t>
            </a:r>
            <a:br>
              <a:rPr lang="en-US" sz="1400" b="0" dirty="0">
                <a:solidFill>
                  <a:srgbClr val="000000"/>
                </a:solidFill>
                <a:latin typeface="Calibri"/>
                <a:cs typeface="Calibri"/>
              </a:rPr>
            </a:br>
            <a:r>
              <a:rPr lang="en-US" sz="1400" b="0" dirty="0">
                <a:solidFill>
                  <a:srgbClr val="000000"/>
                </a:solidFill>
                <a:latin typeface="Calibri"/>
                <a:cs typeface="Calibri"/>
              </a:rPr>
              <a:t> San Francisco</a:t>
            </a:r>
            <a:endParaRPr lang="en-US" sz="3200" b="0" dirty="0">
              <a:latin typeface="Times New Roman" charset="0"/>
              <a:cs typeface="Calibri"/>
            </a:endParaRPr>
          </a:p>
        </p:txBody>
      </p:sp>
      <p:sp>
        <p:nvSpPr>
          <p:cNvPr id="75793" name="Freeform 16"/>
          <p:cNvSpPr>
            <a:spLocks/>
          </p:cNvSpPr>
          <p:nvPr/>
        </p:nvSpPr>
        <p:spPr bwMode="auto">
          <a:xfrm>
            <a:off x="6851650" y="4632325"/>
            <a:ext cx="331788" cy="231775"/>
          </a:xfrm>
          <a:custGeom>
            <a:avLst/>
            <a:gdLst>
              <a:gd name="T0" fmla="*/ 331788 w 252"/>
              <a:gd name="T1" fmla="*/ 0 h 462"/>
              <a:gd name="T2" fmla="*/ 0 w 252"/>
              <a:gd name="T3" fmla="*/ 231775 h 462"/>
              <a:gd name="T4" fmla="*/ 0 60000 65536"/>
              <a:gd name="T5" fmla="*/ 0 60000 65536"/>
              <a:gd name="T6" fmla="*/ 0 w 252"/>
              <a:gd name="T7" fmla="*/ 0 h 462"/>
              <a:gd name="T8" fmla="*/ 252 w 252"/>
              <a:gd name="T9" fmla="*/ 462 h 462"/>
            </a:gdLst>
            <a:ahLst/>
            <a:cxnLst>
              <a:cxn ang="T4">
                <a:pos x="T0" y="T1"/>
              </a:cxn>
              <a:cxn ang="T5">
                <a:pos x="T2" y="T3"/>
              </a:cxn>
            </a:cxnLst>
            <a:rect l="T6" t="T7" r="T8" b="T9"/>
            <a:pathLst>
              <a:path w="252" h="462">
                <a:moveTo>
                  <a:pt x="252" y="0"/>
                </a:moveTo>
                <a:lnTo>
                  <a:pt x="0" y="462"/>
                </a:lnTo>
              </a:path>
            </a:pathLst>
          </a:custGeom>
          <a:noFill/>
          <a:ln w="1905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5794" name="Text Box 17"/>
          <p:cNvSpPr txBox="1">
            <a:spLocks noChangeArrowheads="1"/>
          </p:cNvSpPr>
          <p:nvPr/>
        </p:nvSpPr>
        <p:spPr bwMode="auto">
          <a:xfrm>
            <a:off x="2665413" y="2559050"/>
            <a:ext cx="4878387" cy="1304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1323" tIns="35662" rIns="71323" bIns="35662"/>
          <a:lstStyle>
            <a:lvl1pPr eaLnBrk="0" hangingPunct="0">
              <a:defRPr sz="2000" b="1">
                <a:solidFill>
                  <a:schemeClr val="tx1"/>
                </a:solidFill>
                <a:latin typeface="Courier New" charset="0"/>
                <a:ea typeface="ＭＳ Ｐゴシック" charset="0"/>
                <a:cs typeface="Arial" charset="0"/>
              </a:defRPr>
            </a:lvl1pPr>
            <a:lvl2pPr marL="37931725" indent="-37474525" eaLnBrk="0" hangingPunct="0">
              <a:defRPr sz="2000" b="1">
                <a:solidFill>
                  <a:schemeClr val="tx1"/>
                </a:solidFill>
                <a:latin typeface="Courier New" charset="0"/>
                <a:ea typeface="Arial" charset="0"/>
                <a:cs typeface="Arial" charset="0"/>
              </a:defRPr>
            </a:lvl2pPr>
            <a:lvl3pPr eaLnBrk="0" hangingPunct="0">
              <a:defRPr sz="2000" b="1">
                <a:solidFill>
                  <a:schemeClr val="tx1"/>
                </a:solidFill>
                <a:latin typeface="Courier New" charset="0"/>
                <a:ea typeface="Arial" charset="0"/>
                <a:cs typeface="Arial" charset="0"/>
              </a:defRPr>
            </a:lvl3pPr>
            <a:lvl4pPr eaLnBrk="0" hangingPunct="0">
              <a:defRPr sz="2000" b="1">
                <a:solidFill>
                  <a:schemeClr val="tx1"/>
                </a:solidFill>
                <a:latin typeface="Courier New" charset="0"/>
                <a:ea typeface="Arial" charset="0"/>
                <a:cs typeface="Arial" charset="0"/>
              </a:defRPr>
            </a:lvl4pPr>
            <a:lvl5pPr eaLnBrk="0" hangingPunct="0">
              <a:defRPr sz="2000" b="1">
                <a:solidFill>
                  <a:schemeClr val="tx1"/>
                </a:solidFill>
                <a:latin typeface="Courier New" charset="0"/>
                <a:ea typeface="Arial" charset="0"/>
                <a:cs typeface="Arial" charset="0"/>
              </a:defRPr>
            </a:lvl5pPr>
            <a:lvl6pPr marL="457200" eaLnBrk="0" fontAlgn="base" hangingPunct="0">
              <a:spcBef>
                <a:spcPct val="0"/>
              </a:spcBef>
              <a:spcAft>
                <a:spcPct val="0"/>
              </a:spcAft>
              <a:defRPr sz="2000" b="1">
                <a:solidFill>
                  <a:schemeClr val="tx1"/>
                </a:solidFill>
                <a:latin typeface="Courier New" charset="0"/>
                <a:ea typeface="Arial" charset="0"/>
                <a:cs typeface="Arial" charset="0"/>
              </a:defRPr>
            </a:lvl6pPr>
            <a:lvl7pPr marL="914400" eaLnBrk="0" fontAlgn="base" hangingPunct="0">
              <a:spcBef>
                <a:spcPct val="0"/>
              </a:spcBef>
              <a:spcAft>
                <a:spcPct val="0"/>
              </a:spcAft>
              <a:defRPr sz="2000" b="1">
                <a:solidFill>
                  <a:schemeClr val="tx1"/>
                </a:solidFill>
                <a:latin typeface="Courier New" charset="0"/>
                <a:ea typeface="Arial" charset="0"/>
                <a:cs typeface="Arial" charset="0"/>
              </a:defRPr>
            </a:lvl7pPr>
            <a:lvl8pPr marL="1371600" eaLnBrk="0" fontAlgn="base" hangingPunct="0">
              <a:spcBef>
                <a:spcPct val="0"/>
              </a:spcBef>
              <a:spcAft>
                <a:spcPct val="0"/>
              </a:spcAft>
              <a:defRPr sz="2000" b="1">
                <a:solidFill>
                  <a:schemeClr val="tx1"/>
                </a:solidFill>
                <a:latin typeface="Courier New" charset="0"/>
                <a:ea typeface="Arial" charset="0"/>
                <a:cs typeface="Arial" charset="0"/>
              </a:defRPr>
            </a:lvl8pPr>
            <a:lvl9pPr marL="1828800" eaLnBrk="0" fontAlgn="base" hangingPunct="0">
              <a:spcBef>
                <a:spcPct val="0"/>
              </a:spcBef>
              <a:spcAft>
                <a:spcPct val="0"/>
              </a:spcAft>
              <a:defRPr sz="2000" b="1">
                <a:solidFill>
                  <a:schemeClr val="tx1"/>
                </a:solidFill>
                <a:latin typeface="Courier New" charset="0"/>
                <a:ea typeface="Arial" charset="0"/>
                <a:cs typeface="Arial" charset="0"/>
              </a:defRPr>
            </a:lvl9pPr>
          </a:lstStyle>
          <a:p>
            <a:pPr algn="l"/>
            <a:r>
              <a:rPr lang="en-US" sz="1400" b="0" dirty="0">
                <a:solidFill>
                  <a:srgbClr val="000000"/>
                </a:solidFill>
                <a:latin typeface="Calibri"/>
                <a:cs typeface="Calibri"/>
              </a:rPr>
              <a:t>A </a:t>
            </a:r>
            <a:r>
              <a:rPr lang="en-US" sz="1400" b="0" dirty="0" err="1">
                <a:solidFill>
                  <a:srgbClr val="000000"/>
                </a:solidFill>
                <a:latin typeface="Calibri"/>
                <a:cs typeface="Calibri"/>
              </a:rPr>
              <a:t>Verisign</a:t>
            </a:r>
            <a:r>
              <a:rPr lang="en-US" sz="1400" b="0" dirty="0">
                <a:solidFill>
                  <a:srgbClr val="000000"/>
                </a:solidFill>
                <a:latin typeface="Calibri"/>
                <a:cs typeface="Calibri"/>
              </a:rPr>
              <a:t>, Dulles, VA</a:t>
            </a:r>
          </a:p>
          <a:p>
            <a:pPr algn="l"/>
            <a:r>
              <a:rPr lang="en-US" sz="1400" b="0" dirty="0">
                <a:solidFill>
                  <a:srgbClr val="000000"/>
                </a:solidFill>
                <a:latin typeface="Calibri"/>
                <a:cs typeface="Calibri"/>
              </a:rPr>
              <a:t>C Cogent, Herndon, VA (also Los Angeles, NY, Chicago)</a:t>
            </a:r>
          </a:p>
          <a:p>
            <a:pPr algn="l"/>
            <a:r>
              <a:rPr lang="en-US" sz="1400" b="0" dirty="0">
                <a:solidFill>
                  <a:srgbClr val="000000"/>
                </a:solidFill>
                <a:latin typeface="Calibri"/>
                <a:cs typeface="Calibri"/>
              </a:rPr>
              <a:t>D U Maryland College Park, MD</a:t>
            </a:r>
          </a:p>
          <a:p>
            <a:pPr algn="l"/>
            <a:r>
              <a:rPr lang="en-US" sz="1400" b="0" dirty="0">
                <a:solidFill>
                  <a:srgbClr val="000000"/>
                </a:solidFill>
                <a:latin typeface="Calibri"/>
                <a:cs typeface="Calibri"/>
              </a:rPr>
              <a:t>G US </a:t>
            </a:r>
            <a:r>
              <a:rPr lang="en-US" sz="1400" b="0" dirty="0" err="1">
                <a:solidFill>
                  <a:srgbClr val="000000"/>
                </a:solidFill>
                <a:latin typeface="Calibri"/>
                <a:cs typeface="Calibri"/>
              </a:rPr>
              <a:t>DoD</a:t>
            </a:r>
            <a:r>
              <a:rPr lang="en-US" sz="1400" b="0" dirty="0">
                <a:solidFill>
                  <a:srgbClr val="000000"/>
                </a:solidFill>
                <a:latin typeface="Calibri"/>
                <a:cs typeface="Calibri"/>
              </a:rPr>
              <a:t> Vienna, VA</a:t>
            </a:r>
          </a:p>
          <a:p>
            <a:pPr algn="l"/>
            <a:r>
              <a:rPr lang="en-US" sz="1400" b="0" dirty="0">
                <a:solidFill>
                  <a:srgbClr val="000000"/>
                </a:solidFill>
                <a:latin typeface="Calibri"/>
                <a:cs typeface="Calibri"/>
              </a:rPr>
              <a:t>H ARL Aberdeen, MD</a:t>
            </a:r>
          </a:p>
          <a:p>
            <a:pPr algn="l"/>
            <a:r>
              <a:rPr lang="en-US" sz="1400" b="0" dirty="0">
                <a:solidFill>
                  <a:srgbClr val="000000"/>
                </a:solidFill>
                <a:latin typeface="Calibri"/>
                <a:cs typeface="Calibri"/>
              </a:rPr>
              <a:t>J </a:t>
            </a:r>
            <a:r>
              <a:rPr lang="en-US" sz="1400" b="0" dirty="0" err="1">
                <a:solidFill>
                  <a:srgbClr val="000000"/>
                </a:solidFill>
                <a:latin typeface="Calibri"/>
                <a:cs typeface="Calibri"/>
              </a:rPr>
              <a:t>Verisign</a:t>
            </a:r>
            <a:r>
              <a:rPr lang="en-US" sz="1400" b="0" dirty="0">
                <a:solidFill>
                  <a:srgbClr val="000000"/>
                </a:solidFill>
                <a:latin typeface="Calibri"/>
                <a:cs typeface="Calibri"/>
              </a:rPr>
              <a:t> (21 locations)</a:t>
            </a:r>
          </a:p>
          <a:p>
            <a:pPr algn="ctr"/>
            <a:endParaRPr lang="en-US" sz="2800" b="0" dirty="0">
              <a:latin typeface="Times New Roman" charset="0"/>
              <a:cs typeface="Calibri"/>
            </a:endParaRPr>
          </a:p>
        </p:txBody>
      </p:sp>
    </p:spTree>
    <p:extLst>
      <p:ext uri="{BB962C8B-B14F-4D97-AF65-F5344CB8AC3E}">
        <p14:creationId xmlns:p14="http://schemas.microsoft.com/office/powerpoint/2010/main" val="20994066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665" name="Group 42"/>
          <p:cNvGrpSpPr>
            <a:grpSpLocks/>
          </p:cNvGrpSpPr>
          <p:nvPr/>
        </p:nvGrpSpPr>
        <p:grpSpPr bwMode="auto">
          <a:xfrm>
            <a:off x="2438400" y="1219200"/>
            <a:ext cx="3616325" cy="3662363"/>
            <a:chOff x="1066800" y="1676400"/>
            <a:chExt cx="3617286" cy="3661993"/>
          </a:xfrm>
        </p:grpSpPr>
        <p:sp>
          <p:nvSpPr>
            <p:cNvPr id="113670" name="Oval 3"/>
            <p:cNvSpPr>
              <a:spLocks noChangeArrowheads="1"/>
            </p:cNvSpPr>
            <p:nvPr/>
          </p:nvSpPr>
          <p:spPr bwMode="auto">
            <a:xfrm>
              <a:off x="2794354" y="4791480"/>
              <a:ext cx="96564" cy="98891"/>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3671" name="Oval 4"/>
            <p:cNvSpPr>
              <a:spLocks noChangeArrowheads="1"/>
            </p:cNvSpPr>
            <p:nvPr/>
          </p:nvSpPr>
          <p:spPr bwMode="auto">
            <a:xfrm>
              <a:off x="1435115" y="2890435"/>
              <a:ext cx="96564" cy="98891"/>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3672" name="Oval 5"/>
            <p:cNvSpPr>
              <a:spLocks noChangeArrowheads="1"/>
            </p:cNvSpPr>
            <p:nvPr/>
          </p:nvSpPr>
          <p:spPr bwMode="auto">
            <a:xfrm>
              <a:off x="1459562" y="3978242"/>
              <a:ext cx="96564" cy="98892"/>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3673" name="Oval 6"/>
            <p:cNvSpPr>
              <a:spLocks noChangeArrowheads="1"/>
            </p:cNvSpPr>
            <p:nvPr/>
          </p:nvSpPr>
          <p:spPr bwMode="auto">
            <a:xfrm>
              <a:off x="3989799" y="2585616"/>
              <a:ext cx="96564" cy="98891"/>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3674" name="Oval 7"/>
            <p:cNvSpPr>
              <a:spLocks noChangeArrowheads="1"/>
            </p:cNvSpPr>
            <p:nvPr/>
          </p:nvSpPr>
          <p:spPr bwMode="auto">
            <a:xfrm>
              <a:off x="4283160" y="3457025"/>
              <a:ext cx="96564" cy="98892"/>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3675" name="Oval 8"/>
            <p:cNvSpPr>
              <a:spLocks noChangeArrowheads="1"/>
            </p:cNvSpPr>
            <p:nvPr/>
          </p:nvSpPr>
          <p:spPr bwMode="auto">
            <a:xfrm>
              <a:off x="4004467" y="4192313"/>
              <a:ext cx="96564" cy="98892"/>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3676" name="Oval 9"/>
            <p:cNvSpPr>
              <a:spLocks noChangeArrowheads="1"/>
            </p:cNvSpPr>
            <p:nvPr/>
          </p:nvSpPr>
          <p:spPr bwMode="auto">
            <a:xfrm>
              <a:off x="1991278" y="4548323"/>
              <a:ext cx="96565" cy="98892"/>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3677" name="Oval 10"/>
            <p:cNvSpPr>
              <a:spLocks noChangeArrowheads="1"/>
            </p:cNvSpPr>
            <p:nvPr/>
          </p:nvSpPr>
          <p:spPr bwMode="auto">
            <a:xfrm>
              <a:off x="1376443" y="2050438"/>
              <a:ext cx="2927496" cy="279339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13678" name="Text Box 11"/>
            <p:cNvSpPr txBox="1">
              <a:spLocks noChangeArrowheads="1"/>
            </p:cNvSpPr>
            <p:nvPr/>
          </p:nvSpPr>
          <p:spPr bwMode="auto">
            <a:xfrm>
              <a:off x="2895600" y="1676400"/>
              <a:ext cx="340686"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r>
                <a:rPr lang="en-US">
                  <a:latin typeface="Calibri" charset="0"/>
                </a:rPr>
                <a:t>1</a:t>
              </a:r>
            </a:p>
          </p:txBody>
        </p:sp>
        <p:sp>
          <p:nvSpPr>
            <p:cNvPr id="113679" name="Rectangle 12"/>
            <p:cNvSpPr>
              <a:spLocks noChangeArrowheads="1"/>
            </p:cNvSpPr>
            <p:nvPr/>
          </p:nvSpPr>
          <p:spPr bwMode="auto">
            <a:xfrm>
              <a:off x="4114800" y="2514600"/>
              <a:ext cx="340686"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3</a:t>
              </a:r>
            </a:p>
          </p:txBody>
        </p:sp>
        <p:sp>
          <p:nvSpPr>
            <p:cNvPr id="113680" name="Rectangle 13"/>
            <p:cNvSpPr>
              <a:spLocks noChangeArrowheads="1"/>
            </p:cNvSpPr>
            <p:nvPr/>
          </p:nvSpPr>
          <p:spPr bwMode="auto">
            <a:xfrm>
              <a:off x="4343400" y="3352800"/>
              <a:ext cx="340686"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4</a:t>
              </a:r>
            </a:p>
          </p:txBody>
        </p:sp>
        <p:sp>
          <p:nvSpPr>
            <p:cNvPr id="113681" name="Rectangle 14"/>
            <p:cNvSpPr>
              <a:spLocks noChangeArrowheads="1"/>
            </p:cNvSpPr>
            <p:nvPr/>
          </p:nvSpPr>
          <p:spPr bwMode="auto">
            <a:xfrm>
              <a:off x="4114800" y="4114800"/>
              <a:ext cx="340686"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5</a:t>
              </a:r>
            </a:p>
          </p:txBody>
        </p:sp>
        <p:sp>
          <p:nvSpPr>
            <p:cNvPr id="113682" name="Rectangle 15"/>
            <p:cNvSpPr>
              <a:spLocks noChangeArrowheads="1"/>
            </p:cNvSpPr>
            <p:nvPr/>
          </p:nvSpPr>
          <p:spPr bwMode="auto">
            <a:xfrm>
              <a:off x="2743200" y="4876800"/>
              <a:ext cx="340686"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8</a:t>
              </a:r>
            </a:p>
          </p:txBody>
        </p:sp>
        <p:sp>
          <p:nvSpPr>
            <p:cNvPr id="113683" name="Rectangle 16"/>
            <p:cNvSpPr>
              <a:spLocks noChangeArrowheads="1"/>
            </p:cNvSpPr>
            <p:nvPr/>
          </p:nvSpPr>
          <p:spPr bwMode="auto">
            <a:xfrm>
              <a:off x="1676400" y="4648200"/>
              <a:ext cx="496690"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10</a:t>
              </a:r>
            </a:p>
          </p:txBody>
        </p:sp>
        <p:sp>
          <p:nvSpPr>
            <p:cNvPr id="113684" name="Rectangle 17"/>
            <p:cNvSpPr>
              <a:spLocks noChangeArrowheads="1"/>
            </p:cNvSpPr>
            <p:nvPr/>
          </p:nvSpPr>
          <p:spPr bwMode="auto">
            <a:xfrm>
              <a:off x="1066800" y="3886200"/>
              <a:ext cx="496690"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12</a:t>
              </a:r>
            </a:p>
          </p:txBody>
        </p:sp>
        <p:sp>
          <p:nvSpPr>
            <p:cNvPr id="113685" name="Rectangle 18"/>
            <p:cNvSpPr>
              <a:spLocks noChangeArrowheads="1"/>
            </p:cNvSpPr>
            <p:nvPr/>
          </p:nvSpPr>
          <p:spPr bwMode="auto">
            <a:xfrm>
              <a:off x="1066800" y="2667000"/>
              <a:ext cx="496690"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15</a:t>
              </a:r>
            </a:p>
          </p:txBody>
        </p:sp>
        <p:sp>
          <p:nvSpPr>
            <p:cNvPr id="113686" name="Oval 28"/>
            <p:cNvSpPr>
              <a:spLocks noChangeArrowheads="1"/>
            </p:cNvSpPr>
            <p:nvPr/>
          </p:nvSpPr>
          <p:spPr bwMode="auto">
            <a:xfrm>
              <a:off x="2912920" y="2010882"/>
              <a:ext cx="96565" cy="98891"/>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grpSp>
      <p:cxnSp>
        <p:nvCxnSpPr>
          <p:cNvPr id="64" name="Straight Connector 63"/>
          <p:cNvCxnSpPr/>
          <p:nvPr/>
        </p:nvCxnSpPr>
        <p:spPr>
          <a:xfrm>
            <a:off x="4114800" y="1524000"/>
            <a:ext cx="1524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0800000" flipV="1">
            <a:off x="4191000" y="1600200"/>
            <a:ext cx="169863" cy="968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3668" name="Title 67"/>
          <p:cNvSpPr>
            <a:spLocks noGrp="1"/>
          </p:cNvSpPr>
          <p:nvPr>
            <p:ph type="title"/>
          </p:nvPr>
        </p:nvSpPr>
        <p:spPr/>
        <p:txBody>
          <a:bodyPr/>
          <a:lstStyle/>
          <a:p>
            <a:r>
              <a:rPr lang="en-US">
                <a:latin typeface="Calibri" charset="0"/>
                <a:ea typeface="ＭＳ Ｐゴシック" charset="0"/>
                <a:cs typeface="ＭＳ Ｐゴシック" charset="0"/>
              </a:rPr>
              <a:t>Circular DHT (1)</a:t>
            </a:r>
          </a:p>
        </p:txBody>
      </p:sp>
      <p:sp>
        <p:nvSpPr>
          <p:cNvPr id="113669" name="Content Placeholder 68"/>
          <p:cNvSpPr>
            <a:spLocks noGrp="1"/>
          </p:cNvSpPr>
          <p:nvPr>
            <p:ph idx="1"/>
          </p:nvPr>
        </p:nvSpPr>
        <p:spPr>
          <a:xfrm>
            <a:off x="457200" y="4953000"/>
            <a:ext cx="8229600" cy="1524000"/>
          </a:xfrm>
        </p:spPr>
        <p:txBody>
          <a:bodyPr>
            <a:normAutofit lnSpcReduction="10000"/>
          </a:bodyPr>
          <a:lstStyle/>
          <a:p>
            <a:r>
              <a:rPr lang="en-US" dirty="0">
                <a:latin typeface="Calibri" charset="0"/>
                <a:ea typeface="ＭＳ Ｐゴシック" charset="0"/>
                <a:cs typeface="ＭＳ Ｐゴシック" charset="0"/>
              </a:rPr>
              <a:t>Each peer </a:t>
            </a:r>
            <a:r>
              <a:rPr lang="en-US" i="1" dirty="0">
                <a:latin typeface="Calibri" charset="0"/>
                <a:ea typeface="ＭＳ Ｐゴシック" charset="0"/>
                <a:cs typeface="ＭＳ Ｐゴシック" charset="0"/>
              </a:rPr>
              <a:t>only</a:t>
            </a:r>
            <a:r>
              <a:rPr lang="en-US" dirty="0">
                <a:latin typeface="Calibri" charset="0"/>
                <a:ea typeface="ＭＳ Ｐゴシック" charset="0"/>
                <a:cs typeface="ＭＳ Ｐゴシック" charset="0"/>
              </a:rPr>
              <a:t> aware of immediate successor and predecessor.</a:t>
            </a:r>
          </a:p>
          <a:p>
            <a:r>
              <a:rPr lang="ja-JP" altLang="en-US">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Overlay network</a:t>
            </a:r>
            <a:r>
              <a:rPr lang="ja-JP" altLang="en-US">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 – logical structure</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302734175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76275" y="377825"/>
            <a:ext cx="7772400" cy="1143000"/>
          </a:xfrm>
        </p:spPr>
        <p:txBody>
          <a:bodyPr>
            <a:normAutofit fontScale="90000"/>
          </a:bodyPr>
          <a:lstStyle/>
          <a:p>
            <a:pPr eaLnBrk="1" hangingPunct="1">
              <a:defRPr/>
            </a:pPr>
            <a:r>
              <a:rPr lang="en-US" dirty="0">
                <a:ea typeface="+mj-ea"/>
                <a:cs typeface="+mj-cs"/>
              </a:rPr>
              <a:t>Circle DHT  (2)</a:t>
            </a:r>
            <a:br>
              <a:rPr lang="en-US" dirty="0">
                <a:ea typeface="+mj-ea"/>
                <a:cs typeface="+mj-cs"/>
              </a:rPr>
            </a:br>
            <a:endParaRPr lang="en-US" dirty="0">
              <a:ea typeface="+mj-ea"/>
              <a:cs typeface="+mj-cs"/>
            </a:endParaRPr>
          </a:p>
        </p:txBody>
      </p:sp>
      <p:sp>
        <p:nvSpPr>
          <p:cNvPr id="114690" name="Oval 3"/>
          <p:cNvSpPr>
            <a:spLocks noChangeArrowheads="1"/>
          </p:cNvSpPr>
          <p:nvPr/>
        </p:nvSpPr>
        <p:spPr bwMode="auto">
          <a:xfrm>
            <a:off x="4691063" y="5799138"/>
            <a:ext cx="125412" cy="134937"/>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4691" name="Oval 4"/>
          <p:cNvSpPr>
            <a:spLocks noChangeArrowheads="1"/>
          </p:cNvSpPr>
          <p:nvPr/>
        </p:nvSpPr>
        <p:spPr bwMode="auto">
          <a:xfrm>
            <a:off x="2925763" y="3205163"/>
            <a:ext cx="125412" cy="134937"/>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4692" name="Oval 5"/>
          <p:cNvSpPr>
            <a:spLocks noChangeArrowheads="1"/>
          </p:cNvSpPr>
          <p:nvPr/>
        </p:nvSpPr>
        <p:spPr bwMode="auto">
          <a:xfrm>
            <a:off x="2957513" y="4689475"/>
            <a:ext cx="125412" cy="134938"/>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4693" name="Oval 6"/>
          <p:cNvSpPr>
            <a:spLocks noChangeArrowheads="1"/>
          </p:cNvSpPr>
          <p:nvPr/>
        </p:nvSpPr>
        <p:spPr bwMode="auto">
          <a:xfrm>
            <a:off x="6243638" y="2789238"/>
            <a:ext cx="125412" cy="134937"/>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4694" name="Oval 7"/>
          <p:cNvSpPr>
            <a:spLocks noChangeArrowheads="1"/>
          </p:cNvSpPr>
          <p:nvPr/>
        </p:nvSpPr>
        <p:spPr bwMode="auto">
          <a:xfrm>
            <a:off x="6624638" y="3978275"/>
            <a:ext cx="125412" cy="134938"/>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4695" name="Oval 8"/>
          <p:cNvSpPr>
            <a:spLocks noChangeArrowheads="1"/>
          </p:cNvSpPr>
          <p:nvPr/>
        </p:nvSpPr>
        <p:spPr bwMode="auto">
          <a:xfrm>
            <a:off x="6262688" y="4981575"/>
            <a:ext cx="125412" cy="134938"/>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4696" name="Oval 9"/>
          <p:cNvSpPr>
            <a:spLocks noChangeArrowheads="1"/>
          </p:cNvSpPr>
          <p:nvPr/>
        </p:nvSpPr>
        <p:spPr bwMode="auto">
          <a:xfrm>
            <a:off x="3648075" y="5467350"/>
            <a:ext cx="125413" cy="134938"/>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4697" name="Oval 10"/>
          <p:cNvSpPr>
            <a:spLocks noChangeArrowheads="1"/>
          </p:cNvSpPr>
          <p:nvPr/>
        </p:nvSpPr>
        <p:spPr bwMode="auto">
          <a:xfrm>
            <a:off x="2849563" y="2058988"/>
            <a:ext cx="3802062" cy="3811587"/>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14698" name="Text Box 11"/>
          <p:cNvSpPr txBox="1">
            <a:spLocks noChangeArrowheads="1"/>
          </p:cNvSpPr>
          <p:nvPr/>
        </p:nvSpPr>
        <p:spPr bwMode="auto">
          <a:xfrm>
            <a:off x="4605338" y="1652588"/>
            <a:ext cx="80803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r>
              <a:rPr lang="en-US">
                <a:latin typeface="Calibri" charset="0"/>
              </a:rPr>
              <a:t>0001</a:t>
            </a:r>
          </a:p>
        </p:txBody>
      </p:sp>
      <p:sp>
        <p:nvSpPr>
          <p:cNvPr id="114699" name="Rectangle 12"/>
          <p:cNvSpPr>
            <a:spLocks noChangeArrowheads="1"/>
          </p:cNvSpPr>
          <p:nvPr/>
        </p:nvSpPr>
        <p:spPr bwMode="auto">
          <a:xfrm>
            <a:off x="5562600" y="2514600"/>
            <a:ext cx="80803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0011</a:t>
            </a:r>
          </a:p>
        </p:txBody>
      </p:sp>
      <p:sp>
        <p:nvSpPr>
          <p:cNvPr id="114700" name="Rectangle 13"/>
          <p:cNvSpPr>
            <a:spLocks noChangeArrowheads="1"/>
          </p:cNvSpPr>
          <p:nvPr/>
        </p:nvSpPr>
        <p:spPr bwMode="auto">
          <a:xfrm>
            <a:off x="6788150" y="3890963"/>
            <a:ext cx="8080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0100</a:t>
            </a:r>
          </a:p>
        </p:txBody>
      </p:sp>
      <p:sp>
        <p:nvSpPr>
          <p:cNvPr id="114701" name="Rectangle 14"/>
          <p:cNvSpPr>
            <a:spLocks noChangeArrowheads="1"/>
          </p:cNvSpPr>
          <p:nvPr/>
        </p:nvSpPr>
        <p:spPr bwMode="auto">
          <a:xfrm>
            <a:off x="6494463" y="4895850"/>
            <a:ext cx="808037"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0101</a:t>
            </a:r>
          </a:p>
        </p:txBody>
      </p:sp>
      <p:sp>
        <p:nvSpPr>
          <p:cNvPr id="114702" name="Rectangle 15"/>
          <p:cNvSpPr>
            <a:spLocks noChangeArrowheads="1"/>
          </p:cNvSpPr>
          <p:nvPr/>
        </p:nvSpPr>
        <p:spPr bwMode="auto">
          <a:xfrm>
            <a:off x="4867275" y="5849938"/>
            <a:ext cx="8080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1000</a:t>
            </a:r>
          </a:p>
        </p:txBody>
      </p:sp>
      <p:sp>
        <p:nvSpPr>
          <p:cNvPr id="114703" name="Rectangle 16"/>
          <p:cNvSpPr>
            <a:spLocks noChangeArrowheads="1"/>
          </p:cNvSpPr>
          <p:nvPr/>
        </p:nvSpPr>
        <p:spPr bwMode="auto">
          <a:xfrm>
            <a:off x="3068638" y="5610225"/>
            <a:ext cx="808037"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1010</a:t>
            </a:r>
          </a:p>
        </p:txBody>
      </p:sp>
      <p:sp>
        <p:nvSpPr>
          <p:cNvPr id="114704" name="Rectangle 17"/>
          <p:cNvSpPr>
            <a:spLocks noChangeArrowheads="1"/>
          </p:cNvSpPr>
          <p:nvPr/>
        </p:nvSpPr>
        <p:spPr bwMode="auto">
          <a:xfrm>
            <a:off x="2249488" y="4510088"/>
            <a:ext cx="80803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1100</a:t>
            </a:r>
          </a:p>
        </p:txBody>
      </p:sp>
      <p:sp>
        <p:nvSpPr>
          <p:cNvPr id="114705" name="Rectangle 18"/>
          <p:cNvSpPr>
            <a:spLocks noChangeArrowheads="1"/>
          </p:cNvSpPr>
          <p:nvPr/>
        </p:nvSpPr>
        <p:spPr bwMode="auto">
          <a:xfrm>
            <a:off x="2374900" y="2960688"/>
            <a:ext cx="8080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1111</a:t>
            </a:r>
          </a:p>
        </p:txBody>
      </p:sp>
      <p:grpSp>
        <p:nvGrpSpPr>
          <p:cNvPr id="2" name="Group 19"/>
          <p:cNvGrpSpPr>
            <a:grpSpLocks/>
          </p:cNvGrpSpPr>
          <p:nvPr/>
        </p:nvGrpSpPr>
        <p:grpSpPr bwMode="auto">
          <a:xfrm>
            <a:off x="6545263" y="1676400"/>
            <a:ext cx="1885950" cy="993775"/>
            <a:chOff x="4289" y="1273"/>
            <a:chExt cx="731" cy="609"/>
          </a:xfrm>
        </p:grpSpPr>
        <p:sp>
          <p:nvSpPr>
            <p:cNvPr id="114727" name="AutoShape 20"/>
            <p:cNvSpPr>
              <a:spLocks noChangeArrowheads="1"/>
            </p:cNvSpPr>
            <p:nvPr/>
          </p:nvSpPr>
          <p:spPr bwMode="auto">
            <a:xfrm>
              <a:off x="4311" y="1273"/>
              <a:ext cx="709" cy="609"/>
            </a:xfrm>
            <a:prstGeom prst="wedgeRoundRectCallout">
              <a:avLst>
                <a:gd name="adj1" fmla="val -59593"/>
                <a:gd name="adj2" fmla="val 68556"/>
                <a:gd name="adj3" fmla="val 16667"/>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algn="ctr"/>
              <a:endParaRPr lang="en-US" sz="1600">
                <a:latin typeface="Times New Roman" charset="0"/>
              </a:endParaRPr>
            </a:p>
          </p:txBody>
        </p:sp>
        <p:sp>
          <p:nvSpPr>
            <p:cNvPr id="114728" name="Text Box 21"/>
            <p:cNvSpPr txBox="1">
              <a:spLocks noChangeArrowheads="1"/>
            </p:cNvSpPr>
            <p:nvPr/>
          </p:nvSpPr>
          <p:spPr bwMode="auto">
            <a:xfrm>
              <a:off x="4289" y="1315"/>
              <a:ext cx="660" cy="5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r>
                <a:rPr lang="en-US" sz="2000">
                  <a:solidFill>
                    <a:srgbClr val="FF0000"/>
                  </a:solidFill>
                  <a:latin typeface="Calibri" charset="0"/>
                </a:rPr>
                <a:t>Who</a:t>
              </a:r>
              <a:r>
                <a:rPr lang="ja-JP" altLang="en-US" sz="2000">
                  <a:solidFill>
                    <a:srgbClr val="FF0000"/>
                  </a:solidFill>
                  <a:latin typeface="Calibri" charset="0"/>
                </a:rPr>
                <a:t>’</a:t>
              </a:r>
              <a:r>
                <a:rPr lang="en-US" altLang="ja-JP" sz="2000">
                  <a:solidFill>
                    <a:srgbClr val="FF0000"/>
                  </a:solidFill>
                  <a:latin typeface="Calibri" charset="0"/>
                </a:rPr>
                <a:t>s resp </a:t>
              </a:r>
            </a:p>
            <a:p>
              <a:r>
                <a:rPr lang="en-US" sz="2000">
                  <a:solidFill>
                    <a:srgbClr val="FF0000"/>
                  </a:solidFill>
                  <a:latin typeface="Calibri" charset="0"/>
                </a:rPr>
                <a:t>for key 1110 </a:t>
              </a:r>
              <a:r>
                <a:rPr lang="en-US">
                  <a:solidFill>
                    <a:srgbClr val="FF0000"/>
                  </a:solidFill>
                  <a:latin typeface="Calibri" charset="0"/>
                </a:rPr>
                <a:t>?</a:t>
              </a:r>
            </a:p>
          </p:txBody>
        </p:sp>
      </p:grpSp>
      <p:sp>
        <p:nvSpPr>
          <p:cNvPr id="226326" name="Line 22"/>
          <p:cNvSpPr>
            <a:spLocks noChangeShapeType="1"/>
          </p:cNvSpPr>
          <p:nvPr/>
        </p:nvSpPr>
        <p:spPr bwMode="auto">
          <a:xfrm>
            <a:off x="6323013" y="3003550"/>
            <a:ext cx="288925" cy="952500"/>
          </a:xfrm>
          <a:prstGeom prst="line">
            <a:avLst/>
          </a:prstGeom>
          <a:noFill/>
          <a:ln w="9525">
            <a:solidFill>
              <a:schemeClr val="accent2"/>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26327" name="Line 23"/>
          <p:cNvSpPr>
            <a:spLocks noChangeShapeType="1"/>
          </p:cNvSpPr>
          <p:nvPr/>
        </p:nvSpPr>
        <p:spPr bwMode="auto">
          <a:xfrm flipH="1">
            <a:off x="6303963" y="4164013"/>
            <a:ext cx="301625" cy="795337"/>
          </a:xfrm>
          <a:prstGeom prst="line">
            <a:avLst/>
          </a:prstGeom>
          <a:noFill/>
          <a:ln w="9525">
            <a:solidFill>
              <a:schemeClr val="accent2"/>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26328" name="Line 24"/>
          <p:cNvSpPr>
            <a:spLocks noChangeShapeType="1"/>
          </p:cNvSpPr>
          <p:nvPr/>
        </p:nvSpPr>
        <p:spPr bwMode="auto">
          <a:xfrm flipH="1">
            <a:off x="4864100" y="5100638"/>
            <a:ext cx="1282700" cy="669925"/>
          </a:xfrm>
          <a:prstGeom prst="line">
            <a:avLst/>
          </a:prstGeom>
          <a:noFill/>
          <a:ln w="9525">
            <a:solidFill>
              <a:schemeClr val="accent2"/>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26329" name="Line 25"/>
          <p:cNvSpPr>
            <a:spLocks noChangeShapeType="1"/>
          </p:cNvSpPr>
          <p:nvPr/>
        </p:nvSpPr>
        <p:spPr bwMode="auto">
          <a:xfrm flipH="1" flipV="1">
            <a:off x="3856038" y="5521325"/>
            <a:ext cx="812800" cy="265113"/>
          </a:xfrm>
          <a:prstGeom prst="line">
            <a:avLst/>
          </a:prstGeom>
          <a:noFill/>
          <a:ln w="9525">
            <a:solidFill>
              <a:schemeClr val="accent2"/>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26330" name="Line 26"/>
          <p:cNvSpPr>
            <a:spLocks noChangeShapeType="1"/>
          </p:cNvSpPr>
          <p:nvPr/>
        </p:nvSpPr>
        <p:spPr bwMode="auto">
          <a:xfrm flipH="1" flipV="1">
            <a:off x="3109913" y="4794250"/>
            <a:ext cx="552450" cy="620713"/>
          </a:xfrm>
          <a:prstGeom prst="line">
            <a:avLst/>
          </a:prstGeom>
          <a:noFill/>
          <a:ln w="9525">
            <a:solidFill>
              <a:schemeClr val="accent2"/>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26331" name="Line 27"/>
          <p:cNvSpPr>
            <a:spLocks noChangeShapeType="1"/>
          </p:cNvSpPr>
          <p:nvPr/>
        </p:nvSpPr>
        <p:spPr bwMode="auto">
          <a:xfrm flipH="1" flipV="1">
            <a:off x="2960688" y="3422650"/>
            <a:ext cx="52387" cy="1198563"/>
          </a:xfrm>
          <a:prstGeom prst="line">
            <a:avLst/>
          </a:prstGeom>
          <a:noFill/>
          <a:ln w="9525">
            <a:solidFill>
              <a:schemeClr val="accent2"/>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14713" name="Oval 28"/>
          <p:cNvSpPr>
            <a:spLocks noChangeArrowheads="1"/>
          </p:cNvSpPr>
          <p:nvPr/>
        </p:nvSpPr>
        <p:spPr bwMode="auto">
          <a:xfrm>
            <a:off x="4845050" y="2005013"/>
            <a:ext cx="125413" cy="134937"/>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grpSp>
        <p:nvGrpSpPr>
          <p:cNvPr id="3" name="Group 29"/>
          <p:cNvGrpSpPr>
            <a:grpSpLocks/>
          </p:cNvGrpSpPr>
          <p:nvPr/>
        </p:nvGrpSpPr>
        <p:grpSpPr bwMode="auto">
          <a:xfrm>
            <a:off x="2968625" y="2252663"/>
            <a:ext cx="3049588" cy="933450"/>
            <a:chOff x="1870" y="1419"/>
            <a:chExt cx="1921" cy="588"/>
          </a:xfrm>
        </p:grpSpPr>
        <p:grpSp>
          <p:nvGrpSpPr>
            <p:cNvPr id="114723" name="Group 30"/>
            <p:cNvGrpSpPr>
              <a:grpSpLocks/>
            </p:cNvGrpSpPr>
            <p:nvPr/>
          </p:nvGrpSpPr>
          <p:grpSpPr bwMode="auto">
            <a:xfrm>
              <a:off x="1870" y="1419"/>
              <a:ext cx="1921" cy="588"/>
              <a:chOff x="1870" y="1419"/>
              <a:chExt cx="1921" cy="588"/>
            </a:xfrm>
          </p:grpSpPr>
          <p:sp>
            <p:nvSpPr>
              <p:cNvPr id="114725" name="Line 31"/>
              <p:cNvSpPr>
                <a:spLocks noChangeShapeType="1"/>
              </p:cNvSpPr>
              <p:nvPr/>
            </p:nvSpPr>
            <p:spPr bwMode="auto">
              <a:xfrm flipV="1">
                <a:off x="1941" y="1813"/>
                <a:ext cx="1850" cy="194"/>
              </a:xfrm>
              <a:prstGeom prst="line">
                <a:avLst/>
              </a:prstGeom>
              <a:noFill/>
              <a:ln w="19050">
                <a:solidFill>
                  <a:schemeClr val="accent2"/>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14726" name="AutoShape 32"/>
              <p:cNvSpPr>
                <a:spLocks noChangeArrowheads="1"/>
              </p:cNvSpPr>
              <p:nvPr/>
            </p:nvSpPr>
            <p:spPr bwMode="auto">
              <a:xfrm>
                <a:off x="1870" y="1419"/>
                <a:ext cx="691" cy="384"/>
              </a:xfrm>
              <a:prstGeom prst="wedgeRoundRectCallout">
                <a:avLst>
                  <a:gd name="adj1" fmla="val 17440"/>
                  <a:gd name="adj2" fmla="val 87759"/>
                  <a:gd name="adj3" fmla="val 16667"/>
                </a:avLst>
              </a:prstGeom>
              <a:solidFill>
                <a:schemeClr val="bg1"/>
              </a:solidFill>
              <a:ln w="9525">
                <a:solidFill>
                  <a:schemeClr val="tx1"/>
                </a:solidFill>
                <a:miter lim="800000"/>
                <a:headEnd/>
                <a:tailEnd/>
              </a:ln>
            </p:spPr>
            <p:txBody>
              <a:bodyPr/>
              <a:lstStyle/>
              <a:p>
                <a:pPr algn="ctr"/>
                <a:endParaRPr lang="en-US">
                  <a:latin typeface="Times New Roman" charset="0"/>
                </a:endParaRPr>
              </a:p>
            </p:txBody>
          </p:sp>
        </p:grpSp>
        <p:sp>
          <p:nvSpPr>
            <p:cNvPr id="114724" name="Text Box 33"/>
            <p:cNvSpPr txBox="1">
              <a:spLocks noChangeArrowheads="1"/>
            </p:cNvSpPr>
            <p:nvPr/>
          </p:nvSpPr>
          <p:spPr bwMode="auto">
            <a:xfrm>
              <a:off x="1908" y="1511"/>
              <a:ext cx="81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r>
                <a:rPr lang="en-US" sz="1600">
                  <a:solidFill>
                    <a:srgbClr val="FF0000"/>
                  </a:solidFill>
                  <a:latin typeface="Calibri" charset="0"/>
                </a:rPr>
                <a:t>I am</a:t>
              </a:r>
            </a:p>
          </p:txBody>
        </p:sp>
      </p:grpSp>
      <p:sp>
        <p:nvSpPr>
          <p:cNvPr id="226338" name="Text Box 34"/>
          <p:cNvSpPr txBox="1">
            <a:spLocks noChangeArrowheads="1"/>
          </p:cNvSpPr>
          <p:nvPr/>
        </p:nvSpPr>
        <p:spPr bwMode="auto">
          <a:xfrm>
            <a:off x="265113" y="1728788"/>
            <a:ext cx="2112962" cy="1508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r>
              <a:rPr lang="en-US" sz="2000">
                <a:solidFill>
                  <a:srgbClr val="FF0000"/>
                </a:solidFill>
                <a:latin typeface="Calibri" charset="0"/>
              </a:rPr>
              <a:t>O(N) messages</a:t>
            </a:r>
          </a:p>
          <a:p>
            <a:r>
              <a:rPr lang="en-US" sz="2000">
                <a:solidFill>
                  <a:srgbClr val="FF0000"/>
                </a:solidFill>
                <a:latin typeface="Calibri" charset="0"/>
              </a:rPr>
              <a:t>on avg to resolve</a:t>
            </a:r>
          </a:p>
          <a:p>
            <a:r>
              <a:rPr lang="en-US" sz="2000">
                <a:solidFill>
                  <a:srgbClr val="FF0000"/>
                </a:solidFill>
                <a:latin typeface="Calibri" charset="0"/>
              </a:rPr>
              <a:t>query, when there</a:t>
            </a:r>
          </a:p>
          <a:p>
            <a:r>
              <a:rPr lang="en-US" sz="2000">
                <a:solidFill>
                  <a:srgbClr val="FF0000"/>
                </a:solidFill>
                <a:latin typeface="Calibri" charset="0"/>
              </a:rPr>
              <a:t>are N peers</a:t>
            </a:r>
          </a:p>
        </p:txBody>
      </p:sp>
      <p:sp>
        <p:nvSpPr>
          <p:cNvPr id="226340" name="Text Box 36"/>
          <p:cNvSpPr txBox="1">
            <a:spLocks noChangeArrowheads="1"/>
          </p:cNvSpPr>
          <p:nvPr/>
        </p:nvSpPr>
        <p:spPr bwMode="auto">
          <a:xfrm>
            <a:off x="5943600" y="3429000"/>
            <a:ext cx="496888"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r>
              <a:rPr lang="en-US" sz="1200">
                <a:solidFill>
                  <a:schemeClr val="accent2"/>
                </a:solidFill>
                <a:latin typeface="Calibri" charset="0"/>
              </a:rPr>
              <a:t>1110</a:t>
            </a:r>
          </a:p>
        </p:txBody>
      </p:sp>
      <p:sp>
        <p:nvSpPr>
          <p:cNvPr id="226341" name="Text Box 37"/>
          <p:cNvSpPr txBox="1">
            <a:spLocks noChangeArrowheads="1"/>
          </p:cNvSpPr>
          <p:nvPr/>
        </p:nvSpPr>
        <p:spPr bwMode="auto">
          <a:xfrm>
            <a:off x="5943600" y="4343400"/>
            <a:ext cx="496888"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r>
              <a:rPr lang="en-US" sz="1200">
                <a:solidFill>
                  <a:schemeClr val="accent2"/>
                </a:solidFill>
                <a:latin typeface="Calibri" charset="0"/>
              </a:rPr>
              <a:t>1110</a:t>
            </a:r>
          </a:p>
        </p:txBody>
      </p:sp>
      <p:sp>
        <p:nvSpPr>
          <p:cNvPr id="226342" name="Text Box 38"/>
          <p:cNvSpPr txBox="1">
            <a:spLocks noChangeArrowheads="1"/>
          </p:cNvSpPr>
          <p:nvPr/>
        </p:nvSpPr>
        <p:spPr bwMode="auto">
          <a:xfrm>
            <a:off x="5181600" y="5105400"/>
            <a:ext cx="496888"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r>
              <a:rPr lang="en-US" sz="1200">
                <a:solidFill>
                  <a:schemeClr val="accent2"/>
                </a:solidFill>
                <a:latin typeface="Calibri" charset="0"/>
              </a:rPr>
              <a:t>1110</a:t>
            </a:r>
          </a:p>
        </p:txBody>
      </p:sp>
      <p:sp>
        <p:nvSpPr>
          <p:cNvPr id="226343" name="Text Box 39"/>
          <p:cNvSpPr txBox="1">
            <a:spLocks noChangeArrowheads="1"/>
          </p:cNvSpPr>
          <p:nvPr/>
        </p:nvSpPr>
        <p:spPr bwMode="auto">
          <a:xfrm>
            <a:off x="4114800" y="5410200"/>
            <a:ext cx="496888"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r>
              <a:rPr lang="en-US" sz="1200">
                <a:solidFill>
                  <a:schemeClr val="accent2"/>
                </a:solidFill>
                <a:latin typeface="Calibri" charset="0"/>
              </a:rPr>
              <a:t>1110</a:t>
            </a:r>
          </a:p>
        </p:txBody>
      </p:sp>
      <p:sp>
        <p:nvSpPr>
          <p:cNvPr id="226344" name="Text Box 40"/>
          <p:cNvSpPr txBox="1">
            <a:spLocks noChangeArrowheads="1"/>
          </p:cNvSpPr>
          <p:nvPr/>
        </p:nvSpPr>
        <p:spPr bwMode="auto">
          <a:xfrm>
            <a:off x="3352800" y="4953000"/>
            <a:ext cx="496888"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r>
              <a:rPr lang="en-US" sz="1200">
                <a:solidFill>
                  <a:schemeClr val="accent2"/>
                </a:solidFill>
                <a:latin typeface="Calibri" charset="0"/>
              </a:rPr>
              <a:t>1110</a:t>
            </a:r>
          </a:p>
        </p:txBody>
      </p:sp>
      <p:sp>
        <p:nvSpPr>
          <p:cNvPr id="226345" name="Text Box 41"/>
          <p:cNvSpPr txBox="1">
            <a:spLocks noChangeArrowheads="1"/>
          </p:cNvSpPr>
          <p:nvPr/>
        </p:nvSpPr>
        <p:spPr bwMode="auto">
          <a:xfrm>
            <a:off x="2971800" y="3962400"/>
            <a:ext cx="496888"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r>
              <a:rPr lang="en-US" sz="1200">
                <a:solidFill>
                  <a:schemeClr val="accent2"/>
                </a:solidFill>
                <a:latin typeface="Calibri" charset="0"/>
              </a:rPr>
              <a:t>1110</a:t>
            </a:r>
          </a:p>
        </p:txBody>
      </p:sp>
      <p:sp>
        <p:nvSpPr>
          <p:cNvPr id="114722" name="Text Box 42"/>
          <p:cNvSpPr txBox="1">
            <a:spLocks noChangeArrowheads="1"/>
          </p:cNvSpPr>
          <p:nvPr/>
        </p:nvSpPr>
        <p:spPr bwMode="auto">
          <a:xfrm>
            <a:off x="365125" y="5375275"/>
            <a:ext cx="1643063" cy="1016000"/>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r>
              <a:rPr lang="en-US" sz="2000">
                <a:solidFill>
                  <a:srgbClr val="FF3300"/>
                </a:solidFill>
                <a:latin typeface="Calibri" charset="0"/>
              </a:rPr>
              <a:t>Define </a:t>
            </a:r>
            <a:r>
              <a:rPr lang="en-US" sz="2000" u="sng">
                <a:solidFill>
                  <a:srgbClr val="FF3300"/>
                </a:solidFill>
                <a:latin typeface="Calibri" charset="0"/>
              </a:rPr>
              <a:t>closest</a:t>
            </a:r>
            <a:br>
              <a:rPr lang="en-US" sz="2000">
                <a:solidFill>
                  <a:srgbClr val="FF3300"/>
                </a:solidFill>
                <a:latin typeface="Calibri" charset="0"/>
              </a:rPr>
            </a:br>
            <a:r>
              <a:rPr lang="en-US" sz="2000">
                <a:solidFill>
                  <a:srgbClr val="FF3300"/>
                </a:solidFill>
                <a:latin typeface="Calibri" charset="0"/>
              </a:rPr>
              <a:t>as closest</a:t>
            </a:r>
            <a:br>
              <a:rPr lang="en-US" sz="2000">
                <a:solidFill>
                  <a:srgbClr val="FF3300"/>
                </a:solidFill>
                <a:latin typeface="Calibri" charset="0"/>
              </a:rPr>
            </a:br>
            <a:r>
              <a:rPr lang="en-US" sz="2000">
                <a:solidFill>
                  <a:srgbClr val="FF3300"/>
                </a:solidFill>
                <a:latin typeface="Calibri" charset="0"/>
              </a:rPr>
              <a:t>successor</a:t>
            </a:r>
          </a:p>
        </p:txBody>
      </p:sp>
    </p:spTree>
    <p:extLst>
      <p:ext uri="{BB962C8B-B14F-4D97-AF65-F5344CB8AC3E}">
        <p14:creationId xmlns:p14="http://schemas.microsoft.com/office/powerpoint/2010/main" val="7985370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6326"/>
                                        </p:tgtEl>
                                        <p:attrNameLst>
                                          <p:attrName>style.visibility</p:attrName>
                                        </p:attrNameLst>
                                      </p:cBhvr>
                                      <p:to>
                                        <p:strVal val="visible"/>
                                      </p:to>
                                    </p:set>
                                  </p:childTnLst>
                                </p:cTn>
                              </p:par>
                              <p:par>
                                <p:cTn id="11" presetID="3" presetClass="entr" presetSubtype="10" fill="hold" grpId="0" nodeType="withEffect">
                                  <p:stCondLst>
                                    <p:cond delay="0"/>
                                  </p:stCondLst>
                                  <p:childTnLst>
                                    <p:set>
                                      <p:cBhvr>
                                        <p:cTn id="12" dur="1" fill="hold">
                                          <p:stCondLst>
                                            <p:cond delay="0"/>
                                          </p:stCondLst>
                                        </p:cTn>
                                        <p:tgtEl>
                                          <p:spTgt spid="226340"/>
                                        </p:tgtEl>
                                        <p:attrNameLst>
                                          <p:attrName>style.visibility</p:attrName>
                                        </p:attrNameLst>
                                      </p:cBhvr>
                                      <p:to>
                                        <p:strVal val="visible"/>
                                      </p:to>
                                    </p:set>
                                    <p:animEffect transition="in" filter="blinds(horizontal)">
                                      <p:cBhvr>
                                        <p:cTn id="13" dur="500"/>
                                        <p:tgtEl>
                                          <p:spTgt spid="22634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26327"/>
                                        </p:tgtEl>
                                        <p:attrNameLst>
                                          <p:attrName>style.visibility</p:attrName>
                                        </p:attrNameLst>
                                      </p:cBhvr>
                                      <p:to>
                                        <p:strVal val="visible"/>
                                      </p:to>
                                    </p:set>
                                  </p:childTnLst>
                                </p:cTn>
                              </p:par>
                              <p:par>
                                <p:cTn id="18" presetID="3" presetClass="entr" presetSubtype="10" fill="hold" grpId="0" nodeType="withEffect">
                                  <p:stCondLst>
                                    <p:cond delay="0"/>
                                  </p:stCondLst>
                                  <p:childTnLst>
                                    <p:set>
                                      <p:cBhvr>
                                        <p:cTn id="19" dur="1" fill="hold">
                                          <p:stCondLst>
                                            <p:cond delay="0"/>
                                          </p:stCondLst>
                                        </p:cTn>
                                        <p:tgtEl>
                                          <p:spTgt spid="226341"/>
                                        </p:tgtEl>
                                        <p:attrNameLst>
                                          <p:attrName>style.visibility</p:attrName>
                                        </p:attrNameLst>
                                      </p:cBhvr>
                                      <p:to>
                                        <p:strVal val="visible"/>
                                      </p:to>
                                    </p:set>
                                    <p:animEffect transition="in" filter="blinds(horizontal)">
                                      <p:cBhvr>
                                        <p:cTn id="20" dur="500"/>
                                        <p:tgtEl>
                                          <p:spTgt spid="22634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6328"/>
                                        </p:tgtEl>
                                        <p:attrNameLst>
                                          <p:attrName>style.visibility</p:attrName>
                                        </p:attrNameLst>
                                      </p:cBhvr>
                                      <p:to>
                                        <p:strVal val="visible"/>
                                      </p:to>
                                    </p:set>
                                  </p:childTnLst>
                                </p:cTn>
                              </p:par>
                              <p:par>
                                <p:cTn id="25" presetID="3" presetClass="entr" presetSubtype="10" fill="hold" grpId="0" nodeType="withEffect">
                                  <p:stCondLst>
                                    <p:cond delay="0"/>
                                  </p:stCondLst>
                                  <p:childTnLst>
                                    <p:set>
                                      <p:cBhvr>
                                        <p:cTn id="26" dur="1" fill="hold">
                                          <p:stCondLst>
                                            <p:cond delay="0"/>
                                          </p:stCondLst>
                                        </p:cTn>
                                        <p:tgtEl>
                                          <p:spTgt spid="226342"/>
                                        </p:tgtEl>
                                        <p:attrNameLst>
                                          <p:attrName>style.visibility</p:attrName>
                                        </p:attrNameLst>
                                      </p:cBhvr>
                                      <p:to>
                                        <p:strVal val="visible"/>
                                      </p:to>
                                    </p:set>
                                    <p:animEffect transition="in" filter="blinds(horizontal)">
                                      <p:cBhvr>
                                        <p:cTn id="27" dur="500"/>
                                        <p:tgtEl>
                                          <p:spTgt spid="22634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26329"/>
                                        </p:tgtEl>
                                        <p:attrNameLst>
                                          <p:attrName>style.visibility</p:attrName>
                                        </p:attrNameLst>
                                      </p:cBhvr>
                                      <p:to>
                                        <p:strVal val="visible"/>
                                      </p:to>
                                    </p:set>
                                  </p:childTnLst>
                                </p:cTn>
                              </p:par>
                              <p:par>
                                <p:cTn id="32" presetID="3" presetClass="entr" presetSubtype="10" fill="hold" grpId="0" nodeType="withEffect">
                                  <p:stCondLst>
                                    <p:cond delay="0"/>
                                  </p:stCondLst>
                                  <p:childTnLst>
                                    <p:set>
                                      <p:cBhvr>
                                        <p:cTn id="33" dur="1" fill="hold">
                                          <p:stCondLst>
                                            <p:cond delay="0"/>
                                          </p:stCondLst>
                                        </p:cTn>
                                        <p:tgtEl>
                                          <p:spTgt spid="226343"/>
                                        </p:tgtEl>
                                        <p:attrNameLst>
                                          <p:attrName>style.visibility</p:attrName>
                                        </p:attrNameLst>
                                      </p:cBhvr>
                                      <p:to>
                                        <p:strVal val="visible"/>
                                      </p:to>
                                    </p:set>
                                    <p:animEffect transition="in" filter="blinds(horizontal)">
                                      <p:cBhvr>
                                        <p:cTn id="34" dur="500"/>
                                        <p:tgtEl>
                                          <p:spTgt spid="22634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6330"/>
                                        </p:tgtEl>
                                        <p:attrNameLst>
                                          <p:attrName>style.visibility</p:attrName>
                                        </p:attrNameLst>
                                      </p:cBhvr>
                                      <p:to>
                                        <p:strVal val="visible"/>
                                      </p:to>
                                    </p:set>
                                  </p:childTnLst>
                                </p:cTn>
                              </p:par>
                              <p:par>
                                <p:cTn id="39" presetID="3" presetClass="entr" presetSubtype="10" fill="hold" grpId="0" nodeType="withEffect">
                                  <p:stCondLst>
                                    <p:cond delay="0"/>
                                  </p:stCondLst>
                                  <p:childTnLst>
                                    <p:set>
                                      <p:cBhvr>
                                        <p:cTn id="40" dur="1" fill="hold">
                                          <p:stCondLst>
                                            <p:cond delay="0"/>
                                          </p:stCondLst>
                                        </p:cTn>
                                        <p:tgtEl>
                                          <p:spTgt spid="226344"/>
                                        </p:tgtEl>
                                        <p:attrNameLst>
                                          <p:attrName>style.visibility</p:attrName>
                                        </p:attrNameLst>
                                      </p:cBhvr>
                                      <p:to>
                                        <p:strVal val="visible"/>
                                      </p:to>
                                    </p:set>
                                    <p:animEffect transition="in" filter="blinds(horizontal)">
                                      <p:cBhvr>
                                        <p:cTn id="41" dur="500"/>
                                        <p:tgtEl>
                                          <p:spTgt spid="22634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26331"/>
                                        </p:tgtEl>
                                        <p:attrNameLst>
                                          <p:attrName>style.visibility</p:attrName>
                                        </p:attrNameLst>
                                      </p:cBhvr>
                                      <p:to>
                                        <p:strVal val="visible"/>
                                      </p:to>
                                    </p:set>
                                  </p:childTnLst>
                                </p:cTn>
                              </p:par>
                              <p:par>
                                <p:cTn id="46" presetID="3" presetClass="entr" presetSubtype="10" fill="hold" grpId="0" nodeType="withEffect">
                                  <p:stCondLst>
                                    <p:cond delay="0"/>
                                  </p:stCondLst>
                                  <p:childTnLst>
                                    <p:set>
                                      <p:cBhvr>
                                        <p:cTn id="47" dur="1" fill="hold">
                                          <p:stCondLst>
                                            <p:cond delay="0"/>
                                          </p:stCondLst>
                                        </p:cTn>
                                        <p:tgtEl>
                                          <p:spTgt spid="226345"/>
                                        </p:tgtEl>
                                        <p:attrNameLst>
                                          <p:attrName>style.visibility</p:attrName>
                                        </p:attrNameLst>
                                      </p:cBhvr>
                                      <p:to>
                                        <p:strVal val="visible"/>
                                      </p:to>
                                    </p:set>
                                    <p:animEffect transition="in" filter="blinds(horizontal)">
                                      <p:cBhvr>
                                        <p:cTn id="48" dur="500"/>
                                        <p:tgtEl>
                                          <p:spTgt spid="22634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6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26" grpId="0" animBg="1"/>
      <p:bldP spid="226327" grpId="0" animBg="1"/>
      <p:bldP spid="226328" grpId="0" animBg="1"/>
      <p:bldP spid="226329" grpId="0" animBg="1"/>
      <p:bldP spid="226330" grpId="0" animBg="1"/>
      <p:bldP spid="226331" grpId="0" animBg="1"/>
      <p:bldP spid="226338" grpId="0"/>
      <p:bldP spid="226340" grpId="0"/>
      <p:bldP spid="226341" grpId="0"/>
      <p:bldP spid="226342" grpId="0"/>
      <p:bldP spid="226343" grpId="0"/>
      <p:bldP spid="226344" grpId="0"/>
      <p:bldP spid="22634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67"/>
          <p:cNvSpPr>
            <a:spLocks noGrp="1"/>
          </p:cNvSpPr>
          <p:nvPr>
            <p:ph type="title"/>
          </p:nvPr>
        </p:nvSpPr>
        <p:spPr>
          <a:xfrm>
            <a:off x="254000" y="0"/>
            <a:ext cx="8229600" cy="1143000"/>
          </a:xfrm>
        </p:spPr>
        <p:txBody>
          <a:bodyPr/>
          <a:lstStyle/>
          <a:p>
            <a:r>
              <a:rPr lang="en-US">
                <a:latin typeface="Calibri" charset="0"/>
                <a:ea typeface="ＭＳ Ｐゴシック" charset="0"/>
                <a:cs typeface="ＭＳ Ｐゴシック" charset="0"/>
              </a:rPr>
              <a:t>Circular DHT with Shortcuts</a:t>
            </a:r>
          </a:p>
        </p:txBody>
      </p:sp>
      <p:sp>
        <p:nvSpPr>
          <p:cNvPr id="115714" name="Content Placeholder 37"/>
          <p:cNvSpPr>
            <a:spLocks noGrp="1"/>
          </p:cNvSpPr>
          <p:nvPr>
            <p:ph idx="1"/>
          </p:nvPr>
        </p:nvSpPr>
        <p:spPr>
          <a:xfrm>
            <a:off x="228600" y="4572000"/>
            <a:ext cx="8229600" cy="1676400"/>
          </a:xfrm>
        </p:spPr>
        <p:txBody>
          <a:bodyPr/>
          <a:lstStyle/>
          <a:p>
            <a:pPr>
              <a:lnSpc>
                <a:spcPct val="80000"/>
              </a:lnSpc>
            </a:pPr>
            <a:r>
              <a:rPr lang="en-US" sz="2200">
                <a:latin typeface="Calibri" charset="0"/>
                <a:ea typeface="ＭＳ Ｐゴシック" charset="0"/>
                <a:cs typeface="ＭＳ Ｐゴシック" charset="0"/>
              </a:rPr>
              <a:t>Each peer keeps track of IP addresses of predecessor, successor, short cuts.</a:t>
            </a:r>
          </a:p>
          <a:p>
            <a:pPr>
              <a:lnSpc>
                <a:spcPct val="80000"/>
              </a:lnSpc>
            </a:pPr>
            <a:r>
              <a:rPr lang="en-US" sz="2200">
                <a:latin typeface="Calibri" charset="0"/>
                <a:ea typeface="ＭＳ Ｐゴシック" charset="0"/>
                <a:cs typeface="ＭＳ Ｐゴシック" charset="0"/>
              </a:rPr>
              <a:t>Reduced from 6 to 2 messages.</a:t>
            </a:r>
          </a:p>
          <a:p>
            <a:pPr>
              <a:lnSpc>
                <a:spcPct val="80000"/>
              </a:lnSpc>
            </a:pPr>
            <a:r>
              <a:rPr lang="en-US" sz="2200">
                <a:latin typeface="Calibri" charset="0"/>
                <a:ea typeface="ＭＳ Ｐゴシック" charset="0"/>
                <a:cs typeface="ＭＳ Ｐゴシック" charset="0"/>
              </a:rPr>
              <a:t>Possible to design shortcuts so O(log N) neighbors, O(log N) messages in query</a:t>
            </a:r>
          </a:p>
        </p:txBody>
      </p:sp>
      <p:grpSp>
        <p:nvGrpSpPr>
          <p:cNvPr id="115715" name="Group 66"/>
          <p:cNvGrpSpPr>
            <a:grpSpLocks/>
          </p:cNvGrpSpPr>
          <p:nvPr/>
        </p:nvGrpSpPr>
        <p:grpSpPr bwMode="auto">
          <a:xfrm>
            <a:off x="2362200" y="914400"/>
            <a:ext cx="3616325" cy="3662363"/>
            <a:chOff x="4953000" y="1676400"/>
            <a:chExt cx="3617286" cy="3661993"/>
          </a:xfrm>
        </p:grpSpPr>
        <p:grpSp>
          <p:nvGrpSpPr>
            <p:cNvPr id="115721" name="Group 43"/>
            <p:cNvGrpSpPr>
              <a:grpSpLocks/>
            </p:cNvGrpSpPr>
            <p:nvPr/>
          </p:nvGrpSpPr>
          <p:grpSpPr bwMode="auto">
            <a:xfrm>
              <a:off x="4953000" y="1676400"/>
              <a:ext cx="3617286" cy="3661993"/>
              <a:chOff x="1066800" y="1676400"/>
              <a:chExt cx="3617286" cy="3661993"/>
            </a:xfrm>
          </p:grpSpPr>
          <p:sp>
            <p:nvSpPr>
              <p:cNvPr id="115730" name="Oval 3"/>
              <p:cNvSpPr>
                <a:spLocks noChangeArrowheads="1"/>
              </p:cNvSpPr>
              <p:nvPr/>
            </p:nvSpPr>
            <p:spPr bwMode="auto">
              <a:xfrm>
                <a:off x="2794354" y="4791480"/>
                <a:ext cx="96564" cy="98891"/>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5731" name="Oval 4"/>
              <p:cNvSpPr>
                <a:spLocks noChangeArrowheads="1"/>
              </p:cNvSpPr>
              <p:nvPr/>
            </p:nvSpPr>
            <p:spPr bwMode="auto">
              <a:xfrm>
                <a:off x="1435115" y="2890435"/>
                <a:ext cx="96564" cy="98891"/>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5732" name="Oval 5"/>
              <p:cNvSpPr>
                <a:spLocks noChangeArrowheads="1"/>
              </p:cNvSpPr>
              <p:nvPr/>
            </p:nvSpPr>
            <p:spPr bwMode="auto">
              <a:xfrm>
                <a:off x="1459562" y="3978242"/>
                <a:ext cx="96564" cy="98892"/>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5733" name="Oval 6"/>
              <p:cNvSpPr>
                <a:spLocks noChangeArrowheads="1"/>
              </p:cNvSpPr>
              <p:nvPr/>
            </p:nvSpPr>
            <p:spPr bwMode="auto">
              <a:xfrm>
                <a:off x="3989799" y="2585616"/>
                <a:ext cx="96564" cy="98891"/>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5734" name="Oval 7"/>
              <p:cNvSpPr>
                <a:spLocks noChangeArrowheads="1"/>
              </p:cNvSpPr>
              <p:nvPr/>
            </p:nvSpPr>
            <p:spPr bwMode="auto">
              <a:xfrm>
                <a:off x="4283160" y="3457025"/>
                <a:ext cx="96564" cy="98892"/>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5735" name="Oval 8"/>
              <p:cNvSpPr>
                <a:spLocks noChangeArrowheads="1"/>
              </p:cNvSpPr>
              <p:nvPr/>
            </p:nvSpPr>
            <p:spPr bwMode="auto">
              <a:xfrm>
                <a:off x="4004467" y="4192313"/>
                <a:ext cx="96564" cy="98892"/>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5736" name="Oval 9"/>
              <p:cNvSpPr>
                <a:spLocks noChangeArrowheads="1"/>
              </p:cNvSpPr>
              <p:nvPr/>
            </p:nvSpPr>
            <p:spPr bwMode="auto">
              <a:xfrm>
                <a:off x="1991278" y="4548323"/>
                <a:ext cx="96565" cy="98892"/>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5737" name="Oval 10"/>
              <p:cNvSpPr>
                <a:spLocks noChangeArrowheads="1"/>
              </p:cNvSpPr>
              <p:nvPr/>
            </p:nvSpPr>
            <p:spPr bwMode="auto">
              <a:xfrm>
                <a:off x="1376443" y="2050438"/>
                <a:ext cx="2927496" cy="279339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15738" name="Text Box 11"/>
              <p:cNvSpPr txBox="1">
                <a:spLocks noChangeArrowheads="1"/>
              </p:cNvSpPr>
              <p:nvPr/>
            </p:nvSpPr>
            <p:spPr bwMode="auto">
              <a:xfrm>
                <a:off x="2895600" y="1676400"/>
                <a:ext cx="340686"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r>
                  <a:rPr lang="en-US">
                    <a:latin typeface="Calibri" charset="0"/>
                  </a:rPr>
                  <a:t>1</a:t>
                </a:r>
              </a:p>
            </p:txBody>
          </p:sp>
          <p:sp>
            <p:nvSpPr>
              <p:cNvPr id="115739" name="Rectangle 12"/>
              <p:cNvSpPr>
                <a:spLocks noChangeArrowheads="1"/>
              </p:cNvSpPr>
              <p:nvPr/>
            </p:nvSpPr>
            <p:spPr bwMode="auto">
              <a:xfrm>
                <a:off x="3962400" y="2286000"/>
                <a:ext cx="340686"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3</a:t>
                </a:r>
              </a:p>
            </p:txBody>
          </p:sp>
          <p:sp>
            <p:nvSpPr>
              <p:cNvPr id="115740" name="Rectangle 13"/>
              <p:cNvSpPr>
                <a:spLocks noChangeArrowheads="1"/>
              </p:cNvSpPr>
              <p:nvPr/>
            </p:nvSpPr>
            <p:spPr bwMode="auto">
              <a:xfrm>
                <a:off x="4343400" y="3352800"/>
                <a:ext cx="340686"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4</a:t>
                </a:r>
              </a:p>
            </p:txBody>
          </p:sp>
          <p:sp>
            <p:nvSpPr>
              <p:cNvPr id="115741" name="Rectangle 14"/>
              <p:cNvSpPr>
                <a:spLocks noChangeArrowheads="1"/>
              </p:cNvSpPr>
              <p:nvPr/>
            </p:nvSpPr>
            <p:spPr bwMode="auto">
              <a:xfrm>
                <a:off x="4114800" y="4114800"/>
                <a:ext cx="340686"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5</a:t>
                </a:r>
              </a:p>
            </p:txBody>
          </p:sp>
          <p:sp>
            <p:nvSpPr>
              <p:cNvPr id="115742" name="Rectangle 15"/>
              <p:cNvSpPr>
                <a:spLocks noChangeArrowheads="1"/>
              </p:cNvSpPr>
              <p:nvPr/>
            </p:nvSpPr>
            <p:spPr bwMode="auto">
              <a:xfrm>
                <a:off x="2743200" y="4876800"/>
                <a:ext cx="340686"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8</a:t>
                </a:r>
              </a:p>
            </p:txBody>
          </p:sp>
          <p:sp>
            <p:nvSpPr>
              <p:cNvPr id="115743" name="Rectangle 16"/>
              <p:cNvSpPr>
                <a:spLocks noChangeArrowheads="1"/>
              </p:cNvSpPr>
              <p:nvPr/>
            </p:nvSpPr>
            <p:spPr bwMode="auto">
              <a:xfrm>
                <a:off x="1676400" y="4648200"/>
                <a:ext cx="496690"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10</a:t>
                </a:r>
              </a:p>
            </p:txBody>
          </p:sp>
          <p:sp>
            <p:nvSpPr>
              <p:cNvPr id="115744" name="Rectangle 17"/>
              <p:cNvSpPr>
                <a:spLocks noChangeArrowheads="1"/>
              </p:cNvSpPr>
              <p:nvPr/>
            </p:nvSpPr>
            <p:spPr bwMode="auto">
              <a:xfrm>
                <a:off x="1066800" y="3886200"/>
                <a:ext cx="496690"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12</a:t>
                </a:r>
              </a:p>
            </p:txBody>
          </p:sp>
          <p:sp>
            <p:nvSpPr>
              <p:cNvPr id="115745" name="Rectangle 18"/>
              <p:cNvSpPr>
                <a:spLocks noChangeArrowheads="1"/>
              </p:cNvSpPr>
              <p:nvPr/>
            </p:nvSpPr>
            <p:spPr bwMode="auto">
              <a:xfrm>
                <a:off x="1066800" y="2667000"/>
                <a:ext cx="496690"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15</a:t>
                </a:r>
              </a:p>
            </p:txBody>
          </p:sp>
          <p:sp>
            <p:nvSpPr>
              <p:cNvPr id="115746" name="Oval 28"/>
              <p:cNvSpPr>
                <a:spLocks noChangeArrowheads="1"/>
              </p:cNvSpPr>
              <p:nvPr/>
            </p:nvSpPr>
            <p:spPr bwMode="auto">
              <a:xfrm>
                <a:off x="2912920" y="2010882"/>
                <a:ext cx="96565" cy="98891"/>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grpSp>
        <p:cxnSp>
          <p:nvCxnSpPr>
            <p:cNvPr id="80" name="Straight Arrow Connector 79"/>
            <p:cNvCxnSpPr>
              <a:endCxn id="115736" idx="7"/>
            </p:cNvCxnSpPr>
            <p:nvPr/>
          </p:nvCxnSpPr>
          <p:spPr>
            <a:xfrm rot="10800000" flipV="1">
              <a:off x="5959742" y="3505015"/>
              <a:ext cx="2254849" cy="105716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15735" idx="1"/>
              <a:endCxn id="115732" idx="6"/>
            </p:cNvCxnSpPr>
            <p:nvPr/>
          </p:nvCxnSpPr>
          <p:spPr>
            <a:xfrm rot="16200000" flipV="1">
              <a:off x="6583829" y="2885501"/>
              <a:ext cx="179369" cy="246286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15730" idx="0"/>
            </p:cNvCxnSpPr>
            <p:nvPr/>
          </p:nvCxnSpPr>
          <p:spPr>
            <a:xfrm rot="16200000" flipV="1">
              <a:off x="5159764" y="3222227"/>
              <a:ext cx="1820679" cy="13195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rot="5400000" flipH="1" flipV="1">
              <a:off x="5161468" y="2839757"/>
              <a:ext cx="2452440" cy="8876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15732" idx="7"/>
            </p:cNvCxnSpPr>
            <p:nvPr/>
          </p:nvCxnSpPr>
          <p:spPr>
            <a:xfrm rot="5400000" flipH="1" flipV="1">
              <a:off x="6013975" y="2080714"/>
              <a:ext cx="1325429" cy="24978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endCxn id="115737" idx="6"/>
            </p:cNvCxnSpPr>
            <p:nvPr/>
          </p:nvCxnSpPr>
          <p:spPr>
            <a:xfrm>
              <a:off x="5410321" y="2939922"/>
              <a:ext cx="2780452" cy="5079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15746" idx="5"/>
            </p:cNvCxnSpPr>
            <p:nvPr/>
          </p:nvCxnSpPr>
          <p:spPr>
            <a:xfrm rot="16200000" flipH="1">
              <a:off x="6356314" y="2621469"/>
              <a:ext cx="2095288" cy="10432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rot="5400000">
              <a:off x="6292812" y="3156374"/>
              <a:ext cx="2177830" cy="11988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p:cNvCxnSpPr/>
          <p:nvPr/>
        </p:nvCxnSpPr>
        <p:spPr>
          <a:xfrm rot="5400000">
            <a:off x="3848100" y="2476500"/>
            <a:ext cx="2133600" cy="11430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16200000" flipV="1">
            <a:off x="2438400" y="2590800"/>
            <a:ext cx="1828800" cy="12192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4" name="Group 19"/>
          <p:cNvGrpSpPr>
            <a:grpSpLocks/>
          </p:cNvGrpSpPr>
          <p:nvPr/>
        </p:nvGrpSpPr>
        <p:grpSpPr bwMode="auto">
          <a:xfrm>
            <a:off x="5694363" y="1030288"/>
            <a:ext cx="1725612" cy="860425"/>
            <a:chOff x="4311" y="1273"/>
            <a:chExt cx="737" cy="609"/>
          </a:xfrm>
        </p:grpSpPr>
        <p:sp>
          <p:nvSpPr>
            <p:cNvPr id="115719" name="AutoShape 20"/>
            <p:cNvSpPr>
              <a:spLocks noChangeArrowheads="1"/>
            </p:cNvSpPr>
            <p:nvPr/>
          </p:nvSpPr>
          <p:spPr bwMode="auto">
            <a:xfrm>
              <a:off x="4311" y="1273"/>
              <a:ext cx="709" cy="609"/>
            </a:xfrm>
            <a:prstGeom prst="wedgeRoundRectCallout">
              <a:avLst>
                <a:gd name="adj1" fmla="val -59593"/>
                <a:gd name="adj2" fmla="val 68556"/>
                <a:gd name="adj3" fmla="val 16667"/>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algn="ctr"/>
              <a:endParaRPr lang="en-US" sz="1600">
                <a:latin typeface="Times New Roman" charset="0"/>
              </a:endParaRPr>
            </a:p>
          </p:txBody>
        </p:sp>
        <p:sp>
          <p:nvSpPr>
            <p:cNvPr id="115720" name="Text Box 21"/>
            <p:cNvSpPr txBox="1">
              <a:spLocks noChangeArrowheads="1"/>
            </p:cNvSpPr>
            <p:nvPr/>
          </p:nvSpPr>
          <p:spPr bwMode="auto">
            <a:xfrm>
              <a:off x="4344" y="1326"/>
              <a:ext cx="704" cy="4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r>
                <a:rPr lang="en-US" sz="1800">
                  <a:solidFill>
                    <a:srgbClr val="FF0000"/>
                  </a:solidFill>
                  <a:latin typeface="Calibri" charset="0"/>
                </a:rPr>
                <a:t>Who</a:t>
              </a:r>
              <a:r>
                <a:rPr lang="ja-JP" altLang="en-US" sz="1800">
                  <a:solidFill>
                    <a:srgbClr val="FF0000"/>
                  </a:solidFill>
                  <a:latin typeface="Calibri" charset="0"/>
                </a:rPr>
                <a:t>’</a:t>
              </a:r>
              <a:r>
                <a:rPr lang="en-US" altLang="ja-JP" sz="1800">
                  <a:solidFill>
                    <a:srgbClr val="FF0000"/>
                  </a:solidFill>
                  <a:latin typeface="Calibri" charset="0"/>
                </a:rPr>
                <a:t>s resp </a:t>
              </a:r>
            </a:p>
            <a:p>
              <a:r>
                <a:rPr lang="en-US" sz="1800">
                  <a:solidFill>
                    <a:srgbClr val="FF0000"/>
                  </a:solidFill>
                  <a:latin typeface="Calibri" charset="0"/>
                </a:rPr>
                <a:t>for key 1110? </a:t>
              </a:r>
            </a:p>
          </p:txBody>
        </p:sp>
      </p:grpSp>
    </p:spTree>
    <p:extLst>
      <p:ext uri="{BB962C8B-B14F-4D97-AF65-F5344CB8AC3E}">
        <p14:creationId xmlns:p14="http://schemas.microsoft.com/office/powerpoint/2010/main" val="8369309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blinds(horizontal)">
                                      <p:cBhvr>
                                        <p:cTn id="12" dur="500"/>
                                        <p:tgtEl>
                                          <p:spTgt spid="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linds(horizontal)">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67"/>
          <p:cNvSpPr>
            <a:spLocks noGrp="1"/>
          </p:cNvSpPr>
          <p:nvPr>
            <p:ph type="title"/>
          </p:nvPr>
        </p:nvSpPr>
        <p:spPr>
          <a:xfrm>
            <a:off x="381000" y="0"/>
            <a:ext cx="8229600" cy="1143000"/>
          </a:xfrm>
        </p:spPr>
        <p:txBody>
          <a:bodyPr/>
          <a:lstStyle/>
          <a:p>
            <a:r>
              <a:rPr lang="en-US">
                <a:latin typeface="Calibri" charset="0"/>
                <a:ea typeface="ＭＳ Ｐゴシック" charset="0"/>
                <a:cs typeface="ＭＳ Ｐゴシック" charset="0"/>
              </a:rPr>
              <a:t>Peer Churn</a:t>
            </a:r>
          </a:p>
        </p:txBody>
      </p:sp>
      <p:sp>
        <p:nvSpPr>
          <p:cNvPr id="69" name="Content Placeholder 68"/>
          <p:cNvSpPr>
            <a:spLocks noGrp="1"/>
          </p:cNvSpPr>
          <p:nvPr>
            <p:ph idx="1"/>
          </p:nvPr>
        </p:nvSpPr>
        <p:spPr>
          <a:xfrm>
            <a:off x="457200" y="4370388"/>
            <a:ext cx="8229600" cy="2133600"/>
          </a:xfrm>
        </p:spPr>
        <p:txBody>
          <a:bodyPr/>
          <a:lstStyle/>
          <a:p>
            <a:pPr>
              <a:lnSpc>
                <a:spcPct val="90000"/>
              </a:lnSpc>
            </a:pPr>
            <a:r>
              <a:rPr lang="en-US" sz="2600">
                <a:latin typeface="Calibri" charset="0"/>
                <a:ea typeface="ＭＳ Ｐゴシック" charset="0"/>
                <a:cs typeface="ＭＳ Ｐゴシック" charset="0"/>
              </a:rPr>
              <a:t>Peer 5 abruptly leaves</a:t>
            </a:r>
          </a:p>
          <a:p>
            <a:pPr>
              <a:lnSpc>
                <a:spcPct val="90000"/>
              </a:lnSpc>
            </a:pPr>
            <a:r>
              <a:rPr lang="en-US" sz="2600">
                <a:latin typeface="Calibri" charset="0"/>
                <a:ea typeface="ＭＳ Ｐゴシック" charset="0"/>
                <a:cs typeface="ＭＳ Ｐゴシック" charset="0"/>
              </a:rPr>
              <a:t>Peer 4 detects; makes 8 its immediate successor; asks 8 who its immediate successor is; makes 8</a:t>
            </a:r>
            <a:r>
              <a:rPr lang="ja-JP" altLang="en-US" sz="2600">
                <a:latin typeface="Calibri" charset="0"/>
                <a:ea typeface="ＭＳ Ｐゴシック" charset="0"/>
                <a:cs typeface="ＭＳ Ｐゴシック" charset="0"/>
              </a:rPr>
              <a:t>’</a:t>
            </a:r>
            <a:r>
              <a:rPr lang="en-US" altLang="ja-JP" sz="2600">
                <a:latin typeface="Calibri" charset="0"/>
                <a:ea typeface="ＭＳ Ｐゴシック" charset="0"/>
                <a:cs typeface="ＭＳ Ｐゴシック" charset="0"/>
              </a:rPr>
              <a:t>s immediate successor its second successor.</a:t>
            </a:r>
          </a:p>
          <a:p>
            <a:pPr>
              <a:lnSpc>
                <a:spcPct val="90000"/>
              </a:lnSpc>
            </a:pPr>
            <a:r>
              <a:rPr lang="en-US" sz="2600">
                <a:latin typeface="Calibri" charset="0"/>
                <a:ea typeface="ＭＳ Ｐゴシック" charset="0"/>
                <a:cs typeface="ＭＳ Ｐゴシック" charset="0"/>
              </a:rPr>
              <a:t>What if peer 13 wants to join?</a:t>
            </a:r>
          </a:p>
        </p:txBody>
      </p:sp>
      <p:grpSp>
        <p:nvGrpSpPr>
          <p:cNvPr id="116739" name="Group 42"/>
          <p:cNvGrpSpPr>
            <a:grpSpLocks/>
          </p:cNvGrpSpPr>
          <p:nvPr/>
        </p:nvGrpSpPr>
        <p:grpSpPr bwMode="auto">
          <a:xfrm>
            <a:off x="377825" y="814388"/>
            <a:ext cx="3616325" cy="3662362"/>
            <a:chOff x="1066800" y="1676400"/>
            <a:chExt cx="3617286" cy="3661993"/>
          </a:xfrm>
        </p:grpSpPr>
        <p:sp>
          <p:nvSpPr>
            <p:cNvPr id="116746" name="Oval 3"/>
            <p:cNvSpPr>
              <a:spLocks noChangeArrowheads="1"/>
            </p:cNvSpPr>
            <p:nvPr/>
          </p:nvSpPr>
          <p:spPr bwMode="auto">
            <a:xfrm>
              <a:off x="2794354" y="4791480"/>
              <a:ext cx="96564" cy="98891"/>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6747" name="Oval 4"/>
            <p:cNvSpPr>
              <a:spLocks noChangeArrowheads="1"/>
            </p:cNvSpPr>
            <p:nvPr/>
          </p:nvSpPr>
          <p:spPr bwMode="auto">
            <a:xfrm>
              <a:off x="1435115" y="2890435"/>
              <a:ext cx="96564" cy="98891"/>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6748" name="Oval 5"/>
            <p:cNvSpPr>
              <a:spLocks noChangeArrowheads="1"/>
            </p:cNvSpPr>
            <p:nvPr/>
          </p:nvSpPr>
          <p:spPr bwMode="auto">
            <a:xfrm>
              <a:off x="1459562" y="3978242"/>
              <a:ext cx="96564" cy="98892"/>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6749" name="Oval 6"/>
            <p:cNvSpPr>
              <a:spLocks noChangeArrowheads="1"/>
            </p:cNvSpPr>
            <p:nvPr/>
          </p:nvSpPr>
          <p:spPr bwMode="auto">
            <a:xfrm>
              <a:off x="3989799" y="2585616"/>
              <a:ext cx="96564" cy="98891"/>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6750" name="Oval 7"/>
            <p:cNvSpPr>
              <a:spLocks noChangeArrowheads="1"/>
            </p:cNvSpPr>
            <p:nvPr/>
          </p:nvSpPr>
          <p:spPr bwMode="auto">
            <a:xfrm>
              <a:off x="4283160" y="3457025"/>
              <a:ext cx="96564" cy="98892"/>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6751" name="Oval 8"/>
            <p:cNvSpPr>
              <a:spLocks noChangeArrowheads="1"/>
            </p:cNvSpPr>
            <p:nvPr/>
          </p:nvSpPr>
          <p:spPr bwMode="auto">
            <a:xfrm>
              <a:off x="4004467" y="4192313"/>
              <a:ext cx="96564" cy="98892"/>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6752" name="Oval 9"/>
            <p:cNvSpPr>
              <a:spLocks noChangeArrowheads="1"/>
            </p:cNvSpPr>
            <p:nvPr/>
          </p:nvSpPr>
          <p:spPr bwMode="auto">
            <a:xfrm>
              <a:off x="1991278" y="4548323"/>
              <a:ext cx="96565" cy="98892"/>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sp>
          <p:nvSpPr>
            <p:cNvPr id="116753" name="Oval 10"/>
            <p:cNvSpPr>
              <a:spLocks noChangeArrowheads="1"/>
            </p:cNvSpPr>
            <p:nvPr/>
          </p:nvSpPr>
          <p:spPr bwMode="auto">
            <a:xfrm>
              <a:off x="1376443" y="2050438"/>
              <a:ext cx="2927496" cy="279339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16754" name="Text Box 11"/>
            <p:cNvSpPr txBox="1">
              <a:spLocks noChangeArrowheads="1"/>
            </p:cNvSpPr>
            <p:nvPr/>
          </p:nvSpPr>
          <p:spPr bwMode="auto">
            <a:xfrm>
              <a:off x="2895600" y="1676400"/>
              <a:ext cx="340686"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r>
                <a:rPr lang="en-US">
                  <a:latin typeface="Calibri" charset="0"/>
                </a:rPr>
                <a:t>1</a:t>
              </a:r>
            </a:p>
          </p:txBody>
        </p:sp>
        <p:sp>
          <p:nvSpPr>
            <p:cNvPr id="116755" name="Rectangle 12"/>
            <p:cNvSpPr>
              <a:spLocks noChangeArrowheads="1"/>
            </p:cNvSpPr>
            <p:nvPr/>
          </p:nvSpPr>
          <p:spPr bwMode="auto">
            <a:xfrm>
              <a:off x="4114800" y="2514600"/>
              <a:ext cx="340686"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3</a:t>
              </a:r>
            </a:p>
          </p:txBody>
        </p:sp>
        <p:sp>
          <p:nvSpPr>
            <p:cNvPr id="116756" name="Rectangle 13"/>
            <p:cNvSpPr>
              <a:spLocks noChangeArrowheads="1"/>
            </p:cNvSpPr>
            <p:nvPr/>
          </p:nvSpPr>
          <p:spPr bwMode="auto">
            <a:xfrm>
              <a:off x="4343400" y="3352800"/>
              <a:ext cx="340686"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4</a:t>
              </a:r>
            </a:p>
          </p:txBody>
        </p:sp>
        <p:sp>
          <p:nvSpPr>
            <p:cNvPr id="116757" name="Rectangle 14"/>
            <p:cNvSpPr>
              <a:spLocks noChangeArrowheads="1"/>
            </p:cNvSpPr>
            <p:nvPr/>
          </p:nvSpPr>
          <p:spPr bwMode="auto">
            <a:xfrm>
              <a:off x="4114800" y="4114800"/>
              <a:ext cx="340686"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5</a:t>
              </a:r>
            </a:p>
          </p:txBody>
        </p:sp>
        <p:sp>
          <p:nvSpPr>
            <p:cNvPr id="116758" name="Rectangle 15"/>
            <p:cNvSpPr>
              <a:spLocks noChangeArrowheads="1"/>
            </p:cNvSpPr>
            <p:nvPr/>
          </p:nvSpPr>
          <p:spPr bwMode="auto">
            <a:xfrm>
              <a:off x="2743200" y="4876800"/>
              <a:ext cx="340686"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8</a:t>
              </a:r>
            </a:p>
          </p:txBody>
        </p:sp>
        <p:sp>
          <p:nvSpPr>
            <p:cNvPr id="116759" name="Rectangle 16"/>
            <p:cNvSpPr>
              <a:spLocks noChangeArrowheads="1"/>
            </p:cNvSpPr>
            <p:nvPr/>
          </p:nvSpPr>
          <p:spPr bwMode="auto">
            <a:xfrm>
              <a:off x="1676400" y="4648200"/>
              <a:ext cx="496690"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10</a:t>
              </a:r>
            </a:p>
          </p:txBody>
        </p:sp>
        <p:sp>
          <p:nvSpPr>
            <p:cNvPr id="116760" name="Rectangle 17"/>
            <p:cNvSpPr>
              <a:spLocks noChangeArrowheads="1"/>
            </p:cNvSpPr>
            <p:nvPr/>
          </p:nvSpPr>
          <p:spPr bwMode="auto">
            <a:xfrm>
              <a:off x="1066800" y="3886200"/>
              <a:ext cx="496690"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12</a:t>
              </a:r>
            </a:p>
          </p:txBody>
        </p:sp>
        <p:sp>
          <p:nvSpPr>
            <p:cNvPr id="116761" name="Rectangle 18"/>
            <p:cNvSpPr>
              <a:spLocks noChangeArrowheads="1"/>
            </p:cNvSpPr>
            <p:nvPr/>
          </p:nvSpPr>
          <p:spPr bwMode="auto">
            <a:xfrm>
              <a:off x="1066800" y="2667000"/>
              <a:ext cx="496690" cy="461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alibri" charset="0"/>
                </a:rPr>
                <a:t>15</a:t>
              </a:r>
            </a:p>
          </p:txBody>
        </p:sp>
        <p:sp>
          <p:nvSpPr>
            <p:cNvPr id="116762" name="Oval 28"/>
            <p:cNvSpPr>
              <a:spLocks noChangeArrowheads="1"/>
            </p:cNvSpPr>
            <p:nvPr/>
          </p:nvSpPr>
          <p:spPr bwMode="auto">
            <a:xfrm>
              <a:off x="2912920" y="2010882"/>
              <a:ext cx="96565" cy="98891"/>
            </a:xfrm>
            <a:prstGeom prst="ellipse">
              <a:avLst/>
            </a:prstGeom>
            <a:solidFill>
              <a:schemeClr val="accent1"/>
            </a:solidFill>
            <a:ln w="9525">
              <a:solidFill>
                <a:schemeClr val="tx1"/>
              </a:solidFill>
              <a:round/>
              <a:headEnd/>
              <a:tailEnd/>
            </a:ln>
          </p:spPr>
          <p:txBody>
            <a:bodyPr wrap="none" anchor="ctr"/>
            <a:lstStyle/>
            <a:p>
              <a:endParaRPr lang="en-US">
                <a:latin typeface="Calibri" charset="0"/>
              </a:endParaRPr>
            </a:p>
          </p:txBody>
        </p:sp>
      </p:grpSp>
      <p:cxnSp>
        <p:nvCxnSpPr>
          <p:cNvPr id="64" name="Straight Connector 63"/>
          <p:cNvCxnSpPr/>
          <p:nvPr/>
        </p:nvCxnSpPr>
        <p:spPr>
          <a:xfrm>
            <a:off x="2054225" y="1119188"/>
            <a:ext cx="1524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0800000" flipV="1">
            <a:off x="2130425" y="1195388"/>
            <a:ext cx="169863" cy="968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73425" y="3252788"/>
            <a:ext cx="228600" cy="18415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16757" idx="0"/>
          </p:cNvCxnSpPr>
          <p:nvPr/>
        </p:nvCxnSpPr>
        <p:spPr>
          <a:xfrm flipH="1">
            <a:off x="3197225" y="3252788"/>
            <a:ext cx="398463" cy="22860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16744" name="TextBox 28"/>
          <p:cNvSpPr txBox="1">
            <a:spLocks noChangeArrowheads="1"/>
          </p:cNvSpPr>
          <p:nvPr/>
        </p:nvSpPr>
        <p:spPr bwMode="auto">
          <a:xfrm>
            <a:off x="4454525" y="1287463"/>
            <a:ext cx="3652838" cy="2640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charset="0"/>
                <a:ea typeface="ＭＳ Ｐゴシック" charset="0"/>
                <a:cs typeface="ＭＳ Ｐゴシック" charset="0"/>
              </a:defRPr>
            </a:lvl1pPr>
            <a:lvl2pPr marL="742950" indent="-285750">
              <a:defRPr sz="2400">
                <a:solidFill>
                  <a:schemeClr val="tx1"/>
                </a:solidFill>
                <a:latin typeface="Comic Sans MS" charset="0"/>
                <a:ea typeface="ＭＳ Ｐゴシック" charset="0"/>
              </a:defRPr>
            </a:lvl2pPr>
            <a:lvl3pPr marL="1143000" indent="-228600">
              <a:defRPr sz="2400">
                <a:solidFill>
                  <a:schemeClr val="tx1"/>
                </a:solidFill>
                <a:latin typeface="Comic Sans MS" charset="0"/>
                <a:ea typeface="ＭＳ Ｐゴシック" charset="0"/>
              </a:defRPr>
            </a:lvl3pPr>
            <a:lvl4pPr marL="1600200" indent="-228600">
              <a:defRPr sz="2400">
                <a:solidFill>
                  <a:schemeClr val="tx1"/>
                </a:solidFill>
                <a:latin typeface="Comic Sans MS" charset="0"/>
                <a:ea typeface="ＭＳ Ｐゴシック" charset="0"/>
              </a:defRPr>
            </a:lvl4pPr>
            <a:lvl5pPr marL="2057400" indent="-228600">
              <a:defRPr sz="2400">
                <a:solidFill>
                  <a:schemeClr val="tx1"/>
                </a:solidFill>
                <a:latin typeface="Comic Sans MS" charset="0"/>
                <a:ea typeface="ＭＳ Ｐゴシック" charset="0"/>
              </a:defRPr>
            </a:lvl5pPr>
            <a:lvl6pPr marL="25146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6pPr>
            <a:lvl7pPr marL="29718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7pPr>
            <a:lvl8pPr marL="34290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8pPr>
            <a:lvl9pPr marL="3886200" indent="-228600" eaLnBrk="0" fontAlgn="base" hangingPunct="0">
              <a:spcBef>
                <a:spcPct val="20000"/>
              </a:spcBef>
              <a:spcAft>
                <a:spcPct val="0"/>
              </a:spcAft>
              <a:buClr>
                <a:schemeClr val="accent2"/>
              </a:buClr>
              <a:buSzPct val="85000"/>
              <a:buFont typeface="ZapfDingbats" charset="0"/>
              <a:defRPr sz="2400">
                <a:solidFill>
                  <a:schemeClr val="tx1"/>
                </a:solidFill>
                <a:latin typeface="Comic Sans MS" charset="0"/>
                <a:ea typeface="ＭＳ Ｐゴシック" charset="0"/>
              </a:defRPr>
            </a:lvl9pPr>
          </a:lstStyle>
          <a:p>
            <a:pPr>
              <a:buFont typeface="Arial" charset="0"/>
              <a:buChar char="•"/>
            </a:pPr>
            <a:r>
              <a:rPr lang="en-US" sz="2000">
                <a:latin typeface="Calibri" charset="0"/>
              </a:rPr>
              <a:t>To handle peer churn, require </a:t>
            </a:r>
          </a:p>
          <a:p>
            <a:r>
              <a:rPr lang="en-US" sz="2000">
                <a:latin typeface="Calibri" charset="0"/>
              </a:rPr>
              <a:t>each peer to know the IP address </a:t>
            </a:r>
          </a:p>
          <a:p>
            <a:r>
              <a:rPr lang="en-US" sz="2000">
                <a:latin typeface="Calibri" charset="0"/>
              </a:rPr>
              <a:t>of its two successors. </a:t>
            </a:r>
          </a:p>
          <a:p>
            <a:pPr>
              <a:buFont typeface="Arial" charset="0"/>
              <a:buChar char="•"/>
            </a:pPr>
            <a:r>
              <a:rPr lang="en-US" sz="2000">
                <a:latin typeface="Calibri" charset="0"/>
              </a:rPr>
              <a:t> Each peer periodically pings its </a:t>
            </a:r>
            <a:br>
              <a:rPr lang="en-US" sz="2000">
                <a:latin typeface="Calibri" charset="0"/>
              </a:rPr>
            </a:br>
            <a:r>
              <a:rPr lang="en-US" sz="2000">
                <a:latin typeface="Calibri" charset="0"/>
              </a:rPr>
              <a:t>two successors to see if they </a:t>
            </a:r>
            <a:br>
              <a:rPr lang="en-US" sz="2000">
                <a:latin typeface="Calibri" charset="0"/>
              </a:rPr>
            </a:br>
            <a:r>
              <a:rPr lang="en-US" sz="2000">
                <a:latin typeface="Calibri" charset="0"/>
              </a:rPr>
              <a:t>are still alive</a:t>
            </a:r>
            <a:r>
              <a:rPr lang="en-US">
                <a:latin typeface="Calibri" charset="0"/>
              </a:rPr>
              <a:t>. </a:t>
            </a:r>
          </a:p>
          <a:p>
            <a:endParaRPr lang="en-US">
              <a:latin typeface="Calibri" charset="0"/>
            </a:endParaRPr>
          </a:p>
        </p:txBody>
      </p:sp>
      <p:cxnSp>
        <p:nvCxnSpPr>
          <p:cNvPr id="116745" name="Straight Arrow Connector 30"/>
          <p:cNvCxnSpPr>
            <a:cxnSpLocks noChangeShapeType="1"/>
            <a:stCxn id="116756" idx="1"/>
          </p:cNvCxnSpPr>
          <p:nvPr/>
        </p:nvCxnSpPr>
        <p:spPr bwMode="auto">
          <a:xfrm flipH="1">
            <a:off x="3206750" y="2722563"/>
            <a:ext cx="447675" cy="265112"/>
          </a:xfrm>
          <a:prstGeom prst="straightConnector1">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type="arrow" w="med" len="med"/>
              </a14:hiddenLine>
            </a:ext>
          </a:extLst>
        </p:spPr>
      </p:cxnSp>
    </p:spTree>
    <p:extLst>
      <p:ext uri="{BB962C8B-B14F-4D97-AF65-F5344CB8AC3E}">
        <p14:creationId xmlns:p14="http://schemas.microsoft.com/office/powerpoint/2010/main" val="11053055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9">
                                            <p:txEl>
                                              <p:pRg st="0" end="0"/>
                                            </p:txEl>
                                          </p:spTgt>
                                        </p:tgtEl>
                                        <p:attrNameLst>
                                          <p:attrName>style.visibility</p:attrName>
                                        </p:attrNameLst>
                                      </p:cBhvr>
                                      <p:to>
                                        <p:strVal val="visible"/>
                                      </p:to>
                                    </p:set>
                                    <p:animEffect transition="in" filter="blinds(horizontal)">
                                      <p:cBhvr>
                                        <p:cTn id="7" dur="500"/>
                                        <p:tgtEl>
                                          <p:spTgt spid="6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500"/>
                                        <p:tgtEl>
                                          <p:spTgt spid="27"/>
                                        </p:tgtEl>
                                      </p:cBhvr>
                                    </p:animEffect>
                                  </p:childTnLst>
                                </p:cTn>
                              </p:par>
                              <p:par>
                                <p:cTn id="11" presetID="3" presetClass="entr" presetSubtype="1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linds(horizontal)">
                                      <p:cBhvr>
                                        <p:cTn id="13" dur="500"/>
                                        <p:tgtEl>
                                          <p:spTgt spid="2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69">
                                            <p:txEl>
                                              <p:pRg st="1" end="1"/>
                                            </p:txEl>
                                          </p:spTgt>
                                        </p:tgtEl>
                                        <p:attrNameLst>
                                          <p:attrName>style.visibility</p:attrName>
                                        </p:attrNameLst>
                                      </p:cBhvr>
                                      <p:to>
                                        <p:strVal val="visible"/>
                                      </p:to>
                                    </p:set>
                                    <p:animEffect transition="in" filter="blinds(horizontal)">
                                      <p:cBhvr>
                                        <p:cTn id="18" dur="500"/>
                                        <p:tgtEl>
                                          <p:spTgt spid="69">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69">
                                            <p:txEl>
                                              <p:pRg st="2" end="2"/>
                                            </p:txEl>
                                          </p:spTgt>
                                        </p:tgtEl>
                                        <p:attrNameLst>
                                          <p:attrName>style.visibility</p:attrName>
                                        </p:attrNameLst>
                                      </p:cBhvr>
                                      <p:to>
                                        <p:strVal val="visible"/>
                                      </p:to>
                                    </p:set>
                                    <p:animEffect transition="in" filter="blinds(horizontal)">
                                      <p:cBhvr>
                                        <p:cTn id="23" dur="500"/>
                                        <p:tgtEl>
                                          <p:spTgt spid="6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81"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fld id="{A29FF377-B842-3E44-B990-CF4FAF27D9C3}" type="slidenum">
              <a:rPr lang="en-US" sz="1400">
                <a:latin typeface="Times New Roman" charset="0"/>
              </a:rPr>
              <a:pPr/>
              <a:t>94</a:t>
            </a:fld>
            <a:endParaRPr lang="en-US" sz="1400">
              <a:latin typeface="Times New Roman" charset="0"/>
            </a:endParaRPr>
          </a:p>
        </p:txBody>
      </p:sp>
      <p:sp>
        <p:nvSpPr>
          <p:cNvPr id="117782" name="Rectangle 2"/>
          <p:cNvSpPr>
            <a:spLocks noGrp="1" noChangeArrowheads="1"/>
          </p:cNvSpPr>
          <p:nvPr>
            <p:ph type="title"/>
          </p:nvPr>
        </p:nvSpPr>
        <p:spPr/>
        <p:txBody>
          <a:bodyPr>
            <a:normAutofit fontScale="90000"/>
          </a:bodyPr>
          <a:lstStyle/>
          <a:p>
            <a:r>
              <a:rPr lang="en-US" dirty="0">
                <a:ea typeface="ＭＳ Ｐゴシック" charset="0"/>
                <a:cs typeface="ＭＳ Ｐゴシック" charset="0"/>
              </a:rPr>
              <a:t>P2P Case study: Skype (pre-Microsoft)</a:t>
            </a:r>
          </a:p>
        </p:txBody>
      </p:sp>
      <p:sp>
        <p:nvSpPr>
          <p:cNvPr id="117783" name="Rectangle 3"/>
          <p:cNvSpPr>
            <a:spLocks noGrp="1" noChangeArrowheads="1"/>
          </p:cNvSpPr>
          <p:nvPr>
            <p:ph type="body" idx="1"/>
          </p:nvPr>
        </p:nvSpPr>
        <p:spPr>
          <a:xfrm>
            <a:off x="533400" y="1600200"/>
            <a:ext cx="3781425" cy="4648200"/>
          </a:xfrm>
        </p:spPr>
        <p:txBody>
          <a:bodyPr/>
          <a:lstStyle/>
          <a:p>
            <a:r>
              <a:rPr lang="en-US" sz="2400" dirty="0">
                <a:ea typeface="ＭＳ Ｐゴシック" charset="0"/>
                <a:cs typeface="ＭＳ Ｐゴシック" charset="0"/>
              </a:rPr>
              <a:t>inherently P2P: pairs of users communicate.</a:t>
            </a:r>
          </a:p>
          <a:p>
            <a:r>
              <a:rPr lang="en-US" sz="2400" dirty="0">
                <a:ea typeface="ＭＳ Ｐゴシック" charset="0"/>
                <a:cs typeface="ＭＳ Ｐゴシック" charset="0"/>
              </a:rPr>
              <a:t>proprietary application-layer protocol (inferred via reverse engineering) </a:t>
            </a:r>
          </a:p>
          <a:p>
            <a:r>
              <a:rPr lang="en-US" sz="2400" dirty="0">
                <a:ea typeface="ＭＳ Ｐゴシック" charset="0"/>
                <a:cs typeface="ＭＳ Ｐゴシック" charset="0"/>
              </a:rPr>
              <a:t>hierarchical overlay with SNs</a:t>
            </a:r>
          </a:p>
          <a:p>
            <a:r>
              <a:rPr lang="en-US" sz="2400" dirty="0">
                <a:ea typeface="ＭＳ Ｐゴシック" charset="0"/>
                <a:cs typeface="ＭＳ Ｐゴシック" charset="0"/>
              </a:rPr>
              <a:t>Index maps usernames to IP addresses; distributed over SNs</a:t>
            </a:r>
          </a:p>
        </p:txBody>
      </p:sp>
      <p:grpSp>
        <p:nvGrpSpPr>
          <p:cNvPr id="2" name="Group 122"/>
          <p:cNvGrpSpPr>
            <a:grpSpLocks/>
          </p:cNvGrpSpPr>
          <p:nvPr/>
        </p:nvGrpSpPr>
        <p:grpSpPr bwMode="auto">
          <a:xfrm>
            <a:off x="6256338" y="1789113"/>
            <a:ext cx="1635125" cy="1538287"/>
            <a:chOff x="3941" y="1127"/>
            <a:chExt cx="1030" cy="969"/>
          </a:xfrm>
        </p:grpSpPr>
        <p:sp>
          <p:nvSpPr>
            <p:cNvPr id="117849" name="Line 63"/>
            <p:cNvSpPr>
              <a:spLocks noChangeShapeType="1"/>
            </p:cNvSpPr>
            <p:nvPr/>
          </p:nvSpPr>
          <p:spPr bwMode="auto">
            <a:xfrm>
              <a:off x="3941" y="1599"/>
              <a:ext cx="401" cy="22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7850" name="Line 64"/>
            <p:cNvSpPr>
              <a:spLocks noChangeShapeType="1"/>
            </p:cNvSpPr>
            <p:nvPr/>
          </p:nvSpPr>
          <p:spPr bwMode="auto">
            <a:xfrm>
              <a:off x="4063" y="1232"/>
              <a:ext cx="314" cy="61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7851" name="Line 65"/>
            <p:cNvSpPr>
              <a:spLocks noChangeShapeType="1"/>
            </p:cNvSpPr>
            <p:nvPr/>
          </p:nvSpPr>
          <p:spPr bwMode="auto">
            <a:xfrm flipH="1">
              <a:off x="4352" y="1127"/>
              <a:ext cx="9" cy="69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7852" name="Line 66"/>
            <p:cNvSpPr>
              <a:spLocks noChangeShapeType="1"/>
            </p:cNvSpPr>
            <p:nvPr/>
          </p:nvSpPr>
          <p:spPr bwMode="auto">
            <a:xfrm flipH="1">
              <a:off x="4352" y="1231"/>
              <a:ext cx="375" cy="6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7853" name="Line 67"/>
            <p:cNvSpPr>
              <a:spLocks noChangeShapeType="1"/>
            </p:cNvSpPr>
            <p:nvPr/>
          </p:nvSpPr>
          <p:spPr bwMode="auto">
            <a:xfrm flipH="1">
              <a:off x="4369" y="1457"/>
              <a:ext cx="602" cy="41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grpSp>
          <p:nvGrpSpPr>
            <p:cNvPr id="117854" name="Group 60"/>
            <p:cNvGrpSpPr>
              <a:grpSpLocks/>
            </p:cNvGrpSpPr>
            <p:nvPr/>
          </p:nvGrpSpPr>
          <p:grpSpPr bwMode="auto">
            <a:xfrm>
              <a:off x="4098" y="1653"/>
              <a:ext cx="535" cy="443"/>
              <a:chOff x="3464" y="1275"/>
              <a:chExt cx="395" cy="329"/>
            </a:xfrm>
          </p:grpSpPr>
          <p:pic>
            <p:nvPicPr>
              <p:cNvPr id="117855" name="Picture 61"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7779" name="Object 62"/>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0756" name="Clip" r:id="rId4" imgW="1305000" imgH="1085760" progId="MS_ClipArt_Gallery.2">
                      <p:embed/>
                    </p:oleObj>
                  </mc:Choice>
                  <mc:Fallback>
                    <p:oleObj name="Clip" r:id="rId4"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grpSp>
        <p:nvGrpSpPr>
          <p:cNvPr id="4" name="Group 124"/>
          <p:cNvGrpSpPr>
            <a:grpSpLocks/>
          </p:cNvGrpSpPr>
          <p:nvPr/>
        </p:nvGrpSpPr>
        <p:grpSpPr bwMode="auto">
          <a:xfrm>
            <a:off x="4751388" y="3451225"/>
            <a:ext cx="1557337" cy="2085975"/>
            <a:chOff x="2993" y="2174"/>
            <a:chExt cx="981" cy="1314"/>
          </a:xfrm>
        </p:grpSpPr>
        <p:sp>
          <p:nvSpPr>
            <p:cNvPr id="117832" name="Line 68"/>
            <p:cNvSpPr>
              <a:spLocks noChangeShapeType="1"/>
            </p:cNvSpPr>
            <p:nvPr/>
          </p:nvSpPr>
          <p:spPr bwMode="auto">
            <a:xfrm flipV="1">
              <a:off x="3622" y="2775"/>
              <a:ext cx="61" cy="46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7833" name="Line 69"/>
            <p:cNvSpPr>
              <a:spLocks noChangeShapeType="1"/>
            </p:cNvSpPr>
            <p:nvPr/>
          </p:nvSpPr>
          <p:spPr bwMode="auto">
            <a:xfrm>
              <a:off x="3405" y="2181"/>
              <a:ext cx="313" cy="61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7834" name="Line 70"/>
            <p:cNvSpPr>
              <a:spLocks noChangeShapeType="1"/>
            </p:cNvSpPr>
            <p:nvPr/>
          </p:nvSpPr>
          <p:spPr bwMode="auto">
            <a:xfrm>
              <a:off x="3265" y="2556"/>
              <a:ext cx="428" cy="21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7835" name="Line 71"/>
            <p:cNvSpPr>
              <a:spLocks noChangeShapeType="1"/>
            </p:cNvSpPr>
            <p:nvPr/>
          </p:nvSpPr>
          <p:spPr bwMode="auto">
            <a:xfrm flipV="1">
              <a:off x="3117" y="2784"/>
              <a:ext cx="576" cy="12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7836" name="Line 72"/>
            <p:cNvSpPr>
              <a:spLocks noChangeShapeType="1"/>
            </p:cNvSpPr>
            <p:nvPr/>
          </p:nvSpPr>
          <p:spPr bwMode="auto">
            <a:xfrm flipV="1">
              <a:off x="3238" y="2818"/>
              <a:ext cx="472" cy="47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grpSp>
          <p:nvGrpSpPr>
            <p:cNvPr id="117837" name="Group 73"/>
            <p:cNvGrpSpPr>
              <a:grpSpLocks/>
            </p:cNvGrpSpPr>
            <p:nvPr/>
          </p:nvGrpSpPr>
          <p:grpSpPr bwMode="auto">
            <a:xfrm>
              <a:off x="3125" y="3091"/>
              <a:ext cx="316" cy="303"/>
              <a:chOff x="3464" y="1275"/>
              <a:chExt cx="395" cy="329"/>
            </a:xfrm>
          </p:grpSpPr>
          <p:pic>
            <p:nvPicPr>
              <p:cNvPr id="117848" name="Picture 74"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7778" name="Object 75"/>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0757" name="Clip" r:id="rId6" imgW="1305000" imgH="1085760" progId="MS_ClipArt_Gallery.2">
                      <p:embed/>
                    </p:oleObj>
                  </mc:Choice>
                  <mc:Fallback>
                    <p:oleObj name="Clip" r:id="rId6"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7838" name="Group 76"/>
            <p:cNvGrpSpPr>
              <a:grpSpLocks/>
            </p:cNvGrpSpPr>
            <p:nvPr/>
          </p:nvGrpSpPr>
          <p:grpSpPr bwMode="auto">
            <a:xfrm>
              <a:off x="2993" y="2768"/>
              <a:ext cx="316" cy="303"/>
              <a:chOff x="3464" y="1275"/>
              <a:chExt cx="395" cy="329"/>
            </a:xfrm>
          </p:grpSpPr>
          <p:pic>
            <p:nvPicPr>
              <p:cNvPr id="117847" name="Picture 77"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7777" name="Object 78"/>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0758" name="Clip" r:id="rId7" imgW="1305000" imgH="1085760" progId="MS_ClipArt_Gallery.2">
                      <p:embed/>
                    </p:oleObj>
                  </mc:Choice>
                  <mc:Fallback>
                    <p:oleObj name="Clip" r:id="rId7"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7839" name="Group 79"/>
            <p:cNvGrpSpPr>
              <a:grpSpLocks/>
            </p:cNvGrpSpPr>
            <p:nvPr/>
          </p:nvGrpSpPr>
          <p:grpSpPr bwMode="auto">
            <a:xfrm>
              <a:off x="3509" y="3185"/>
              <a:ext cx="316" cy="303"/>
              <a:chOff x="3464" y="1275"/>
              <a:chExt cx="395" cy="329"/>
            </a:xfrm>
          </p:grpSpPr>
          <p:pic>
            <p:nvPicPr>
              <p:cNvPr id="117846" name="Picture 80"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7776" name="Object 81"/>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0759" name="Clip" r:id="rId8" imgW="1305000" imgH="1085760" progId="MS_ClipArt_Gallery.2">
                      <p:embed/>
                    </p:oleObj>
                  </mc:Choice>
                  <mc:Fallback>
                    <p:oleObj name="Clip" r:id="rId8"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7840" name="Group 82"/>
            <p:cNvGrpSpPr>
              <a:grpSpLocks/>
            </p:cNvGrpSpPr>
            <p:nvPr/>
          </p:nvGrpSpPr>
          <p:grpSpPr bwMode="auto">
            <a:xfrm>
              <a:off x="3264" y="2174"/>
              <a:ext cx="316" cy="303"/>
              <a:chOff x="3464" y="1275"/>
              <a:chExt cx="395" cy="329"/>
            </a:xfrm>
          </p:grpSpPr>
          <p:pic>
            <p:nvPicPr>
              <p:cNvPr id="117845" name="Picture 83"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7775" name="Object 84"/>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0760" name="Clip" r:id="rId9" imgW="1305000" imgH="1085760" progId="MS_ClipArt_Gallery.2">
                      <p:embed/>
                    </p:oleObj>
                  </mc:Choice>
                  <mc:Fallback>
                    <p:oleObj name="Clip" r:id="rId9"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7841" name="Group 85"/>
            <p:cNvGrpSpPr>
              <a:grpSpLocks/>
            </p:cNvGrpSpPr>
            <p:nvPr/>
          </p:nvGrpSpPr>
          <p:grpSpPr bwMode="auto">
            <a:xfrm>
              <a:off x="3019" y="2408"/>
              <a:ext cx="316" cy="303"/>
              <a:chOff x="3464" y="1275"/>
              <a:chExt cx="395" cy="329"/>
            </a:xfrm>
          </p:grpSpPr>
          <p:pic>
            <p:nvPicPr>
              <p:cNvPr id="117844" name="Picture 86"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7774" name="Object 87"/>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0761" name="Clip" r:id="rId10" imgW="1305000" imgH="1085760" progId="MS_ClipArt_Gallery.2">
                      <p:embed/>
                    </p:oleObj>
                  </mc:Choice>
                  <mc:Fallback>
                    <p:oleObj name="Clip" r:id="rId10"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7842" name="Group 88"/>
            <p:cNvGrpSpPr>
              <a:grpSpLocks/>
            </p:cNvGrpSpPr>
            <p:nvPr/>
          </p:nvGrpSpPr>
          <p:grpSpPr bwMode="auto">
            <a:xfrm>
              <a:off x="3439" y="2610"/>
              <a:ext cx="535" cy="443"/>
              <a:chOff x="3464" y="1275"/>
              <a:chExt cx="395" cy="329"/>
            </a:xfrm>
          </p:grpSpPr>
          <p:pic>
            <p:nvPicPr>
              <p:cNvPr id="117843" name="Picture 89"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7773" name="Object 90"/>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0762" name="Clip" r:id="rId11" imgW="1305000" imgH="1085760" progId="MS_ClipArt_Gallery.2">
                      <p:embed/>
                    </p:oleObj>
                  </mc:Choice>
                  <mc:Fallback>
                    <p:oleObj name="Clip" r:id="rId11"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sp>
        <p:nvSpPr>
          <p:cNvPr id="254067" name="Line 115"/>
          <p:cNvSpPr>
            <a:spLocks noChangeShapeType="1"/>
          </p:cNvSpPr>
          <p:nvPr/>
        </p:nvSpPr>
        <p:spPr bwMode="auto">
          <a:xfrm flipH="1">
            <a:off x="5930900" y="3021013"/>
            <a:ext cx="1011238" cy="13430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54068" name="Line 116"/>
          <p:cNvSpPr>
            <a:spLocks noChangeShapeType="1"/>
          </p:cNvSpPr>
          <p:nvPr/>
        </p:nvSpPr>
        <p:spPr bwMode="auto">
          <a:xfrm>
            <a:off x="6983413" y="2868613"/>
            <a:ext cx="692150" cy="150971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254069" name="Line 117"/>
          <p:cNvSpPr>
            <a:spLocks noChangeShapeType="1"/>
          </p:cNvSpPr>
          <p:nvPr/>
        </p:nvSpPr>
        <p:spPr bwMode="auto">
          <a:xfrm flipV="1">
            <a:off x="6013450" y="4335463"/>
            <a:ext cx="1703388" cy="158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grpSp>
        <p:nvGrpSpPr>
          <p:cNvPr id="11" name="Group 125"/>
          <p:cNvGrpSpPr>
            <a:grpSpLocks/>
          </p:cNvGrpSpPr>
          <p:nvPr/>
        </p:nvGrpSpPr>
        <p:grpSpPr bwMode="auto">
          <a:xfrm>
            <a:off x="7259638" y="3381375"/>
            <a:ext cx="1620837" cy="2074863"/>
            <a:chOff x="4564" y="2130"/>
            <a:chExt cx="1021" cy="1307"/>
          </a:xfrm>
        </p:grpSpPr>
        <p:sp>
          <p:nvSpPr>
            <p:cNvPr id="117815" name="Line 92"/>
            <p:cNvSpPr>
              <a:spLocks noChangeShapeType="1"/>
            </p:cNvSpPr>
            <p:nvPr/>
          </p:nvSpPr>
          <p:spPr bwMode="auto">
            <a:xfrm flipH="1" flipV="1">
              <a:off x="4808" y="2828"/>
              <a:ext cx="53" cy="39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7816" name="Line 93"/>
            <p:cNvSpPr>
              <a:spLocks noChangeShapeType="1"/>
            </p:cNvSpPr>
            <p:nvPr/>
          </p:nvSpPr>
          <p:spPr bwMode="auto">
            <a:xfrm flipH="1" flipV="1">
              <a:off x="4843" y="2846"/>
              <a:ext cx="490" cy="29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7817" name="Line 94"/>
            <p:cNvSpPr>
              <a:spLocks noChangeShapeType="1"/>
            </p:cNvSpPr>
            <p:nvPr/>
          </p:nvSpPr>
          <p:spPr bwMode="auto">
            <a:xfrm flipH="1" flipV="1">
              <a:off x="4818" y="2828"/>
              <a:ext cx="638" cy="6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7818" name="Line 95"/>
            <p:cNvSpPr>
              <a:spLocks noChangeShapeType="1"/>
            </p:cNvSpPr>
            <p:nvPr/>
          </p:nvSpPr>
          <p:spPr bwMode="auto">
            <a:xfrm flipH="1">
              <a:off x="4818" y="2233"/>
              <a:ext cx="375" cy="6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7819" name="Line 96"/>
            <p:cNvSpPr>
              <a:spLocks noChangeShapeType="1"/>
            </p:cNvSpPr>
            <p:nvPr/>
          </p:nvSpPr>
          <p:spPr bwMode="auto">
            <a:xfrm flipH="1">
              <a:off x="4835" y="2459"/>
              <a:ext cx="602" cy="41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grpSp>
          <p:nvGrpSpPr>
            <p:cNvPr id="117820" name="Group 100"/>
            <p:cNvGrpSpPr>
              <a:grpSpLocks/>
            </p:cNvGrpSpPr>
            <p:nvPr/>
          </p:nvGrpSpPr>
          <p:grpSpPr bwMode="auto">
            <a:xfrm>
              <a:off x="5269" y="2759"/>
              <a:ext cx="316" cy="303"/>
              <a:chOff x="3464" y="1275"/>
              <a:chExt cx="395" cy="329"/>
            </a:xfrm>
          </p:grpSpPr>
          <p:pic>
            <p:nvPicPr>
              <p:cNvPr id="117831" name="Picture 101"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7772" name="Object 102"/>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0763" name="Clip" r:id="rId12" imgW="1305000" imgH="1085760" progId="MS_ClipArt_Gallery.2">
                      <p:embed/>
                    </p:oleObj>
                  </mc:Choice>
                  <mc:Fallback>
                    <p:oleObj name="Clip" r:id="rId12"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7821" name="Group 103"/>
            <p:cNvGrpSpPr>
              <a:grpSpLocks/>
            </p:cNvGrpSpPr>
            <p:nvPr/>
          </p:nvGrpSpPr>
          <p:grpSpPr bwMode="auto">
            <a:xfrm>
              <a:off x="5166" y="3081"/>
              <a:ext cx="316" cy="303"/>
              <a:chOff x="3464" y="1275"/>
              <a:chExt cx="395" cy="329"/>
            </a:xfrm>
          </p:grpSpPr>
          <p:pic>
            <p:nvPicPr>
              <p:cNvPr id="117830" name="Picture 104"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7771" name="Object 105"/>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0764" name="Clip" r:id="rId13" imgW="1305000" imgH="1085760" progId="MS_ClipArt_Gallery.2">
                      <p:embed/>
                    </p:oleObj>
                  </mc:Choice>
                  <mc:Fallback>
                    <p:oleObj name="Clip" r:id="rId13"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7822" name="Group 106"/>
            <p:cNvGrpSpPr>
              <a:grpSpLocks/>
            </p:cNvGrpSpPr>
            <p:nvPr/>
          </p:nvGrpSpPr>
          <p:grpSpPr bwMode="auto">
            <a:xfrm>
              <a:off x="5262" y="2375"/>
              <a:ext cx="316" cy="303"/>
              <a:chOff x="3464" y="1275"/>
              <a:chExt cx="395" cy="329"/>
            </a:xfrm>
          </p:grpSpPr>
          <p:pic>
            <p:nvPicPr>
              <p:cNvPr id="117829" name="Picture 107"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7770" name="Object 108"/>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0765" name="Clip" r:id="rId14" imgW="1305000" imgH="1085760" progId="MS_ClipArt_Gallery.2">
                      <p:embed/>
                    </p:oleObj>
                  </mc:Choice>
                  <mc:Fallback>
                    <p:oleObj name="Clip" r:id="rId14"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7823" name="Group 109"/>
            <p:cNvGrpSpPr>
              <a:grpSpLocks/>
            </p:cNvGrpSpPr>
            <p:nvPr/>
          </p:nvGrpSpPr>
          <p:grpSpPr bwMode="auto">
            <a:xfrm>
              <a:off x="5026" y="2130"/>
              <a:ext cx="316" cy="303"/>
              <a:chOff x="3464" y="1275"/>
              <a:chExt cx="395" cy="329"/>
            </a:xfrm>
          </p:grpSpPr>
          <p:pic>
            <p:nvPicPr>
              <p:cNvPr id="117828" name="Picture 110"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7769" name="Object 111"/>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0766" name="Clip" r:id="rId15" imgW="1305000" imgH="1085760" progId="MS_ClipArt_Gallery.2">
                      <p:embed/>
                    </p:oleObj>
                  </mc:Choice>
                  <mc:Fallback>
                    <p:oleObj name="Clip" r:id="rId15"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7824" name="Group 97"/>
            <p:cNvGrpSpPr>
              <a:grpSpLocks/>
            </p:cNvGrpSpPr>
            <p:nvPr/>
          </p:nvGrpSpPr>
          <p:grpSpPr bwMode="auto">
            <a:xfrm>
              <a:off x="4720" y="3134"/>
              <a:ext cx="316" cy="303"/>
              <a:chOff x="3464" y="1275"/>
              <a:chExt cx="395" cy="329"/>
            </a:xfrm>
          </p:grpSpPr>
          <p:pic>
            <p:nvPicPr>
              <p:cNvPr id="117827" name="Picture 98"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7768" name="Object 99"/>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0767" name="Clip" r:id="rId16" imgW="1305000" imgH="1085760" progId="MS_ClipArt_Gallery.2">
                      <p:embed/>
                    </p:oleObj>
                  </mc:Choice>
                  <mc:Fallback>
                    <p:oleObj name="Clip" r:id="rId16"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7825" name="Group 112"/>
            <p:cNvGrpSpPr>
              <a:grpSpLocks/>
            </p:cNvGrpSpPr>
            <p:nvPr/>
          </p:nvGrpSpPr>
          <p:grpSpPr bwMode="auto">
            <a:xfrm>
              <a:off x="4564" y="2655"/>
              <a:ext cx="535" cy="443"/>
              <a:chOff x="3464" y="1275"/>
              <a:chExt cx="395" cy="329"/>
            </a:xfrm>
          </p:grpSpPr>
          <p:pic>
            <p:nvPicPr>
              <p:cNvPr id="117826" name="Picture 113"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7767" name="Object 114"/>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0768" name="Clip" r:id="rId17" imgW="1305000" imgH="1085760" progId="MS_ClipArt_Gallery.2">
                      <p:embed/>
                    </p:oleObj>
                  </mc:Choice>
                  <mc:Fallback>
                    <p:oleObj name="Clip" r:id="rId17"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grpSp>
        <p:nvGrpSpPr>
          <p:cNvPr id="18" name="Group 123"/>
          <p:cNvGrpSpPr>
            <a:grpSpLocks/>
          </p:cNvGrpSpPr>
          <p:nvPr/>
        </p:nvGrpSpPr>
        <p:grpSpPr bwMode="auto">
          <a:xfrm>
            <a:off x="5867400" y="1235075"/>
            <a:ext cx="2663825" cy="1425575"/>
            <a:chOff x="3696" y="778"/>
            <a:chExt cx="1678" cy="898"/>
          </a:xfrm>
        </p:grpSpPr>
        <p:grpSp>
          <p:nvGrpSpPr>
            <p:cNvPr id="117803" name="Group 121"/>
            <p:cNvGrpSpPr>
              <a:grpSpLocks/>
            </p:cNvGrpSpPr>
            <p:nvPr/>
          </p:nvGrpSpPr>
          <p:grpSpPr bwMode="auto">
            <a:xfrm>
              <a:off x="3696" y="1085"/>
              <a:ext cx="1416" cy="591"/>
              <a:chOff x="3696" y="1085"/>
              <a:chExt cx="1416" cy="591"/>
            </a:xfrm>
          </p:grpSpPr>
          <p:grpSp>
            <p:nvGrpSpPr>
              <p:cNvPr id="117805" name="Group 44"/>
              <p:cNvGrpSpPr>
                <a:grpSpLocks/>
              </p:cNvGrpSpPr>
              <p:nvPr/>
            </p:nvGrpSpPr>
            <p:grpSpPr bwMode="auto">
              <a:xfrm>
                <a:off x="3696" y="1373"/>
                <a:ext cx="316" cy="303"/>
                <a:chOff x="3464" y="1275"/>
                <a:chExt cx="395" cy="329"/>
              </a:xfrm>
            </p:grpSpPr>
            <p:pic>
              <p:nvPicPr>
                <p:cNvPr id="117814" name="Picture 4"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7766" name="Object 23"/>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0769" name="Clip" r:id="rId18" imgW="1305000" imgH="1085760" progId="MS_ClipArt_Gallery.2">
                        <p:embed/>
                      </p:oleObj>
                    </mc:Choice>
                    <mc:Fallback>
                      <p:oleObj name="Clip" r:id="rId18"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7806" name="Group 48"/>
              <p:cNvGrpSpPr>
                <a:grpSpLocks/>
              </p:cNvGrpSpPr>
              <p:nvPr/>
            </p:nvGrpSpPr>
            <p:grpSpPr bwMode="auto">
              <a:xfrm>
                <a:off x="4219" y="1085"/>
                <a:ext cx="316" cy="303"/>
                <a:chOff x="3464" y="1275"/>
                <a:chExt cx="395" cy="329"/>
              </a:xfrm>
            </p:grpSpPr>
            <p:pic>
              <p:nvPicPr>
                <p:cNvPr id="117813" name="Picture 49"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7765" name="Object 50"/>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0770" name="Clip" r:id="rId19" imgW="1305000" imgH="1085760" progId="MS_ClipArt_Gallery.2">
                        <p:embed/>
                      </p:oleObj>
                    </mc:Choice>
                    <mc:Fallback>
                      <p:oleObj name="Clip" r:id="rId19"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7807" name="Group 51"/>
              <p:cNvGrpSpPr>
                <a:grpSpLocks/>
              </p:cNvGrpSpPr>
              <p:nvPr/>
            </p:nvGrpSpPr>
            <p:grpSpPr bwMode="auto">
              <a:xfrm>
                <a:off x="3888" y="1146"/>
                <a:ext cx="316" cy="303"/>
                <a:chOff x="3464" y="1275"/>
                <a:chExt cx="395" cy="329"/>
              </a:xfrm>
            </p:grpSpPr>
            <p:pic>
              <p:nvPicPr>
                <p:cNvPr id="117812" name="Picture 52"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7764" name="Object 53"/>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0771" name="Clip" r:id="rId20" imgW="1305000" imgH="1085760" progId="MS_ClipArt_Gallery.2">
                        <p:embed/>
                      </p:oleObj>
                    </mc:Choice>
                    <mc:Fallback>
                      <p:oleObj name="Clip" r:id="rId20"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7808" name="Group 54"/>
              <p:cNvGrpSpPr>
                <a:grpSpLocks/>
              </p:cNvGrpSpPr>
              <p:nvPr/>
            </p:nvGrpSpPr>
            <p:grpSpPr bwMode="auto">
              <a:xfrm>
                <a:off x="4796" y="1373"/>
                <a:ext cx="316" cy="303"/>
                <a:chOff x="3464" y="1275"/>
                <a:chExt cx="395" cy="329"/>
              </a:xfrm>
            </p:grpSpPr>
            <p:pic>
              <p:nvPicPr>
                <p:cNvPr id="117811" name="Picture 5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7763" name="Object 56"/>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0772" name="Clip" r:id="rId21" imgW="1305000" imgH="1085760" progId="MS_ClipArt_Gallery.2">
                        <p:embed/>
                      </p:oleObj>
                    </mc:Choice>
                    <mc:Fallback>
                      <p:oleObj name="Clip" r:id="rId21"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7809" name="Group 57"/>
              <p:cNvGrpSpPr>
                <a:grpSpLocks/>
              </p:cNvGrpSpPr>
              <p:nvPr/>
            </p:nvGrpSpPr>
            <p:grpSpPr bwMode="auto">
              <a:xfrm>
                <a:off x="4560" y="1128"/>
                <a:ext cx="316" cy="303"/>
                <a:chOff x="3464" y="1275"/>
                <a:chExt cx="395" cy="329"/>
              </a:xfrm>
            </p:grpSpPr>
            <p:pic>
              <p:nvPicPr>
                <p:cNvPr id="117810" name="Picture 58"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7762" name="Object 59"/>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0773" name="Clip" r:id="rId22" imgW="1305000" imgH="1085760" progId="MS_ClipArt_Gallery.2">
                        <p:embed/>
                      </p:oleObj>
                    </mc:Choice>
                    <mc:Fallback>
                      <p:oleObj name="Clip" r:id="rId22"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sp>
          <p:nvSpPr>
            <p:cNvPr id="117804" name="Text Box 118"/>
            <p:cNvSpPr txBox="1">
              <a:spLocks noChangeArrowheads="1"/>
            </p:cNvSpPr>
            <p:nvPr/>
          </p:nvSpPr>
          <p:spPr bwMode="auto">
            <a:xfrm>
              <a:off x="4115" y="778"/>
              <a:ext cx="1259"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r>
                <a:rPr lang="en-US" sz="2000" dirty="0">
                  <a:latin typeface="Calibri"/>
                </a:rPr>
                <a:t>Skype clients (SC)</a:t>
              </a:r>
            </a:p>
          </p:txBody>
        </p:sp>
      </p:grpSp>
      <p:sp>
        <p:nvSpPr>
          <p:cNvPr id="254071" name="Text Box 119"/>
          <p:cNvSpPr txBox="1">
            <a:spLocks noChangeArrowheads="1"/>
          </p:cNvSpPr>
          <p:nvPr/>
        </p:nvSpPr>
        <p:spPr bwMode="auto">
          <a:xfrm>
            <a:off x="7242175" y="2746375"/>
            <a:ext cx="1321420"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r>
              <a:rPr lang="en-US" sz="2000" dirty="0" err="1">
                <a:latin typeface="Calibri"/>
              </a:rPr>
              <a:t>Supernode</a:t>
            </a:r>
            <a:r>
              <a:rPr lang="en-US" sz="2000" dirty="0">
                <a:latin typeface="Calibri"/>
              </a:rPr>
              <a:t> </a:t>
            </a:r>
          </a:p>
          <a:p>
            <a:r>
              <a:rPr lang="en-US" sz="2000" dirty="0">
                <a:latin typeface="Calibri"/>
              </a:rPr>
              <a:t>(SN)</a:t>
            </a:r>
          </a:p>
        </p:txBody>
      </p:sp>
      <p:grpSp>
        <p:nvGrpSpPr>
          <p:cNvPr id="25" name="Group 127"/>
          <p:cNvGrpSpPr>
            <a:grpSpLocks/>
          </p:cNvGrpSpPr>
          <p:nvPr/>
        </p:nvGrpSpPr>
        <p:grpSpPr bwMode="auto">
          <a:xfrm>
            <a:off x="4276726" y="1677988"/>
            <a:ext cx="1403350" cy="1495425"/>
            <a:chOff x="2694" y="1057"/>
            <a:chExt cx="884" cy="942"/>
          </a:xfrm>
        </p:grpSpPr>
        <p:grpSp>
          <p:nvGrpSpPr>
            <p:cNvPr id="117793" name="Group 6"/>
            <p:cNvGrpSpPr>
              <a:grpSpLocks/>
            </p:cNvGrpSpPr>
            <p:nvPr/>
          </p:nvGrpSpPr>
          <p:grpSpPr bwMode="auto">
            <a:xfrm>
              <a:off x="2974" y="1057"/>
              <a:ext cx="269" cy="547"/>
              <a:chOff x="4180" y="783"/>
              <a:chExt cx="150" cy="307"/>
            </a:xfrm>
          </p:grpSpPr>
          <p:sp>
            <p:nvSpPr>
              <p:cNvPr id="117795" name="AutoShape 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sp>
            <p:nvSpPr>
              <p:cNvPr id="117796" name="Rectangle 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sp>
            <p:nvSpPr>
              <p:cNvPr id="117797" name="Rectangle 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dirty="0">
                  <a:latin typeface="Calibri"/>
                </a:endParaRPr>
              </a:p>
            </p:txBody>
          </p:sp>
          <p:sp>
            <p:nvSpPr>
              <p:cNvPr id="117798" name="AutoShape 1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dirty="0">
                  <a:latin typeface="Calibri"/>
                </a:endParaRPr>
              </a:p>
            </p:txBody>
          </p:sp>
          <p:sp>
            <p:nvSpPr>
              <p:cNvPr id="117799" name="Line 1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17800" name="Line 1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a:endParaRPr>
              </a:p>
            </p:txBody>
          </p:sp>
          <p:sp>
            <p:nvSpPr>
              <p:cNvPr id="117801" name="Rectangle 1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dirty="0">
                  <a:latin typeface="Calibri"/>
                </a:endParaRPr>
              </a:p>
            </p:txBody>
          </p:sp>
          <p:sp>
            <p:nvSpPr>
              <p:cNvPr id="117802" name="Rectangle 1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latin typeface="Calibri"/>
                </a:endParaRPr>
              </a:p>
            </p:txBody>
          </p:sp>
        </p:grpSp>
        <p:sp>
          <p:nvSpPr>
            <p:cNvPr id="117794" name="Text Box 120"/>
            <p:cNvSpPr txBox="1">
              <a:spLocks noChangeArrowheads="1"/>
            </p:cNvSpPr>
            <p:nvPr/>
          </p:nvSpPr>
          <p:spPr bwMode="auto">
            <a:xfrm>
              <a:off x="2694" y="1603"/>
              <a:ext cx="884" cy="3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pPr algn="ctr">
                <a:lnSpc>
                  <a:spcPct val="75000"/>
                </a:lnSpc>
              </a:pPr>
              <a:r>
                <a:rPr lang="en-US" sz="2000" dirty="0">
                  <a:latin typeface="Calibri"/>
                </a:rPr>
                <a:t>Skype </a:t>
              </a:r>
            </a:p>
            <a:p>
              <a:pPr algn="ctr">
                <a:lnSpc>
                  <a:spcPct val="75000"/>
                </a:lnSpc>
              </a:pPr>
              <a:r>
                <a:rPr lang="en-US" sz="2000" dirty="0">
                  <a:latin typeface="Calibri"/>
                </a:rPr>
                <a:t>login server</a:t>
              </a:r>
            </a:p>
          </p:txBody>
        </p:sp>
      </p:grpSp>
    </p:spTree>
    <p:extLst>
      <p:ext uri="{BB962C8B-B14F-4D97-AF65-F5344CB8AC3E}">
        <p14:creationId xmlns:p14="http://schemas.microsoft.com/office/powerpoint/2010/main" val="1925090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407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4071">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406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5406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54069"/>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067" grpId="0" animBg="1"/>
      <p:bldP spid="254068" grpId="0" animBg="1"/>
      <p:bldP spid="25406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0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charset="0"/>
                <a:ea typeface="ＭＳ Ｐゴシック" charset="0"/>
                <a:cs typeface="ＭＳ Ｐゴシック" charset="0"/>
              </a:defRPr>
            </a:lvl1pPr>
            <a:lvl2pPr marL="37931725" indent="-37474525">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400">
                <a:solidFill>
                  <a:schemeClr val="tx1"/>
                </a:solidFill>
                <a:latin typeface="Comic Sans MS" charset="0"/>
                <a:ea typeface="ＭＳ Ｐゴシック" charset="0"/>
              </a:defRPr>
            </a:lvl4pPr>
            <a:lvl5pPr>
              <a:defRPr sz="2400">
                <a:solidFill>
                  <a:schemeClr val="tx1"/>
                </a:solidFill>
                <a:latin typeface="Comic Sans MS" charset="0"/>
                <a:ea typeface="ＭＳ Ｐゴシック" charset="0"/>
              </a:defRPr>
            </a:lvl5pPr>
            <a:lvl6pPr marL="457200" eaLnBrk="0" fontAlgn="base" hangingPunct="0">
              <a:spcBef>
                <a:spcPct val="20000"/>
              </a:spcBef>
              <a:spcAft>
                <a:spcPct val="0"/>
              </a:spcAft>
              <a:defRPr sz="2400">
                <a:solidFill>
                  <a:schemeClr val="tx1"/>
                </a:solidFill>
                <a:latin typeface="Comic Sans MS" charset="0"/>
                <a:ea typeface="ＭＳ Ｐゴシック" charset="0"/>
              </a:defRPr>
            </a:lvl6pPr>
            <a:lvl7pPr marL="914400" eaLnBrk="0" fontAlgn="base" hangingPunct="0">
              <a:spcBef>
                <a:spcPct val="20000"/>
              </a:spcBef>
              <a:spcAft>
                <a:spcPct val="0"/>
              </a:spcAft>
              <a:defRPr sz="2400">
                <a:solidFill>
                  <a:schemeClr val="tx1"/>
                </a:solidFill>
                <a:latin typeface="Comic Sans MS" charset="0"/>
                <a:ea typeface="ＭＳ Ｐゴシック" charset="0"/>
              </a:defRPr>
            </a:lvl7pPr>
            <a:lvl8pPr marL="1371600" eaLnBrk="0" fontAlgn="base" hangingPunct="0">
              <a:spcBef>
                <a:spcPct val="20000"/>
              </a:spcBef>
              <a:spcAft>
                <a:spcPct val="0"/>
              </a:spcAft>
              <a:defRPr sz="2400">
                <a:solidFill>
                  <a:schemeClr val="tx1"/>
                </a:solidFill>
                <a:latin typeface="Comic Sans MS" charset="0"/>
                <a:ea typeface="ＭＳ Ｐゴシック" charset="0"/>
              </a:defRPr>
            </a:lvl8pPr>
            <a:lvl9pPr marL="1828800" eaLnBrk="0" fontAlgn="base" hangingPunct="0">
              <a:spcBef>
                <a:spcPct val="20000"/>
              </a:spcBef>
              <a:spcAft>
                <a:spcPct val="0"/>
              </a:spcAft>
              <a:defRPr sz="2400">
                <a:solidFill>
                  <a:schemeClr val="tx1"/>
                </a:solidFill>
                <a:latin typeface="Comic Sans MS" charset="0"/>
                <a:ea typeface="ＭＳ Ｐゴシック" charset="0"/>
              </a:defRPr>
            </a:lvl9pPr>
          </a:lstStyle>
          <a:p>
            <a:fld id="{B7DB9F11-FB2A-5241-A08A-495DC1A2622A}" type="slidenum">
              <a:rPr lang="en-US" sz="1400">
                <a:latin typeface="Times New Roman" charset="0"/>
              </a:rPr>
              <a:pPr/>
              <a:t>95</a:t>
            </a:fld>
            <a:endParaRPr lang="en-US" sz="1400">
              <a:latin typeface="Times New Roman" charset="0"/>
            </a:endParaRPr>
          </a:p>
        </p:txBody>
      </p:sp>
      <p:sp>
        <p:nvSpPr>
          <p:cNvPr id="118805" name="Rectangle 2"/>
          <p:cNvSpPr>
            <a:spLocks noGrp="1" noChangeArrowheads="1"/>
          </p:cNvSpPr>
          <p:nvPr>
            <p:ph type="title"/>
          </p:nvPr>
        </p:nvSpPr>
        <p:spPr/>
        <p:txBody>
          <a:bodyPr/>
          <a:lstStyle/>
          <a:p>
            <a:r>
              <a:rPr lang="en-US" dirty="0">
                <a:ea typeface="ＭＳ Ｐゴシック" charset="0"/>
                <a:cs typeface="ＭＳ Ｐゴシック" charset="0"/>
              </a:rPr>
              <a:t>Peers as relays</a:t>
            </a:r>
          </a:p>
        </p:txBody>
      </p:sp>
      <p:sp>
        <p:nvSpPr>
          <p:cNvPr id="118806" name="Rectangle 3"/>
          <p:cNvSpPr>
            <a:spLocks noGrp="1" noChangeArrowheads="1"/>
          </p:cNvSpPr>
          <p:nvPr>
            <p:ph type="body" idx="1"/>
          </p:nvPr>
        </p:nvSpPr>
        <p:spPr>
          <a:xfrm>
            <a:off x="533400" y="1600200"/>
            <a:ext cx="3997325" cy="4648200"/>
          </a:xfrm>
        </p:spPr>
        <p:txBody>
          <a:bodyPr/>
          <a:lstStyle/>
          <a:p>
            <a:pPr>
              <a:lnSpc>
                <a:spcPct val="90000"/>
              </a:lnSpc>
            </a:pPr>
            <a:r>
              <a:rPr lang="en-US" sz="2400" dirty="0">
                <a:ea typeface="ＭＳ Ｐゴシック" charset="0"/>
                <a:cs typeface="ＭＳ Ｐゴシック" charset="0"/>
              </a:rPr>
              <a:t>Problem when both Alice and Bob are behind  </a:t>
            </a:r>
            <a:r>
              <a:rPr lang="ja-JP" altLang="en-US" sz="2400" dirty="0">
                <a:ea typeface="ＭＳ Ｐゴシック" charset="0"/>
                <a:cs typeface="ＭＳ Ｐゴシック" charset="0"/>
              </a:rPr>
              <a:t>“</a:t>
            </a:r>
            <a:r>
              <a:rPr lang="en-US" sz="2400" dirty="0">
                <a:ea typeface="ＭＳ Ｐゴシック" charset="0"/>
                <a:cs typeface="ＭＳ Ｐゴシック" charset="0"/>
              </a:rPr>
              <a:t>NATs</a:t>
            </a:r>
            <a:r>
              <a:rPr lang="ja-JP" altLang="en-US" sz="2400" dirty="0">
                <a:ea typeface="ＭＳ Ｐゴシック" charset="0"/>
                <a:cs typeface="ＭＳ Ｐゴシック" charset="0"/>
              </a:rPr>
              <a:t>”</a:t>
            </a:r>
            <a:r>
              <a:rPr lang="en-US" sz="2400" dirty="0">
                <a:ea typeface="ＭＳ Ｐゴシック" charset="0"/>
                <a:cs typeface="ＭＳ Ｐゴシック" charset="0"/>
              </a:rPr>
              <a:t>. </a:t>
            </a:r>
          </a:p>
          <a:p>
            <a:pPr lvl="1">
              <a:lnSpc>
                <a:spcPct val="90000"/>
              </a:lnSpc>
            </a:pPr>
            <a:r>
              <a:rPr lang="en-US" sz="2000" dirty="0">
                <a:ea typeface="ＭＳ Ｐゴシック" charset="0"/>
              </a:rPr>
              <a:t>NAT prevents an outside peer from initiating a call to insider peer</a:t>
            </a:r>
          </a:p>
          <a:p>
            <a:pPr>
              <a:lnSpc>
                <a:spcPct val="90000"/>
              </a:lnSpc>
            </a:pPr>
            <a:r>
              <a:rPr lang="en-US" sz="2400" dirty="0">
                <a:ea typeface="ＭＳ Ｐゴシック" charset="0"/>
                <a:cs typeface="ＭＳ Ｐゴシック" charset="0"/>
              </a:rPr>
              <a:t>Solution:</a:t>
            </a:r>
          </a:p>
          <a:p>
            <a:pPr lvl="1">
              <a:lnSpc>
                <a:spcPct val="90000"/>
              </a:lnSpc>
            </a:pPr>
            <a:r>
              <a:rPr lang="en-US" sz="2000" dirty="0">
                <a:ea typeface="ＭＳ Ｐゴシック" charset="0"/>
              </a:rPr>
              <a:t>Using Alice</a:t>
            </a:r>
            <a:r>
              <a:rPr lang="ja-JP" altLang="en-US" sz="2000" dirty="0">
                <a:ea typeface="ＭＳ Ｐゴシック" charset="0"/>
              </a:rPr>
              <a:t>’</a:t>
            </a:r>
            <a:r>
              <a:rPr lang="en-US" sz="2000" dirty="0">
                <a:ea typeface="ＭＳ Ｐゴシック" charset="0"/>
              </a:rPr>
              <a:t>s and Bob</a:t>
            </a:r>
            <a:r>
              <a:rPr lang="ja-JP" altLang="en-US" sz="2000" dirty="0">
                <a:ea typeface="ＭＳ Ｐゴシック" charset="0"/>
              </a:rPr>
              <a:t>’</a:t>
            </a:r>
            <a:r>
              <a:rPr lang="en-US" sz="2000" dirty="0">
                <a:ea typeface="ＭＳ Ｐゴシック" charset="0"/>
              </a:rPr>
              <a:t>s SNs, Relay is chosen</a:t>
            </a:r>
          </a:p>
          <a:p>
            <a:pPr lvl="1">
              <a:lnSpc>
                <a:spcPct val="90000"/>
              </a:lnSpc>
            </a:pPr>
            <a:r>
              <a:rPr lang="en-US" sz="2000" dirty="0">
                <a:ea typeface="ＭＳ Ｐゴシック" charset="0"/>
              </a:rPr>
              <a:t>Each peer initiates session with relay. </a:t>
            </a:r>
          </a:p>
          <a:p>
            <a:pPr lvl="1">
              <a:lnSpc>
                <a:spcPct val="90000"/>
              </a:lnSpc>
            </a:pPr>
            <a:r>
              <a:rPr lang="en-US" sz="2000" dirty="0">
                <a:ea typeface="ＭＳ Ｐゴシック" charset="0"/>
              </a:rPr>
              <a:t>Peers can now communicate through NATs via relay</a:t>
            </a:r>
          </a:p>
        </p:txBody>
      </p:sp>
      <p:grpSp>
        <p:nvGrpSpPr>
          <p:cNvPr id="118807" name="Group 4"/>
          <p:cNvGrpSpPr>
            <a:grpSpLocks/>
          </p:cNvGrpSpPr>
          <p:nvPr/>
        </p:nvGrpSpPr>
        <p:grpSpPr bwMode="auto">
          <a:xfrm>
            <a:off x="4751388" y="1722438"/>
            <a:ext cx="4129087" cy="3814762"/>
            <a:chOff x="2993" y="1085"/>
            <a:chExt cx="2601" cy="2403"/>
          </a:xfrm>
        </p:grpSpPr>
        <p:sp>
          <p:nvSpPr>
            <p:cNvPr id="118808" name="Line 5"/>
            <p:cNvSpPr>
              <a:spLocks noChangeShapeType="1"/>
            </p:cNvSpPr>
            <p:nvPr/>
          </p:nvSpPr>
          <p:spPr bwMode="auto">
            <a:xfrm>
              <a:off x="3941" y="1599"/>
              <a:ext cx="401" cy="22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8809" name="Line 6"/>
            <p:cNvSpPr>
              <a:spLocks noChangeShapeType="1"/>
            </p:cNvSpPr>
            <p:nvPr/>
          </p:nvSpPr>
          <p:spPr bwMode="auto">
            <a:xfrm>
              <a:off x="4063" y="1232"/>
              <a:ext cx="314" cy="61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8810" name="Line 7"/>
            <p:cNvSpPr>
              <a:spLocks noChangeShapeType="1"/>
            </p:cNvSpPr>
            <p:nvPr/>
          </p:nvSpPr>
          <p:spPr bwMode="auto">
            <a:xfrm flipH="1">
              <a:off x="4352" y="1127"/>
              <a:ext cx="9" cy="69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8811" name="Line 8"/>
            <p:cNvSpPr>
              <a:spLocks noChangeShapeType="1"/>
            </p:cNvSpPr>
            <p:nvPr/>
          </p:nvSpPr>
          <p:spPr bwMode="auto">
            <a:xfrm flipH="1">
              <a:off x="4369" y="1457"/>
              <a:ext cx="602" cy="41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grpSp>
          <p:nvGrpSpPr>
            <p:cNvPr id="118812" name="Group 9"/>
            <p:cNvGrpSpPr>
              <a:grpSpLocks/>
            </p:cNvGrpSpPr>
            <p:nvPr/>
          </p:nvGrpSpPr>
          <p:grpSpPr bwMode="auto">
            <a:xfrm>
              <a:off x="4098" y="1653"/>
              <a:ext cx="535" cy="443"/>
              <a:chOff x="3464" y="1275"/>
              <a:chExt cx="395" cy="329"/>
            </a:xfrm>
          </p:grpSpPr>
          <p:pic>
            <p:nvPicPr>
              <p:cNvPr id="118863" name="Picture 10"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8802" name="Object 11"/>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3665" name="Clip" r:id="rId4" imgW="1305000" imgH="1085760" progId="MS_ClipArt_Gallery.2">
                      <p:embed/>
                    </p:oleObj>
                  </mc:Choice>
                  <mc:Fallback>
                    <p:oleObj name="Clip" r:id="rId4"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118813" name="Line 12"/>
            <p:cNvSpPr>
              <a:spLocks noChangeShapeType="1"/>
            </p:cNvSpPr>
            <p:nvPr/>
          </p:nvSpPr>
          <p:spPr bwMode="auto">
            <a:xfrm flipV="1">
              <a:off x="3622" y="2775"/>
              <a:ext cx="61" cy="46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8814" name="Line 13"/>
            <p:cNvSpPr>
              <a:spLocks noChangeShapeType="1"/>
            </p:cNvSpPr>
            <p:nvPr/>
          </p:nvSpPr>
          <p:spPr bwMode="auto">
            <a:xfrm>
              <a:off x="3405" y="2181"/>
              <a:ext cx="313" cy="61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8815" name="Line 14"/>
            <p:cNvSpPr>
              <a:spLocks noChangeShapeType="1"/>
            </p:cNvSpPr>
            <p:nvPr/>
          </p:nvSpPr>
          <p:spPr bwMode="auto">
            <a:xfrm>
              <a:off x="3265" y="2556"/>
              <a:ext cx="428" cy="21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8816" name="Line 15"/>
            <p:cNvSpPr>
              <a:spLocks noChangeShapeType="1"/>
            </p:cNvSpPr>
            <p:nvPr/>
          </p:nvSpPr>
          <p:spPr bwMode="auto">
            <a:xfrm flipV="1">
              <a:off x="3117" y="2784"/>
              <a:ext cx="576" cy="12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8817" name="Line 16"/>
            <p:cNvSpPr>
              <a:spLocks noChangeShapeType="1"/>
            </p:cNvSpPr>
            <p:nvPr/>
          </p:nvSpPr>
          <p:spPr bwMode="auto">
            <a:xfrm flipV="1">
              <a:off x="3238" y="2818"/>
              <a:ext cx="472" cy="47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grpSp>
          <p:nvGrpSpPr>
            <p:cNvPr id="118818" name="Group 17"/>
            <p:cNvGrpSpPr>
              <a:grpSpLocks/>
            </p:cNvGrpSpPr>
            <p:nvPr/>
          </p:nvGrpSpPr>
          <p:grpSpPr bwMode="auto">
            <a:xfrm>
              <a:off x="3125" y="3091"/>
              <a:ext cx="316" cy="303"/>
              <a:chOff x="3464" y="1275"/>
              <a:chExt cx="395" cy="329"/>
            </a:xfrm>
          </p:grpSpPr>
          <p:pic>
            <p:nvPicPr>
              <p:cNvPr id="118862" name="Picture 18"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8801" name="Object 19"/>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3666" name="Clip" r:id="rId6" imgW="1305000" imgH="1085760" progId="MS_ClipArt_Gallery.2">
                      <p:embed/>
                    </p:oleObj>
                  </mc:Choice>
                  <mc:Fallback>
                    <p:oleObj name="Clip" r:id="rId6"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8819" name="Group 20"/>
            <p:cNvGrpSpPr>
              <a:grpSpLocks/>
            </p:cNvGrpSpPr>
            <p:nvPr/>
          </p:nvGrpSpPr>
          <p:grpSpPr bwMode="auto">
            <a:xfrm>
              <a:off x="2993" y="2768"/>
              <a:ext cx="316" cy="303"/>
              <a:chOff x="3464" y="1275"/>
              <a:chExt cx="395" cy="329"/>
            </a:xfrm>
          </p:grpSpPr>
          <p:pic>
            <p:nvPicPr>
              <p:cNvPr id="118861" name="Picture 21"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8800" name="Object 22"/>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3667" name="Clip" r:id="rId7" imgW="1305000" imgH="1085760" progId="MS_ClipArt_Gallery.2">
                      <p:embed/>
                    </p:oleObj>
                  </mc:Choice>
                  <mc:Fallback>
                    <p:oleObj name="Clip" r:id="rId7"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8820" name="Group 23"/>
            <p:cNvGrpSpPr>
              <a:grpSpLocks/>
            </p:cNvGrpSpPr>
            <p:nvPr/>
          </p:nvGrpSpPr>
          <p:grpSpPr bwMode="auto">
            <a:xfrm>
              <a:off x="3509" y="3185"/>
              <a:ext cx="316" cy="303"/>
              <a:chOff x="3464" y="1275"/>
              <a:chExt cx="395" cy="329"/>
            </a:xfrm>
          </p:grpSpPr>
          <p:pic>
            <p:nvPicPr>
              <p:cNvPr id="118860" name="Picture 24"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8799" name="Object 25"/>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3668" name="Clip" r:id="rId8" imgW="1305000" imgH="1085760" progId="MS_ClipArt_Gallery.2">
                      <p:embed/>
                    </p:oleObj>
                  </mc:Choice>
                  <mc:Fallback>
                    <p:oleObj name="Clip" r:id="rId8"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8821" name="Group 26"/>
            <p:cNvGrpSpPr>
              <a:grpSpLocks/>
            </p:cNvGrpSpPr>
            <p:nvPr/>
          </p:nvGrpSpPr>
          <p:grpSpPr bwMode="auto">
            <a:xfrm>
              <a:off x="3264" y="2174"/>
              <a:ext cx="316" cy="303"/>
              <a:chOff x="3464" y="1275"/>
              <a:chExt cx="395" cy="329"/>
            </a:xfrm>
          </p:grpSpPr>
          <p:pic>
            <p:nvPicPr>
              <p:cNvPr id="118859" name="Picture 27"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8798" name="Object 28"/>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3669" name="Clip" r:id="rId9" imgW="1305000" imgH="1085760" progId="MS_ClipArt_Gallery.2">
                      <p:embed/>
                    </p:oleObj>
                  </mc:Choice>
                  <mc:Fallback>
                    <p:oleObj name="Clip" r:id="rId9"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8822" name="Group 29"/>
            <p:cNvGrpSpPr>
              <a:grpSpLocks/>
            </p:cNvGrpSpPr>
            <p:nvPr/>
          </p:nvGrpSpPr>
          <p:grpSpPr bwMode="auto">
            <a:xfrm>
              <a:off x="3019" y="2408"/>
              <a:ext cx="316" cy="303"/>
              <a:chOff x="3464" y="1275"/>
              <a:chExt cx="395" cy="329"/>
            </a:xfrm>
          </p:grpSpPr>
          <p:pic>
            <p:nvPicPr>
              <p:cNvPr id="118858" name="Picture 30"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8797" name="Object 31"/>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3670" name="Clip" r:id="rId10" imgW="1305000" imgH="1085760" progId="MS_ClipArt_Gallery.2">
                      <p:embed/>
                    </p:oleObj>
                  </mc:Choice>
                  <mc:Fallback>
                    <p:oleObj name="Clip" r:id="rId10"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8823" name="Group 32"/>
            <p:cNvGrpSpPr>
              <a:grpSpLocks/>
            </p:cNvGrpSpPr>
            <p:nvPr/>
          </p:nvGrpSpPr>
          <p:grpSpPr bwMode="auto">
            <a:xfrm>
              <a:off x="3439" y="2610"/>
              <a:ext cx="535" cy="443"/>
              <a:chOff x="3464" y="1275"/>
              <a:chExt cx="395" cy="329"/>
            </a:xfrm>
          </p:grpSpPr>
          <p:pic>
            <p:nvPicPr>
              <p:cNvPr id="118857" name="Picture 33"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8796" name="Object 34"/>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3671" name="Clip" r:id="rId11" imgW="1305000" imgH="1085760" progId="MS_ClipArt_Gallery.2">
                      <p:embed/>
                    </p:oleObj>
                  </mc:Choice>
                  <mc:Fallback>
                    <p:oleObj name="Clip" r:id="rId11"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118824" name="Line 35"/>
            <p:cNvSpPr>
              <a:spLocks noChangeShapeType="1"/>
            </p:cNvSpPr>
            <p:nvPr/>
          </p:nvSpPr>
          <p:spPr bwMode="auto">
            <a:xfrm flipH="1">
              <a:off x="3736" y="1903"/>
              <a:ext cx="637" cy="84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8825" name="Line 36"/>
            <p:cNvSpPr>
              <a:spLocks noChangeShapeType="1"/>
            </p:cNvSpPr>
            <p:nvPr/>
          </p:nvSpPr>
          <p:spPr bwMode="auto">
            <a:xfrm>
              <a:off x="4399" y="1807"/>
              <a:ext cx="436" cy="95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8826" name="Line 37"/>
            <p:cNvSpPr>
              <a:spLocks noChangeShapeType="1"/>
            </p:cNvSpPr>
            <p:nvPr/>
          </p:nvSpPr>
          <p:spPr bwMode="auto">
            <a:xfrm flipV="1">
              <a:off x="3788" y="2731"/>
              <a:ext cx="1073" cy="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8827" name="Line 38"/>
            <p:cNvSpPr>
              <a:spLocks noChangeShapeType="1"/>
            </p:cNvSpPr>
            <p:nvPr/>
          </p:nvSpPr>
          <p:spPr bwMode="auto">
            <a:xfrm flipH="1" flipV="1">
              <a:off x="4817" y="2828"/>
              <a:ext cx="53" cy="39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8828" name="Line 39"/>
            <p:cNvSpPr>
              <a:spLocks noChangeShapeType="1"/>
            </p:cNvSpPr>
            <p:nvPr/>
          </p:nvSpPr>
          <p:spPr bwMode="auto">
            <a:xfrm flipH="1" flipV="1">
              <a:off x="4852" y="2846"/>
              <a:ext cx="490" cy="29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8829" name="Line 40"/>
            <p:cNvSpPr>
              <a:spLocks noChangeShapeType="1"/>
            </p:cNvSpPr>
            <p:nvPr/>
          </p:nvSpPr>
          <p:spPr bwMode="auto">
            <a:xfrm flipH="1" flipV="1">
              <a:off x="4827" y="2828"/>
              <a:ext cx="638" cy="6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8830" name="Line 41"/>
            <p:cNvSpPr>
              <a:spLocks noChangeShapeType="1"/>
            </p:cNvSpPr>
            <p:nvPr/>
          </p:nvSpPr>
          <p:spPr bwMode="auto">
            <a:xfrm flipH="1">
              <a:off x="4827" y="2233"/>
              <a:ext cx="375" cy="6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sp>
          <p:nvSpPr>
            <p:cNvPr id="118831" name="Line 42"/>
            <p:cNvSpPr>
              <a:spLocks noChangeShapeType="1"/>
            </p:cNvSpPr>
            <p:nvPr/>
          </p:nvSpPr>
          <p:spPr bwMode="auto">
            <a:xfrm flipH="1">
              <a:off x="4844" y="2459"/>
              <a:ext cx="602" cy="41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Calibri"/>
              </a:endParaRPr>
            </a:p>
          </p:txBody>
        </p:sp>
        <p:grpSp>
          <p:nvGrpSpPr>
            <p:cNvPr id="118832" name="Group 43"/>
            <p:cNvGrpSpPr>
              <a:grpSpLocks/>
            </p:cNvGrpSpPr>
            <p:nvPr/>
          </p:nvGrpSpPr>
          <p:grpSpPr bwMode="auto">
            <a:xfrm>
              <a:off x="5278" y="2759"/>
              <a:ext cx="316" cy="303"/>
              <a:chOff x="3464" y="1275"/>
              <a:chExt cx="395" cy="329"/>
            </a:xfrm>
          </p:grpSpPr>
          <p:pic>
            <p:nvPicPr>
              <p:cNvPr id="118856" name="Picture 44"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8795" name="Object 45"/>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3672" name="Clip" r:id="rId12" imgW="1305000" imgH="1085760" progId="MS_ClipArt_Gallery.2">
                      <p:embed/>
                    </p:oleObj>
                  </mc:Choice>
                  <mc:Fallback>
                    <p:oleObj name="Clip" r:id="rId12"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8833" name="Group 46"/>
            <p:cNvGrpSpPr>
              <a:grpSpLocks/>
            </p:cNvGrpSpPr>
            <p:nvPr/>
          </p:nvGrpSpPr>
          <p:grpSpPr bwMode="auto">
            <a:xfrm>
              <a:off x="5175" y="3081"/>
              <a:ext cx="316" cy="303"/>
              <a:chOff x="3464" y="1275"/>
              <a:chExt cx="395" cy="329"/>
            </a:xfrm>
          </p:grpSpPr>
          <p:pic>
            <p:nvPicPr>
              <p:cNvPr id="118855" name="Picture 47"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8794" name="Object 48"/>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3673" name="Clip" r:id="rId13" imgW="1305000" imgH="1085760" progId="MS_ClipArt_Gallery.2">
                      <p:embed/>
                    </p:oleObj>
                  </mc:Choice>
                  <mc:Fallback>
                    <p:oleObj name="Clip" r:id="rId13"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8834" name="Group 49"/>
            <p:cNvGrpSpPr>
              <a:grpSpLocks/>
            </p:cNvGrpSpPr>
            <p:nvPr/>
          </p:nvGrpSpPr>
          <p:grpSpPr bwMode="auto">
            <a:xfrm>
              <a:off x="5271" y="2375"/>
              <a:ext cx="316" cy="303"/>
              <a:chOff x="3464" y="1275"/>
              <a:chExt cx="395" cy="329"/>
            </a:xfrm>
          </p:grpSpPr>
          <p:pic>
            <p:nvPicPr>
              <p:cNvPr id="118854" name="Picture 50"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8793" name="Object 51"/>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3674" name="Clip" r:id="rId14" imgW="1305000" imgH="1085760" progId="MS_ClipArt_Gallery.2">
                      <p:embed/>
                    </p:oleObj>
                  </mc:Choice>
                  <mc:Fallback>
                    <p:oleObj name="Clip" r:id="rId14"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8835" name="Group 52"/>
            <p:cNvGrpSpPr>
              <a:grpSpLocks/>
            </p:cNvGrpSpPr>
            <p:nvPr/>
          </p:nvGrpSpPr>
          <p:grpSpPr bwMode="auto">
            <a:xfrm>
              <a:off x="5035" y="2130"/>
              <a:ext cx="316" cy="303"/>
              <a:chOff x="3464" y="1275"/>
              <a:chExt cx="395" cy="329"/>
            </a:xfrm>
          </p:grpSpPr>
          <p:pic>
            <p:nvPicPr>
              <p:cNvPr id="118853" name="Picture 53"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8792" name="Object 54"/>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3675" name="Clip" r:id="rId15" imgW="1305000" imgH="1085760" progId="MS_ClipArt_Gallery.2">
                      <p:embed/>
                    </p:oleObj>
                  </mc:Choice>
                  <mc:Fallback>
                    <p:oleObj name="Clip" r:id="rId15"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8836" name="Group 55"/>
            <p:cNvGrpSpPr>
              <a:grpSpLocks/>
            </p:cNvGrpSpPr>
            <p:nvPr/>
          </p:nvGrpSpPr>
          <p:grpSpPr bwMode="auto">
            <a:xfrm>
              <a:off x="4729" y="3134"/>
              <a:ext cx="316" cy="303"/>
              <a:chOff x="3464" y="1275"/>
              <a:chExt cx="395" cy="329"/>
            </a:xfrm>
          </p:grpSpPr>
          <p:pic>
            <p:nvPicPr>
              <p:cNvPr id="118852" name="Picture 56"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8791" name="Object 57"/>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3676" name="Clip" r:id="rId16" imgW="1305000" imgH="1085760" progId="MS_ClipArt_Gallery.2">
                      <p:embed/>
                    </p:oleObj>
                  </mc:Choice>
                  <mc:Fallback>
                    <p:oleObj name="Clip" r:id="rId16"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8837" name="Group 58"/>
            <p:cNvGrpSpPr>
              <a:grpSpLocks/>
            </p:cNvGrpSpPr>
            <p:nvPr/>
          </p:nvGrpSpPr>
          <p:grpSpPr bwMode="auto">
            <a:xfrm>
              <a:off x="4573" y="2655"/>
              <a:ext cx="535" cy="443"/>
              <a:chOff x="3464" y="1275"/>
              <a:chExt cx="395" cy="329"/>
            </a:xfrm>
          </p:grpSpPr>
          <p:pic>
            <p:nvPicPr>
              <p:cNvPr id="118851" name="Picture 59"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8790" name="Object 60"/>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3677" name="Clip" r:id="rId17" imgW="1305000" imgH="1085760" progId="MS_ClipArt_Gallery.2">
                      <p:embed/>
                    </p:oleObj>
                  </mc:Choice>
                  <mc:Fallback>
                    <p:oleObj name="Clip" r:id="rId17"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8838" name="Group 61"/>
            <p:cNvGrpSpPr>
              <a:grpSpLocks/>
            </p:cNvGrpSpPr>
            <p:nvPr/>
          </p:nvGrpSpPr>
          <p:grpSpPr bwMode="auto">
            <a:xfrm>
              <a:off x="3696" y="1373"/>
              <a:ext cx="316" cy="303"/>
              <a:chOff x="3464" y="1275"/>
              <a:chExt cx="395" cy="329"/>
            </a:xfrm>
          </p:grpSpPr>
          <p:pic>
            <p:nvPicPr>
              <p:cNvPr id="118850" name="Picture 62"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8789" name="Object 63"/>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3678" name="Clip" r:id="rId18" imgW="1305000" imgH="1085760" progId="MS_ClipArt_Gallery.2">
                      <p:embed/>
                    </p:oleObj>
                  </mc:Choice>
                  <mc:Fallback>
                    <p:oleObj name="Clip" r:id="rId18"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8839" name="Group 64"/>
            <p:cNvGrpSpPr>
              <a:grpSpLocks/>
            </p:cNvGrpSpPr>
            <p:nvPr/>
          </p:nvGrpSpPr>
          <p:grpSpPr bwMode="auto">
            <a:xfrm>
              <a:off x="4219" y="1085"/>
              <a:ext cx="316" cy="303"/>
              <a:chOff x="3464" y="1275"/>
              <a:chExt cx="395" cy="329"/>
            </a:xfrm>
          </p:grpSpPr>
          <p:pic>
            <p:nvPicPr>
              <p:cNvPr id="118849" name="Picture 65"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8788" name="Object 66"/>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3679" name="Clip" r:id="rId19" imgW="1305000" imgH="1085760" progId="MS_ClipArt_Gallery.2">
                      <p:embed/>
                    </p:oleObj>
                  </mc:Choice>
                  <mc:Fallback>
                    <p:oleObj name="Clip" r:id="rId19"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8840" name="Group 67"/>
            <p:cNvGrpSpPr>
              <a:grpSpLocks/>
            </p:cNvGrpSpPr>
            <p:nvPr/>
          </p:nvGrpSpPr>
          <p:grpSpPr bwMode="auto">
            <a:xfrm>
              <a:off x="3888" y="1146"/>
              <a:ext cx="316" cy="303"/>
              <a:chOff x="3464" y="1275"/>
              <a:chExt cx="395" cy="329"/>
            </a:xfrm>
          </p:grpSpPr>
          <p:pic>
            <p:nvPicPr>
              <p:cNvPr id="118848" name="Picture 68"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8787" name="Object 69"/>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3680" name="Clip" r:id="rId20" imgW="1305000" imgH="1085760" progId="MS_ClipArt_Gallery.2">
                      <p:embed/>
                    </p:oleObj>
                  </mc:Choice>
                  <mc:Fallback>
                    <p:oleObj name="Clip" r:id="rId20"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18841" name="Group 70"/>
            <p:cNvGrpSpPr>
              <a:grpSpLocks/>
            </p:cNvGrpSpPr>
            <p:nvPr/>
          </p:nvGrpSpPr>
          <p:grpSpPr bwMode="auto">
            <a:xfrm>
              <a:off x="4796" y="1373"/>
              <a:ext cx="316" cy="303"/>
              <a:chOff x="3464" y="1275"/>
              <a:chExt cx="395" cy="329"/>
            </a:xfrm>
          </p:grpSpPr>
          <p:pic>
            <p:nvPicPr>
              <p:cNvPr id="118847" name="Picture 71" descr="kw_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427"/>
                <a:ext cx="395"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18786" name="Object 72"/>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423681" name="Clip" r:id="rId21" imgW="1305000" imgH="1085760" progId="MS_ClipArt_Gallery.2">
                      <p:embed/>
                    </p:oleObj>
                  </mc:Choice>
                  <mc:Fallback>
                    <p:oleObj name="Clip" r:id="rId21"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118842" name="Freeform 73"/>
            <p:cNvSpPr>
              <a:spLocks/>
            </p:cNvSpPr>
            <p:nvPr/>
          </p:nvSpPr>
          <p:spPr bwMode="auto">
            <a:xfrm>
              <a:off x="3693" y="1228"/>
              <a:ext cx="1597" cy="2008"/>
            </a:xfrm>
            <a:custGeom>
              <a:avLst/>
              <a:gdLst>
                <a:gd name="T0" fmla="*/ 737 w 1597"/>
                <a:gd name="T1" fmla="*/ 0 h 2008"/>
                <a:gd name="T2" fmla="*/ 1474 w 1597"/>
                <a:gd name="T3" fmla="*/ 983 h 2008"/>
                <a:gd name="T4" fmla="*/ 0 w 1597"/>
                <a:gd name="T5" fmla="*/ 2008 h 2008"/>
                <a:gd name="T6" fmla="*/ 0 60000 65536"/>
                <a:gd name="T7" fmla="*/ 0 60000 65536"/>
                <a:gd name="T8" fmla="*/ 0 60000 65536"/>
                <a:gd name="T9" fmla="*/ 0 w 1597"/>
                <a:gd name="T10" fmla="*/ 0 h 2008"/>
                <a:gd name="T11" fmla="*/ 1597 w 1597"/>
                <a:gd name="T12" fmla="*/ 2008 h 2008"/>
              </a:gdLst>
              <a:ahLst/>
              <a:cxnLst>
                <a:cxn ang="T6">
                  <a:pos x="T0" y="T1"/>
                </a:cxn>
                <a:cxn ang="T7">
                  <a:pos x="T2" y="T3"/>
                </a:cxn>
                <a:cxn ang="T8">
                  <a:pos x="T4" y="T5"/>
                </a:cxn>
              </a:cxnLst>
              <a:rect l="T9" t="T10" r="T11" b="T12"/>
              <a:pathLst>
                <a:path w="1597" h="2008">
                  <a:moveTo>
                    <a:pt x="737" y="0"/>
                  </a:moveTo>
                  <a:cubicBezTo>
                    <a:pt x="1167" y="324"/>
                    <a:pt x="1597" y="648"/>
                    <a:pt x="1474" y="983"/>
                  </a:cubicBezTo>
                  <a:cubicBezTo>
                    <a:pt x="1351" y="1318"/>
                    <a:pt x="675" y="1663"/>
                    <a:pt x="0" y="2008"/>
                  </a:cubicBez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118843" name="Freeform 74"/>
            <p:cNvSpPr>
              <a:spLocks/>
            </p:cNvSpPr>
            <p:nvPr/>
          </p:nvSpPr>
          <p:spPr bwMode="auto">
            <a:xfrm>
              <a:off x="3685" y="1203"/>
              <a:ext cx="1615" cy="2075"/>
            </a:xfrm>
            <a:custGeom>
              <a:avLst/>
              <a:gdLst>
                <a:gd name="T0" fmla="*/ 745 w 1615"/>
                <a:gd name="T1" fmla="*/ 0 h 2075"/>
                <a:gd name="T2" fmla="*/ 1491 w 1615"/>
                <a:gd name="T3" fmla="*/ 1016 h 2075"/>
                <a:gd name="T4" fmla="*/ 0 w 1615"/>
                <a:gd name="T5" fmla="*/ 2075 h 2075"/>
                <a:gd name="T6" fmla="*/ 0 60000 65536"/>
                <a:gd name="T7" fmla="*/ 0 60000 65536"/>
                <a:gd name="T8" fmla="*/ 0 60000 65536"/>
                <a:gd name="T9" fmla="*/ 0 w 1615"/>
                <a:gd name="T10" fmla="*/ 0 h 2075"/>
                <a:gd name="T11" fmla="*/ 1615 w 1615"/>
                <a:gd name="T12" fmla="*/ 2075 h 2075"/>
              </a:gdLst>
              <a:ahLst/>
              <a:cxnLst>
                <a:cxn ang="T6">
                  <a:pos x="T0" y="T1"/>
                </a:cxn>
                <a:cxn ang="T7">
                  <a:pos x="T2" y="T3"/>
                </a:cxn>
                <a:cxn ang="T8">
                  <a:pos x="T4" y="T5"/>
                </a:cxn>
              </a:cxnLst>
              <a:rect l="T9" t="T10" r="T11" b="T12"/>
              <a:pathLst>
                <a:path w="1615" h="2075">
                  <a:moveTo>
                    <a:pt x="745" y="0"/>
                  </a:moveTo>
                  <a:cubicBezTo>
                    <a:pt x="1180" y="335"/>
                    <a:pt x="1615" y="670"/>
                    <a:pt x="1491" y="1016"/>
                  </a:cubicBezTo>
                  <a:cubicBezTo>
                    <a:pt x="1367" y="1362"/>
                    <a:pt x="250" y="1899"/>
                    <a:pt x="0" y="2075"/>
                  </a:cubicBez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118844" name="Freeform 75"/>
            <p:cNvSpPr>
              <a:spLocks/>
            </p:cNvSpPr>
            <p:nvPr/>
          </p:nvSpPr>
          <p:spPr bwMode="auto">
            <a:xfrm>
              <a:off x="3693" y="1203"/>
              <a:ext cx="1600" cy="2058"/>
            </a:xfrm>
            <a:custGeom>
              <a:avLst/>
              <a:gdLst>
                <a:gd name="T0" fmla="*/ 754 w 1600"/>
                <a:gd name="T1" fmla="*/ 0 h 2058"/>
                <a:gd name="T2" fmla="*/ 1474 w 1600"/>
                <a:gd name="T3" fmla="*/ 982 h 2058"/>
                <a:gd name="T4" fmla="*/ 0 w 1600"/>
                <a:gd name="T5" fmla="*/ 2058 h 2058"/>
                <a:gd name="T6" fmla="*/ 0 60000 65536"/>
                <a:gd name="T7" fmla="*/ 0 60000 65536"/>
                <a:gd name="T8" fmla="*/ 0 60000 65536"/>
                <a:gd name="T9" fmla="*/ 0 w 1600"/>
                <a:gd name="T10" fmla="*/ 0 h 2058"/>
                <a:gd name="T11" fmla="*/ 1600 w 1600"/>
                <a:gd name="T12" fmla="*/ 2058 h 2058"/>
              </a:gdLst>
              <a:ahLst/>
              <a:cxnLst>
                <a:cxn ang="T6">
                  <a:pos x="T0" y="T1"/>
                </a:cxn>
                <a:cxn ang="T7">
                  <a:pos x="T2" y="T3"/>
                </a:cxn>
                <a:cxn ang="T8">
                  <a:pos x="T4" y="T5"/>
                </a:cxn>
              </a:cxnLst>
              <a:rect l="T9" t="T10" r="T11" b="T12"/>
              <a:pathLst>
                <a:path w="1600" h="2058">
                  <a:moveTo>
                    <a:pt x="754" y="0"/>
                  </a:moveTo>
                  <a:cubicBezTo>
                    <a:pt x="1177" y="319"/>
                    <a:pt x="1600" y="639"/>
                    <a:pt x="1474" y="982"/>
                  </a:cubicBezTo>
                  <a:cubicBezTo>
                    <a:pt x="1348" y="1325"/>
                    <a:pt x="674" y="1691"/>
                    <a:pt x="0" y="2058"/>
                  </a:cubicBez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118845" name="Line 76"/>
            <p:cNvSpPr>
              <a:spLocks noChangeShapeType="1"/>
            </p:cNvSpPr>
            <p:nvPr/>
          </p:nvSpPr>
          <p:spPr bwMode="auto">
            <a:xfrm flipH="1">
              <a:off x="3736" y="1516"/>
              <a:ext cx="127" cy="1169"/>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libri"/>
              </a:endParaRPr>
            </a:p>
          </p:txBody>
        </p:sp>
        <p:sp>
          <p:nvSpPr>
            <p:cNvPr id="118846" name="Freeform 77"/>
            <p:cNvSpPr>
              <a:spLocks/>
            </p:cNvSpPr>
            <p:nvPr/>
          </p:nvSpPr>
          <p:spPr bwMode="auto">
            <a:xfrm>
              <a:off x="3719" y="1203"/>
              <a:ext cx="1577" cy="2067"/>
            </a:xfrm>
            <a:custGeom>
              <a:avLst/>
              <a:gdLst>
                <a:gd name="T0" fmla="*/ 720 w 1577"/>
                <a:gd name="T1" fmla="*/ 0 h 2067"/>
                <a:gd name="T2" fmla="*/ 1457 w 1577"/>
                <a:gd name="T3" fmla="*/ 999 h 2067"/>
                <a:gd name="T4" fmla="*/ 0 w 1577"/>
                <a:gd name="T5" fmla="*/ 2067 h 2067"/>
                <a:gd name="T6" fmla="*/ 0 60000 65536"/>
                <a:gd name="T7" fmla="*/ 0 60000 65536"/>
                <a:gd name="T8" fmla="*/ 0 60000 65536"/>
                <a:gd name="T9" fmla="*/ 0 w 1577"/>
                <a:gd name="T10" fmla="*/ 0 h 2067"/>
                <a:gd name="T11" fmla="*/ 1577 w 1577"/>
                <a:gd name="T12" fmla="*/ 2067 h 2067"/>
              </a:gdLst>
              <a:ahLst/>
              <a:cxnLst>
                <a:cxn ang="T6">
                  <a:pos x="T0" y="T1"/>
                </a:cxn>
                <a:cxn ang="T7">
                  <a:pos x="T2" y="T3"/>
                </a:cxn>
                <a:cxn ang="T8">
                  <a:pos x="T4" y="T5"/>
                </a:cxn>
              </a:cxnLst>
              <a:rect l="T9" t="T10" r="T11" b="T12"/>
              <a:pathLst>
                <a:path w="1577" h="2067">
                  <a:moveTo>
                    <a:pt x="720" y="0"/>
                  </a:moveTo>
                  <a:cubicBezTo>
                    <a:pt x="1148" y="327"/>
                    <a:pt x="1577" y="655"/>
                    <a:pt x="1457" y="999"/>
                  </a:cubicBezTo>
                  <a:cubicBezTo>
                    <a:pt x="1337" y="1343"/>
                    <a:pt x="249" y="1892"/>
                    <a:pt x="0" y="2067"/>
                  </a:cubicBezTo>
                </a:path>
              </a:pathLst>
            </a:custGeom>
            <a:noFill/>
            <a:ln w="317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dirty="0">
                <a:latin typeface="Calibri"/>
              </a:endParaRPr>
            </a:p>
          </p:txBody>
        </p:sp>
      </p:grpSp>
    </p:spTree>
    <p:extLst>
      <p:ext uri="{BB962C8B-B14F-4D97-AF65-F5344CB8AC3E}">
        <p14:creationId xmlns:p14="http://schemas.microsoft.com/office/powerpoint/2010/main" val="18161581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p>
        </p:txBody>
      </p:sp>
      <p:sp>
        <p:nvSpPr>
          <p:cNvPr id="3" name="Content Placeholder 2"/>
          <p:cNvSpPr>
            <a:spLocks noGrp="1"/>
          </p:cNvSpPr>
          <p:nvPr>
            <p:ph idx="1"/>
          </p:nvPr>
        </p:nvSpPr>
        <p:spPr>
          <a:xfrm>
            <a:off x="457200" y="1600200"/>
            <a:ext cx="8229600" cy="4928480"/>
          </a:xfrm>
        </p:spPr>
        <p:txBody>
          <a:bodyPr>
            <a:normAutofit fontScale="77500" lnSpcReduction="20000"/>
          </a:bodyPr>
          <a:lstStyle/>
          <a:p>
            <a:r>
              <a:rPr lang="en-US" dirty="0">
                <a:latin typeface="Calibri"/>
              </a:rPr>
              <a:t>Applications have protocols too</a:t>
            </a:r>
          </a:p>
          <a:p>
            <a:endParaRPr lang="en-US" dirty="0">
              <a:latin typeface="Calibri"/>
            </a:endParaRPr>
          </a:p>
          <a:p>
            <a:r>
              <a:rPr lang="en-US" dirty="0">
                <a:latin typeface="Calibri"/>
              </a:rPr>
              <a:t>We covered examples from</a:t>
            </a:r>
          </a:p>
          <a:p>
            <a:pPr lvl="1"/>
            <a:r>
              <a:rPr lang="en-US" dirty="0">
                <a:latin typeface="Calibri"/>
              </a:rPr>
              <a:t>Traditional Applications (web)</a:t>
            </a:r>
          </a:p>
          <a:p>
            <a:pPr lvl="1"/>
            <a:r>
              <a:rPr lang="en-US" dirty="0">
                <a:latin typeface="Calibri"/>
              </a:rPr>
              <a:t>Scaling and Speeding the web (CDN/Cache tricks)</a:t>
            </a:r>
          </a:p>
          <a:p>
            <a:endParaRPr lang="en-US" dirty="0">
              <a:latin typeface="Calibri"/>
            </a:endParaRPr>
          </a:p>
          <a:p>
            <a:r>
              <a:rPr lang="en-US" dirty="0">
                <a:latin typeface="Calibri"/>
              </a:rPr>
              <a:t>Infrastructure Services (DNS)</a:t>
            </a:r>
          </a:p>
          <a:p>
            <a:pPr lvl="1"/>
            <a:r>
              <a:rPr lang="en-US" dirty="0">
                <a:latin typeface="Calibri"/>
              </a:rPr>
              <a:t>Cache and Hierarchy</a:t>
            </a:r>
          </a:p>
          <a:p>
            <a:endParaRPr lang="en-US" dirty="0"/>
          </a:p>
          <a:p>
            <a:r>
              <a:rPr lang="en-US" dirty="0"/>
              <a:t>Multimedia Applications (SIP)</a:t>
            </a:r>
          </a:p>
          <a:p>
            <a:pPr lvl="1"/>
            <a:r>
              <a:rPr lang="en-US" dirty="0">
                <a:latin typeface="Calibri"/>
              </a:rPr>
              <a:t>Extremely hard to do better than worst-effort</a:t>
            </a:r>
          </a:p>
          <a:p>
            <a:endParaRPr lang="en-US" dirty="0">
              <a:latin typeface="Calibri"/>
            </a:endParaRPr>
          </a:p>
          <a:p>
            <a:r>
              <a:rPr lang="en-US" dirty="0">
                <a:latin typeface="Calibri"/>
              </a:rPr>
              <a:t>P2P Network examples</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1828BE7-28D6-6A44-825C-169A4C1A9E19}" type="slidenum">
              <a:rPr lang="en-US" smtClean="0"/>
              <a:t>96</a:t>
            </a:fld>
            <a:endParaRPr lang="en-US"/>
          </a:p>
        </p:txBody>
      </p:sp>
    </p:spTree>
    <p:extLst>
      <p:ext uri="{BB962C8B-B14F-4D97-AF65-F5344CB8AC3E}">
        <p14:creationId xmlns:p14="http://schemas.microsoft.com/office/powerpoint/2010/main" val="22725455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62C-C552-174F-BC4D-D9EFE70C12DE}"/>
              </a:ext>
            </a:extLst>
          </p:cNvPr>
          <p:cNvSpPr>
            <a:spLocks noGrp="1"/>
          </p:cNvSpPr>
          <p:nvPr>
            <p:ph type="title"/>
          </p:nvPr>
        </p:nvSpPr>
        <p:spPr/>
        <p:txBody>
          <a:bodyPr/>
          <a:lstStyle/>
          <a:p>
            <a:r>
              <a:rPr lang="en-US" dirty="0"/>
              <a:t>Class of 2020/2021</a:t>
            </a:r>
          </a:p>
        </p:txBody>
      </p:sp>
      <p:sp>
        <p:nvSpPr>
          <p:cNvPr id="3" name="Content Placeholder 2">
            <a:extLst>
              <a:ext uri="{FF2B5EF4-FFF2-40B4-BE49-F238E27FC236}">
                <a16:creationId xmlns:a16="http://schemas.microsoft.com/office/drawing/2014/main" id="{9804A531-8009-5146-B1E0-BF5F2E1C5F71}"/>
              </a:ext>
            </a:extLst>
          </p:cNvPr>
          <p:cNvSpPr>
            <a:spLocks noGrp="1"/>
          </p:cNvSpPr>
          <p:nvPr>
            <p:ph idx="1"/>
          </p:nvPr>
        </p:nvSpPr>
        <p:spPr>
          <a:xfrm>
            <a:off x="195072" y="1600200"/>
            <a:ext cx="8948928" cy="5121275"/>
          </a:xfrm>
        </p:spPr>
        <p:txBody>
          <a:bodyPr>
            <a:normAutofit fontScale="92500" lnSpcReduction="20000"/>
          </a:bodyPr>
          <a:lstStyle/>
          <a:p>
            <a:pPr marL="0" indent="0">
              <a:buNone/>
            </a:pPr>
            <a:endParaRPr lang="en-US" dirty="0"/>
          </a:p>
          <a:p>
            <a:pPr marL="0" indent="0">
              <a:buNone/>
            </a:pPr>
            <a:r>
              <a:rPr lang="en-US" dirty="0"/>
              <a:t>I miss lectures, the feedback and the contact</a:t>
            </a:r>
          </a:p>
          <a:p>
            <a:pPr marL="0" indent="0">
              <a:buNone/>
            </a:pPr>
            <a:endParaRPr lang="en-US" dirty="0"/>
          </a:p>
          <a:p>
            <a:pPr marL="0" indent="0">
              <a:buNone/>
            </a:pPr>
            <a:r>
              <a:rPr lang="en-US" dirty="0"/>
              <a:t>Pre-recorded videos are no substitute for live or life.</a:t>
            </a:r>
          </a:p>
          <a:p>
            <a:pPr marL="0" indent="0">
              <a:buNone/>
            </a:pPr>
            <a:endParaRPr lang="en-US" dirty="0"/>
          </a:p>
          <a:p>
            <a:pPr marL="0" indent="0">
              <a:buNone/>
            </a:pPr>
            <a:r>
              <a:rPr lang="en-US" dirty="0"/>
              <a:t>These lectures were more efficient but lacked stories, lacked interaction, lacked fun, lacked chocolate…</a:t>
            </a:r>
          </a:p>
          <a:p>
            <a:pPr marL="0" indent="0">
              <a:buNone/>
            </a:pPr>
            <a:r>
              <a:rPr lang="en-US" dirty="0"/>
              <a:t>						</a:t>
            </a:r>
          </a:p>
          <a:p>
            <a:pPr marL="0" indent="0">
              <a:buNone/>
            </a:pPr>
            <a:r>
              <a:rPr lang="en-US" dirty="0"/>
              <a:t>I am sorry for this and look forward to future normality.</a:t>
            </a:r>
          </a:p>
          <a:p>
            <a:pPr marL="0" indent="0">
              <a:buNone/>
            </a:pPr>
            <a:endParaRPr lang="en-US" dirty="0"/>
          </a:p>
          <a:p>
            <a:pPr marL="0" indent="0" algn="ctr">
              <a:buNone/>
            </a:pPr>
            <a:r>
              <a:rPr lang="en-US" dirty="0"/>
              <a:t>Thank you.</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E2F7EEF-1995-1049-8DE5-A690B3543CB3}"/>
              </a:ext>
            </a:extLst>
          </p:cNvPr>
          <p:cNvSpPr>
            <a:spLocks noGrp="1"/>
          </p:cNvSpPr>
          <p:nvPr>
            <p:ph type="sldNum" sz="quarter" idx="12"/>
          </p:nvPr>
        </p:nvSpPr>
        <p:spPr/>
        <p:txBody>
          <a:bodyPr/>
          <a:lstStyle/>
          <a:p>
            <a:fld id="{17258DB0-5299-B449-B005-2F11F39528E5}" type="slidenum">
              <a:rPr lang="en-US" smtClean="0"/>
              <a:t>97</a:t>
            </a:fld>
            <a:endParaRPr lang="en-US"/>
          </a:p>
        </p:txBody>
      </p:sp>
    </p:spTree>
    <p:extLst>
      <p:ext uri="{BB962C8B-B14F-4D97-AF65-F5344CB8AC3E}">
        <p14:creationId xmlns:p14="http://schemas.microsoft.com/office/powerpoint/2010/main" val="122626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0.7"/>
</p:tagLst>
</file>

<file path=ppt/tags/tag10.xml><?xml version="1.0" encoding="utf-8"?>
<p:tagLst xmlns:a="http://schemas.openxmlformats.org/drawingml/2006/main" xmlns:r="http://schemas.openxmlformats.org/officeDocument/2006/relationships" xmlns:p="http://schemas.openxmlformats.org/presentationml/2006/main">
  <p:tag name="TIMING" val="|11.9|24.8|38.8|35.2"/>
</p:tagLst>
</file>

<file path=ppt/tags/tag11.xml><?xml version="1.0" encoding="utf-8"?>
<p:tagLst xmlns:a="http://schemas.openxmlformats.org/drawingml/2006/main" xmlns:r="http://schemas.openxmlformats.org/officeDocument/2006/relationships" xmlns:p="http://schemas.openxmlformats.org/presentationml/2006/main">
  <p:tag name="TIMING" val="|55.5|51.9|1.7"/>
</p:tagLst>
</file>

<file path=ppt/tags/tag12.xml><?xml version="1.0" encoding="utf-8"?>
<p:tagLst xmlns:a="http://schemas.openxmlformats.org/drawingml/2006/main" xmlns:r="http://schemas.openxmlformats.org/officeDocument/2006/relationships" xmlns:p="http://schemas.openxmlformats.org/presentationml/2006/main">
  <p:tag name="TIMING" val="|6.9|30.1|40.3"/>
</p:tagLst>
</file>

<file path=ppt/tags/tag13.xml><?xml version="1.0" encoding="utf-8"?>
<p:tagLst xmlns:a="http://schemas.openxmlformats.org/drawingml/2006/main" xmlns:r="http://schemas.openxmlformats.org/officeDocument/2006/relationships" xmlns:p="http://schemas.openxmlformats.org/presentationml/2006/main">
  <p:tag name="TIMING" val="|14"/>
</p:tagLst>
</file>

<file path=ppt/tags/tag14.xml><?xml version="1.0" encoding="utf-8"?>
<p:tagLst xmlns:a="http://schemas.openxmlformats.org/drawingml/2006/main" xmlns:r="http://schemas.openxmlformats.org/officeDocument/2006/relationships" xmlns:p="http://schemas.openxmlformats.org/presentationml/2006/main">
  <p:tag name="TIMING" val="|27.7|12.7|15.2|9|54.7"/>
</p:tagLst>
</file>

<file path=ppt/tags/tag15.xml><?xml version="1.0" encoding="utf-8"?>
<p:tagLst xmlns:a="http://schemas.openxmlformats.org/drawingml/2006/main" xmlns:r="http://schemas.openxmlformats.org/officeDocument/2006/relationships" xmlns:p="http://schemas.openxmlformats.org/presentationml/2006/main">
  <p:tag name="TIMING" val="|9.2|0.6|6.5|2.4"/>
</p:tagLst>
</file>

<file path=ppt/tags/tag16.xml><?xml version="1.0" encoding="utf-8"?>
<p:tagLst xmlns:a="http://schemas.openxmlformats.org/drawingml/2006/main" xmlns:r="http://schemas.openxmlformats.org/officeDocument/2006/relationships" xmlns:p="http://schemas.openxmlformats.org/presentationml/2006/main">
  <p:tag name="TIMING" val="|7.8|3.1|14.7|6.6|94.3"/>
</p:tagLst>
</file>

<file path=ppt/tags/tag17.xml><?xml version="1.0" encoding="utf-8"?>
<p:tagLst xmlns:a="http://schemas.openxmlformats.org/drawingml/2006/main" xmlns:r="http://schemas.openxmlformats.org/officeDocument/2006/relationships" xmlns:p="http://schemas.openxmlformats.org/presentationml/2006/main">
  <p:tag name="TIMING" val="|45|7.5|12.3|7.1|8.4|13.6"/>
</p:tagLst>
</file>

<file path=ppt/tags/tag18.xml><?xml version="1.0" encoding="utf-8"?>
<p:tagLst xmlns:a="http://schemas.openxmlformats.org/drawingml/2006/main" xmlns:r="http://schemas.openxmlformats.org/officeDocument/2006/relationships" xmlns:p="http://schemas.openxmlformats.org/presentationml/2006/main">
  <p:tag name="TIMING" val="|7.6|6.2|90.7"/>
</p:tagLst>
</file>

<file path=ppt/tags/tag19.xml><?xml version="1.0" encoding="utf-8"?>
<p:tagLst xmlns:a="http://schemas.openxmlformats.org/drawingml/2006/main" xmlns:r="http://schemas.openxmlformats.org/officeDocument/2006/relationships" xmlns:p="http://schemas.openxmlformats.org/presentationml/2006/main">
  <p:tag name="TIMING" val="|17.3|3.3|10.8"/>
</p:tagLst>
</file>

<file path=ppt/tags/tag2.xml><?xml version="1.0" encoding="utf-8"?>
<p:tagLst xmlns:a="http://schemas.openxmlformats.org/drawingml/2006/main" xmlns:r="http://schemas.openxmlformats.org/officeDocument/2006/relationships" xmlns:p="http://schemas.openxmlformats.org/presentationml/2006/main">
  <p:tag name="TIMING" val="|9.9|19.5|32.1"/>
</p:tagLst>
</file>

<file path=ppt/tags/tag20.xml><?xml version="1.0" encoding="utf-8"?>
<p:tagLst xmlns:a="http://schemas.openxmlformats.org/drawingml/2006/main" xmlns:r="http://schemas.openxmlformats.org/officeDocument/2006/relationships" xmlns:p="http://schemas.openxmlformats.org/presentationml/2006/main">
  <p:tag name="TIMING" val="|9.8|22.5|65.1|3.6|12.4"/>
</p:tagLst>
</file>

<file path=ppt/tags/tag21.xml><?xml version="1.0" encoding="utf-8"?>
<p:tagLst xmlns:a="http://schemas.openxmlformats.org/drawingml/2006/main" xmlns:r="http://schemas.openxmlformats.org/officeDocument/2006/relationships" xmlns:p="http://schemas.openxmlformats.org/presentationml/2006/main">
  <p:tag name="TIMING" val="|36.8|18"/>
</p:tagLst>
</file>

<file path=ppt/tags/tag22.xml><?xml version="1.0" encoding="utf-8"?>
<p:tagLst xmlns:a="http://schemas.openxmlformats.org/drawingml/2006/main" xmlns:r="http://schemas.openxmlformats.org/officeDocument/2006/relationships" xmlns:p="http://schemas.openxmlformats.org/presentationml/2006/main">
  <p:tag name="TIMING" val="|21.8"/>
</p:tagLst>
</file>

<file path=ppt/tags/tag23.xml><?xml version="1.0" encoding="utf-8"?>
<p:tagLst xmlns:a="http://schemas.openxmlformats.org/drawingml/2006/main" xmlns:r="http://schemas.openxmlformats.org/officeDocument/2006/relationships" xmlns:p="http://schemas.openxmlformats.org/presentationml/2006/main">
  <p:tag name="TIMING" val="|7.5|7.3|37.5|9|4.1|7.4|2|2.7"/>
</p:tagLst>
</file>

<file path=ppt/tags/tag24.xml><?xml version="1.0" encoding="utf-8"?>
<p:tagLst xmlns:a="http://schemas.openxmlformats.org/drawingml/2006/main" xmlns:r="http://schemas.openxmlformats.org/officeDocument/2006/relationships" xmlns:p="http://schemas.openxmlformats.org/presentationml/2006/main">
  <p:tag name="TIMING" val="|8.6|24.1|4.5"/>
</p:tagLst>
</file>

<file path=ppt/tags/tag25.xml><?xml version="1.0" encoding="utf-8"?>
<p:tagLst xmlns:a="http://schemas.openxmlformats.org/drawingml/2006/main" xmlns:r="http://schemas.openxmlformats.org/officeDocument/2006/relationships" xmlns:p="http://schemas.openxmlformats.org/presentationml/2006/main">
  <p:tag name="TIMING" val="|4.7|82.7|17.8"/>
</p:tagLst>
</file>

<file path=ppt/tags/tag26.xml><?xml version="1.0" encoding="utf-8"?>
<p:tagLst xmlns:a="http://schemas.openxmlformats.org/drawingml/2006/main" xmlns:r="http://schemas.openxmlformats.org/officeDocument/2006/relationships" xmlns:p="http://schemas.openxmlformats.org/presentationml/2006/main">
  <p:tag name="TIMING" val="|6.6|3.9|4.8|16.9|21.6|18.2"/>
</p:tagLst>
</file>

<file path=ppt/tags/tag27.xml><?xml version="1.0" encoding="utf-8"?>
<p:tagLst xmlns:a="http://schemas.openxmlformats.org/drawingml/2006/main" xmlns:r="http://schemas.openxmlformats.org/officeDocument/2006/relationships" xmlns:p="http://schemas.openxmlformats.org/presentationml/2006/main">
  <p:tag name="TIMING" val="|2.2|7|19.1|35"/>
</p:tagLst>
</file>

<file path=ppt/tags/tag28.xml><?xml version="1.0" encoding="utf-8"?>
<p:tagLst xmlns:a="http://schemas.openxmlformats.org/drawingml/2006/main" xmlns:r="http://schemas.openxmlformats.org/officeDocument/2006/relationships" xmlns:p="http://schemas.openxmlformats.org/presentationml/2006/main">
  <p:tag name="TIMING" val="|18.6"/>
</p:tagLst>
</file>

<file path=ppt/tags/tag29.xml><?xml version="1.0" encoding="utf-8"?>
<p:tagLst xmlns:a="http://schemas.openxmlformats.org/drawingml/2006/main" xmlns:r="http://schemas.openxmlformats.org/officeDocument/2006/relationships" xmlns:p="http://schemas.openxmlformats.org/presentationml/2006/main">
  <p:tag name="TIMING" val="|16.1|1.1|29.7|28.4|3.2|35.4"/>
</p:tagLst>
</file>

<file path=ppt/tags/tag3.xml><?xml version="1.0" encoding="utf-8"?>
<p:tagLst xmlns:a="http://schemas.openxmlformats.org/drawingml/2006/main" xmlns:r="http://schemas.openxmlformats.org/officeDocument/2006/relationships" xmlns:p="http://schemas.openxmlformats.org/presentationml/2006/main">
  <p:tag name="TIMING" val="|13.2|44.3|96.4"/>
</p:tagLst>
</file>

<file path=ppt/tags/tag30.xml><?xml version="1.0" encoding="utf-8"?>
<p:tagLst xmlns:a="http://schemas.openxmlformats.org/drawingml/2006/main" xmlns:r="http://schemas.openxmlformats.org/officeDocument/2006/relationships" xmlns:p="http://schemas.openxmlformats.org/presentationml/2006/main">
  <p:tag name="TIMING" val="|38.2|8.6|2.3|2.7"/>
</p:tagLst>
</file>

<file path=ppt/tags/tag31.xml><?xml version="1.0" encoding="utf-8"?>
<p:tagLst xmlns:a="http://schemas.openxmlformats.org/drawingml/2006/main" xmlns:r="http://schemas.openxmlformats.org/officeDocument/2006/relationships" xmlns:p="http://schemas.openxmlformats.org/presentationml/2006/main">
  <p:tag name="TIMING" val="|19.9|12.2|37.1"/>
</p:tagLst>
</file>

<file path=ppt/tags/tag32.xml><?xml version="1.0" encoding="utf-8"?>
<p:tagLst xmlns:a="http://schemas.openxmlformats.org/drawingml/2006/main" xmlns:r="http://schemas.openxmlformats.org/officeDocument/2006/relationships" xmlns:p="http://schemas.openxmlformats.org/presentationml/2006/main">
  <p:tag name="TIMING" val="|10|48.7|8.8|36.1"/>
</p:tagLst>
</file>

<file path=ppt/tags/tag33.xml><?xml version="1.0" encoding="utf-8"?>
<p:tagLst xmlns:a="http://schemas.openxmlformats.org/drawingml/2006/main" xmlns:r="http://schemas.openxmlformats.org/officeDocument/2006/relationships" xmlns:p="http://schemas.openxmlformats.org/presentationml/2006/main">
  <p:tag name="TIMING" val="|25.7|1.4|14.5"/>
</p:tagLst>
</file>

<file path=ppt/tags/tag34.xml><?xml version="1.0" encoding="utf-8"?>
<p:tagLst xmlns:a="http://schemas.openxmlformats.org/drawingml/2006/main" xmlns:r="http://schemas.openxmlformats.org/officeDocument/2006/relationships" xmlns:p="http://schemas.openxmlformats.org/presentationml/2006/main">
  <p:tag name="TIMING" val="|7.5|14.3|27.9"/>
</p:tagLst>
</file>

<file path=ppt/tags/tag35.xml><?xml version="1.0" encoding="utf-8"?>
<p:tagLst xmlns:a="http://schemas.openxmlformats.org/drawingml/2006/main" xmlns:r="http://schemas.openxmlformats.org/officeDocument/2006/relationships" xmlns:p="http://schemas.openxmlformats.org/presentationml/2006/main">
  <p:tag name="TIMING" val="|58"/>
</p:tagLst>
</file>

<file path=ppt/tags/tag36.xml><?xml version="1.0" encoding="utf-8"?>
<p:tagLst xmlns:a="http://schemas.openxmlformats.org/drawingml/2006/main" xmlns:r="http://schemas.openxmlformats.org/officeDocument/2006/relationships" xmlns:p="http://schemas.openxmlformats.org/presentationml/2006/main">
  <p:tag name="TIMING" val="|37.2|4.3|0.5|1.3|3.8|11.7|54.9|18.9"/>
</p:tagLst>
</file>

<file path=ppt/tags/tag4.xml><?xml version="1.0" encoding="utf-8"?>
<p:tagLst xmlns:a="http://schemas.openxmlformats.org/drawingml/2006/main" xmlns:r="http://schemas.openxmlformats.org/officeDocument/2006/relationships" xmlns:p="http://schemas.openxmlformats.org/presentationml/2006/main">
  <p:tag name="TIMING" val="|3.2|58.1|46.3"/>
</p:tagLst>
</file>

<file path=ppt/tags/tag5.xml><?xml version="1.0" encoding="utf-8"?>
<p:tagLst xmlns:a="http://schemas.openxmlformats.org/drawingml/2006/main" xmlns:r="http://schemas.openxmlformats.org/officeDocument/2006/relationships" xmlns:p="http://schemas.openxmlformats.org/presentationml/2006/main">
  <p:tag name="TIMING" val="|106.1"/>
</p:tagLst>
</file>

<file path=ppt/tags/tag6.xml><?xml version="1.0" encoding="utf-8"?>
<p:tagLst xmlns:a="http://schemas.openxmlformats.org/drawingml/2006/main" xmlns:r="http://schemas.openxmlformats.org/officeDocument/2006/relationships" xmlns:p="http://schemas.openxmlformats.org/presentationml/2006/main">
  <p:tag name="TIMING" val="|4.4|28.1|35.6"/>
</p:tagLst>
</file>

<file path=ppt/tags/tag7.xml><?xml version="1.0" encoding="utf-8"?>
<p:tagLst xmlns:a="http://schemas.openxmlformats.org/drawingml/2006/main" xmlns:r="http://schemas.openxmlformats.org/officeDocument/2006/relationships" xmlns:p="http://schemas.openxmlformats.org/presentationml/2006/main">
  <p:tag name="TIMING" val="|109.1|18.1|8.4|5.5|5.7|1.9|10.5|32.6"/>
</p:tagLst>
</file>

<file path=ppt/tags/tag8.xml><?xml version="1.0" encoding="utf-8"?>
<p:tagLst xmlns:a="http://schemas.openxmlformats.org/drawingml/2006/main" xmlns:r="http://schemas.openxmlformats.org/officeDocument/2006/relationships" xmlns:p="http://schemas.openxmlformats.org/presentationml/2006/main">
  <p:tag name="TIMING" val="|8.8|12.3"/>
</p:tagLst>
</file>

<file path=ppt/tags/tag9.xml><?xml version="1.0" encoding="utf-8"?>
<p:tagLst xmlns:a="http://schemas.openxmlformats.org/drawingml/2006/main" xmlns:r="http://schemas.openxmlformats.org/officeDocument/2006/relationships" xmlns:p="http://schemas.openxmlformats.org/presentationml/2006/main">
  <p:tag name="TIMING" val="|5.6|29.9|23.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43319</TotalTime>
  <Words>6046</Words>
  <Application>Microsoft Macintosh PowerPoint</Application>
  <PresentationFormat>On-screen Show (4:3)</PresentationFormat>
  <Paragraphs>1333</Paragraphs>
  <Slides>97</Slides>
  <Notes>59</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97</vt:i4>
      </vt:variant>
    </vt:vector>
  </HeadingPairs>
  <TitlesOfParts>
    <vt:vector size="112" baseType="lpstr">
      <vt:lpstr>Arial</vt:lpstr>
      <vt:lpstr>Calibri</vt:lpstr>
      <vt:lpstr>Courier</vt:lpstr>
      <vt:lpstr>Courier New</vt:lpstr>
      <vt:lpstr>Gill Sans</vt:lpstr>
      <vt:lpstr>Helvetica</vt:lpstr>
      <vt:lpstr>Royal Pain</vt:lpstr>
      <vt:lpstr>Symbol</vt:lpstr>
      <vt:lpstr>Times</vt:lpstr>
      <vt:lpstr>Times New Roman</vt:lpstr>
      <vt:lpstr>Wingdings</vt:lpstr>
      <vt:lpstr>ZapfDingbats</vt:lpstr>
      <vt:lpstr>Office Theme</vt:lpstr>
      <vt:lpstr>Clip</vt:lpstr>
      <vt:lpstr>Chart</vt:lpstr>
      <vt:lpstr>Topic 6 – Applications</vt:lpstr>
      <vt:lpstr>Client-server paradigm reminder</vt:lpstr>
      <vt:lpstr>Relationship Between Names&amp;Addresses</vt:lpstr>
      <vt:lpstr>Mapping from Names to Addresses</vt:lpstr>
      <vt:lpstr>Domain Name System (DNS)</vt:lpstr>
      <vt:lpstr>Distributed Hierarchical Database</vt:lpstr>
      <vt:lpstr>DNS Root</vt:lpstr>
      <vt:lpstr>DNS Root Servers</vt:lpstr>
      <vt:lpstr>DNS Root Servers</vt:lpstr>
      <vt:lpstr>Using DNS</vt:lpstr>
      <vt:lpstr>How Does Resolution Happen? (Iterative example)</vt:lpstr>
      <vt:lpstr>DNS name resolution recursive example</vt:lpstr>
      <vt:lpstr>Recursive and Iterative Queries - Hybrid case</vt:lpstr>
      <vt:lpstr>DNS Caching</vt:lpstr>
      <vt:lpstr>Negative Caching</vt:lpstr>
      <vt:lpstr>Reliability</vt:lpstr>
      <vt:lpstr>PowerPoint Presentation</vt:lpstr>
      <vt:lpstr>PowerPoint Presentation</vt:lpstr>
      <vt:lpstr>PowerPoint Presentation</vt:lpstr>
      <vt:lpstr>DNS and Security</vt:lpstr>
      <vt:lpstr>DNSSEC protects all these end-to-end</vt:lpstr>
      <vt:lpstr>DNSSEC in practice</vt:lpstr>
      <vt:lpstr>Why is the web so successful?</vt:lpstr>
      <vt:lpstr>Web Components</vt:lpstr>
      <vt:lpstr>HTML: HyperText Markup Language </vt:lpstr>
      <vt:lpstr>URL Syntax</vt:lpstr>
      <vt:lpstr>HyperText Transfer Protocol (HTTP)</vt:lpstr>
      <vt:lpstr>Steps in HTTP Request</vt:lpstr>
      <vt:lpstr>Client-Server Communication</vt:lpstr>
      <vt:lpstr>Different Forms of Server Response</vt:lpstr>
      <vt:lpstr>HTTP Resource Meta-Data</vt:lpstr>
      <vt:lpstr>HTTP is Stateless </vt:lpstr>
      <vt:lpstr>State in a Stateless Protocol: Cookies</vt:lpstr>
      <vt:lpstr>HTTP Performance</vt:lpstr>
      <vt:lpstr>Fetch HTTP Items:  Stop &amp; Wait</vt:lpstr>
      <vt:lpstr>Improving HTTP Performance: Concurrent Requests &amp; Responses</vt:lpstr>
      <vt:lpstr>Improving HTTP Performance: Pipelined Requests &amp; Responses</vt:lpstr>
      <vt:lpstr>Improving HTTP Performance: Persistent Connections</vt:lpstr>
      <vt:lpstr>HTTP evolution</vt:lpstr>
      <vt:lpstr>Scorecard: Getting n Small Objects</vt:lpstr>
      <vt:lpstr>Scorecard: Getting n Large Objects</vt:lpstr>
      <vt:lpstr>Improving HTTP Performance: Caching</vt:lpstr>
      <vt:lpstr>Improving HTTP Performance: Caching: How</vt:lpstr>
      <vt:lpstr>Improving HTTP Performance: Caching: Why</vt:lpstr>
      <vt:lpstr>Improving HTTP Performance: Caching on the Client</vt:lpstr>
      <vt:lpstr>Improving HTTP Performance: Caching with Reverse Proxies</vt:lpstr>
      <vt:lpstr>Improving HTTP Performance: Caching with Forward Proxies</vt:lpstr>
      <vt:lpstr>Improving HTTP Performance: Caching w/ Content Distribution Networks</vt:lpstr>
      <vt:lpstr>Improving HTTP Performance: Caching with CDNs (cont.)</vt:lpstr>
      <vt:lpstr>Improving HTTP Performance: CDN Example – Akamai</vt:lpstr>
      <vt:lpstr>Hosting:  Multiple Sites Per Machine</vt:lpstr>
      <vt:lpstr>Hosting: Multiple Machines Per Site</vt:lpstr>
      <vt:lpstr>Multi-Hosting at Single Location</vt:lpstr>
      <vt:lpstr>Multi-Hosting at Several Locations</vt:lpstr>
      <vt:lpstr>CDN examples round-up </vt:lpstr>
      <vt:lpstr>After HTTP/1.1</vt:lpstr>
      <vt:lpstr>After HTTP/1.1</vt:lpstr>
      <vt:lpstr>After HTTP/1.1</vt:lpstr>
      <vt:lpstr>After HTTP/1.1</vt:lpstr>
      <vt:lpstr>After HTTP/1.1</vt:lpstr>
      <vt:lpstr>SPDY</vt:lpstr>
      <vt:lpstr>Add QUIC and stir… Quick UDP Internet Connections</vt:lpstr>
      <vt:lpstr>3-Way Handshake</vt:lpstr>
      <vt:lpstr>UDP</vt:lpstr>
      <vt:lpstr>QUIC</vt:lpstr>
      <vt:lpstr>QUIC – more than just UDP</vt:lpstr>
      <vt:lpstr>Why QUIC over UDP and not a new proto</vt:lpstr>
      <vt:lpstr>SIP – Session Initiation Protocol</vt:lpstr>
      <vt:lpstr>SIP - VoIP</vt:lpstr>
      <vt:lpstr>SIP?</vt:lpstr>
      <vt:lpstr>H.323 – ITU</vt:lpstr>
      <vt:lpstr>Multimedia Applications</vt:lpstr>
      <vt:lpstr>The (still?) missing piece: Resource Allocation for Multimedia Applications </vt:lpstr>
      <vt:lpstr>Multimedia Applications</vt:lpstr>
      <vt:lpstr>Resource Allocation for Multimedia Applications </vt:lpstr>
      <vt:lpstr>Every host is a server: Peer-2-Peer</vt:lpstr>
      <vt:lpstr>Pure P2P architecture</vt:lpstr>
      <vt:lpstr>File Distribution: Server-Client vs P2P</vt:lpstr>
      <vt:lpstr>File distribution time: server-client</vt:lpstr>
      <vt:lpstr>File distribution time: P2P</vt:lpstr>
      <vt:lpstr>PowerPoint Presentation</vt:lpstr>
      <vt:lpstr>File distribution: BitTorrent* *rather old BitTorrent </vt:lpstr>
      <vt:lpstr>BitTorrent (1)</vt:lpstr>
      <vt:lpstr>BitTorrent (2)</vt:lpstr>
      <vt:lpstr>BitTorrent:  Tit-for-tat</vt:lpstr>
      <vt:lpstr>Distributed Hash Table (DHT)</vt:lpstr>
      <vt:lpstr>Distributed Hash Table (DHT)</vt:lpstr>
      <vt:lpstr>DHT Identifiers</vt:lpstr>
      <vt:lpstr>How to assign keys to peers?</vt:lpstr>
      <vt:lpstr>Circular DHT (1)</vt:lpstr>
      <vt:lpstr>Circle DHT  (2) </vt:lpstr>
      <vt:lpstr>Circular DHT with Shortcuts</vt:lpstr>
      <vt:lpstr>Peer Churn</vt:lpstr>
      <vt:lpstr>P2P Case study: Skype (pre-Microsoft)</vt:lpstr>
      <vt:lpstr>Peers as relays</vt:lpstr>
      <vt:lpstr>Summary.</vt:lpstr>
      <vt:lpstr>Class of 2020/2021</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Moore</dc:creator>
  <cp:lastModifiedBy>Andrew Moore</cp:lastModifiedBy>
  <cp:revision>167</cp:revision>
  <cp:lastPrinted>2019-02-25T09:51:20Z</cp:lastPrinted>
  <dcterms:created xsi:type="dcterms:W3CDTF">2012-01-24T12:19:10Z</dcterms:created>
  <dcterms:modified xsi:type="dcterms:W3CDTF">2021-02-19T14:20:37Z</dcterms:modified>
</cp:coreProperties>
</file>